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519" r:id="rId2"/>
    <p:sldId id="537" r:id="rId3"/>
    <p:sldId id="540" r:id="rId4"/>
    <p:sldId id="548" r:id="rId5"/>
    <p:sldId id="539" r:id="rId6"/>
    <p:sldId id="533" r:id="rId7"/>
    <p:sldId id="534" r:id="rId8"/>
    <p:sldId id="531" r:id="rId9"/>
    <p:sldId id="529" r:id="rId10"/>
    <p:sldId id="535" r:id="rId11"/>
    <p:sldId id="520" r:id="rId12"/>
    <p:sldId id="521" r:id="rId13"/>
    <p:sldId id="523" r:id="rId14"/>
    <p:sldId id="524" r:id="rId15"/>
    <p:sldId id="525" r:id="rId16"/>
    <p:sldId id="526" r:id="rId17"/>
    <p:sldId id="527" r:id="rId18"/>
    <p:sldId id="542" r:id="rId19"/>
    <p:sldId id="544" r:id="rId20"/>
    <p:sldId id="545" r:id="rId21"/>
    <p:sldId id="546" r:id="rId22"/>
    <p:sldId id="528" r:id="rId23"/>
    <p:sldId id="536" r:id="rId24"/>
    <p:sldId id="547" r:id="rId25"/>
    <p:sldId id="532" r:id="rId26"/>
  </p:sldIdLst>
  <p:sldSz cx="9906000" cy="6858000" type="A4"/>
  <p:notesSz cx="6858000" cy="9710738"/>
  <p:defaultTextStyle>
    <a:defPPr>
      <a:defRPr lang="es-ES"/>
    </a:defPPr>
    <a:lvl1pPr algn="l" rtl="0" fontAlgn="base">
      <a:spcBef>
        <a:spcPct val="0"/>
      </a:spcBef>
      <a:spcAft>
        <a:spcPct val="0"/>
      </a:spcAft>
      <a:defRPr b="1" kern="1200">
        <a:solidFill>
          <a:schemeClr val="tx1"/>
        </a:solidFill>
        <a:latin typeface="Arial" charset="0"/>
        <a:ea typeface="+mn-ea"/>
        <a:cs typeface="+mn-cs"/>
      </a:defRPr>
    </a:lvl1pPr>
    <a:lvl2pPr marL="478587" algn="l" rtl="0" fontAlgn="base">
      <a:spcBef>
        <a:spcPct val="0"/>
      </a:spcBef>
      <a:spcAft>
        <a:spcPct val="0"/>
      </a:spcAft>
      <a:defRPr b="1" kern="1200">
        <a:solidFill>
          <a:schemeClr val="tx1"/>
        </a:solidFill>
        <a:latin typeface="Arial" charset="0"/>
        <a:ea typeface="+mn-ea"/>
        <a:cs typeface="+mn-cs"/>
      </a:defRPr>
    </a:lvl2pPr>
    <a:lvl3pPr marL="957173" algn="l" rtl="0" fontAlgn="base">
      <a:spcBef>
        <a:spcPct val="0"/>
      </a:spcBef>
      <a:spcAft>
        <a:spcPct val="0"/>
      </a:spcAft>
      <a:defRPr b="1" kern="1200">
        <a:solidFill>
          <a:schemeClr val="tx1"/>
        </a:solidFill>
        <a:latin typeface="Arial" charset="0"/>
        <a:ea typeface="+mn-ea"/>
        <a:cs typeface="+mn-cs"/>
      </a:defRPr>
    </a:lvl3pPr>
    <a:lvl4pPr marL="1435760" algn="l" rtl="0" fontAlgn="base">
      <a:spcBef>
        <a:spcPct val="0"/>
      </a:spcBef>
      <a:spcAft>
        <a:spcPct val="0"/>
      </a:spcAft>
      <a:defRPr b="1" kern="1200">
        <a:solidFill>
          <a:schemeClr val="tx1"/>
        </a:solidFill>
        <a:latin typeface="Arial" charset="0"/>
        <a:ea typeface="+mn-ea"/>
        <a:cs typeface="+mn-cs"/>
      </a:defRPr>
    </a:lvl4pPr>
    <a:lvl5pPr marL="1914347" algn="l" rtl="0" fontAlgn="base">
      <a:spcBef>
        <a:spcPct val="0"/>
      </a:spcBef>
      <a:spcAft>
        <a:spcPct val="0"/>
      </a:spcAft>
      <a:defRPr b="1" kern="1200">
        <a:solidFill>
          <a:schemeClr val="tx1"/>
        </a:solidFill>
        <a:latin typeface="Arial" charset="0"/>
        <a:ea typeface="+mn-ea"/>
        <a:cs typeface="+mn-cs"/>
      </a:defRPr>
    </a:lvl5pPr>
    <a:lvl6pPr marL="2392933" algn="l" defTabSz="957173" rtl="0" eaLnBrk="1" latinLnBrk="0" hangingPunct="1">
      <a:defRPr b="1" kern="1200">
        <a:solidFill>
          <a:schemeClr val="tx1"/>
        </a:solidFill>
        <a:latin typeface="Arial" charset="0"/>
        <a:ea typeface="+mn-ea"/>
        <a:cs typeface="+mn-cs"/>
      </a:defRPr>
    </a:lvl6pPr>
    <a:lvl7pPr marL="2871520" algn="l" defTabSz="957173" rtl="0" eaLnBrk="1" latinLnBrk="0" hangingPunct="1">
      <a:defRPr b="1" kern="1200">
        <a:solidFill>
          <a:schemeClr val="tx1"/>
        </a:solidFill>
        <a:latin typeface="Arial" charset="0"/>
        <a:ea typeface="+mn-ea"/>
        <a:cs typeface="+mn-cs"/>
      </a:defRPr>
    </a:lvl7pPr>
    <a:lvl8pPr marL="3350106" algn="l" defTabSz="957173" rtl="0" eaLnBrk="1" latinLnBrk="0" hangingPunct="1">
      <a:defRPr b="1" kern="1200">
        <a:solidFill>
          <a:schemeClr val="tx1"/>
        </a:solidFill>
        <a:latin typeface="Arial" charset="0"/>
        <a:ea typeface="+mn-ea"/>
        <a:cs typeface="+mn-cs"/>
      </a:defRPr>
    </a:lvl8pPr>
    <a:lvl9pPr marL="3828693" algn="l" defTabSz="957173" rtl="0" eaLnBrk="1" latinLnBrk="0" hangingPunct="1">
      <a:defRPr b="1"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FFCC99"/>
    <a:srgbClr val="CCECFF"/>
    <a:srgbClr val="CCCCFF"/>
    <a:srgbClr val="660066"/>
    <a:srgbClr val="CC0099"/>
    <a:srgbClr val="000066"/>
    <a:srgbClr val="002B82"/>
    <a:srgbClr val="0032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21" autoAdjust="0"/>
    <p:restoredTop sz="94640" autoAdjust="0"/>
  </p:normalViewPr>
  <p:slideViewPr>
    <p:cSldViewPr>
      <p:cViewPr>
        <p:scale>
          <a:sx n="70" d="100"/>
          <a:sy n="70" d="100"/>
        </p:scale>
        <p:origin x="-1314" y="-462"/>
      </p:cViewPr>
      <p:guideLst>
        <p:guide orient="horz" pos="2160"/>
        <p:guide pos="3120"/>
      </p:guideLst>
    </p:cSldViewPr>
  </p:slideViewPr>
  <p:notesTextViewPr>
    <p:cViewPr>
      <p:scale>
        <a:sx n="3" d="2"/>
        <a:sy n="3" d="2"/>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1422400"/>
            <a:ext cx="9909440" cy="5435600"/>
            <a:chOff x="0" y="896"/>
            <a:chExt cx="5762" cy="3424"/>
          </a:xfrm>
        </p:grpSpPr>
        <p:grpSp>
          <p:nvGrpSpPr>
            <p:cNvPr id="5" name="Group 3"/>
            <p:cNvGrpSpPr>
              <a:grpSpLocks/>
            </p:cNvGrpSpPr>
            <p:nvPr userDrawn="1"/>
          </p:nvGrpSpPr>
          <p:grpSpPr bwMode="auto">
            <a:xfrm>
              <a:off x="20" y="896"/>
              <a:ext cx="5742" cy="3424"/>
              <a:chOff x="20" y="896"/>
              <a:chExt cx="5742" cy="3424"/>
            </a:xfrm>
          </p:grpSpPr>
          <p:sp>
            <p:nvSpPr>
              <p:cNvPr id="142"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defRPr/>
                </a:pPr>
                <a:endParaRPr lang="es-ES" b="0">
                  <a:latin typeface="Tahoma" pitchFamily="34" charset="0"/>
                </a:endParaRPr>
              </a:p>
            </p:txBody>
          </p:sp>
          <p:sp>
            <p:nvSpPr>
              <p:cNvPr id="143"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defRPr/>
                </a:pPr>
                <a:endParaRPr lang="es-ES" b="0">
                  <a:latin typeface="Tahoma" pitchFamily="34" charset="0"/>
                </a:endParaRPr>
              </a:p>
            </p:txBody>
          </p:sp>
          <p:sp>
            <p:nvSpPr>
              <p:cNvPr id="144"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defRPr/>
                </a:pPr>
                <a:endParaRPr lang="es-ES" b="0">
                  <a:latin typeface="Tahoma" pitchFamily="34" charset="0"/>
                </a:endParaRPr>
              </a:p>
            </p:txBody>
          </p:sp>
          <p:sp>
            <p:nvSpPr>
              <p:cNvPr id="145"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defRPr/>
                </a:pPr>
                <a:endParaRPr lang="es-ES" b="0">
                  <a:latin typeface="Tahoma" pitchFamily="34" charset="0"/>
                </a:endParaRPr>
              </a:p>
            </p:txBody>
          </p:sp>
          <p:sp>
            <p:nvSpPr>
              <p:cNvPr id="146"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defRPr/>
                </a:pPr>
                <a:endParaRPr lang="es-ES" b="0">
                  <a:latin typeface="Tahoma" pitchFamily="34" charset="0"/>
                </a:endParaRPr>
              </a:p>
            </p:txBody>
          </p:sp>
          <p:sp>
            <p:nvSpPr>
              <p:cNvPr id="147"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defRPr/>
                </a:pPr>
                <a:endParaRPr lang="es-ES" b="0">
                  <a:latin typeface="Tahoma" pitchFamily="34" charset="0"/>
                </a:endParaRPr>
              </a:p>
            </p:txBody>
          </p:sp>
          <p:sp>
            <p:nvSpPr>
              <p:cNvPr id="148"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defRPr/>
                </a:pPr>
                <a:endParaRPr lang="es-ES" b="0">
                  <a:latin typeface="Tahoma" pitchFamily="34" charset="0"/>
                </a:endParaRPr>
              </a:p>
            </p:txBody>
          </p:sp>
          <p:sp>
            <p:nvSpPr>
              <p:cNvPr id="149"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s-ES" b="0">
                  <a:latin typeface="Tahoma" pitchFamily="34" charset="0"/>
                </a:endParaRPr>
              </a:p>
            </p:txBody>
          </p:sp>
          <p:sp>
            <p:nvSpPr>
              <p:cNvPr id="150"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defRPr/>
                </a:pPr>
                <a:endParaRPr lang="es-ES" b="0">
                  <a:latin typeface="Tahoma" pitchFamily="34" charset="0"/>
                </a:endParaRPr>
              </a:p>
            </p:txBody>
          </p:sp>
          <p:sp>
            <p:nvSpPr>
              <p:cNvPr id="151"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defRPr/>
                </a:pPr>
                <a:endParaRPr lang="es-ES" b="0">
                  <a:latin typeface="Tahoma" pitchFamily="34" charset="0"/>
                </a:endParaRPr>
              </a:p>
            </p:txBody>
          </p:sp>
          <p:sp>
            <p:nvSpPr>
              <p:cNvPr id="152"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defRPr/>
                </a:pPr>
                <a:endParaRPr lang="es-ES" b="0">
                  <a:latin typeface="Tahoma" pitchFamily="34" charset="0"/>
                </a:endParaRPr>
              </a:p>
            </p:txBody>
          </p:sp>
          <p:sp>
            <p:nvSpPr>
              <p:cNvPr id="153"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s-ES" b="0">
                  <a:latin typeface="Tahoma" pitchFamily="34" charset="0"/>
                </a:endParaRPr>
              </a:p>
            </p:txBody>
          </p:sp>
          <p:sp>
            <p:nvSpPr>
              <p:cNvPr id="154"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defRPr/>
                </a:pPr>
                <a:endParaRPr lang="es-ES" b="0">
                  <a:latin typeface="Tahoma" pitchFamily="34" charset="0"/>
                </a:endParaRPr>
              </a:p>
            </p:txBody>
          </p:sp>
        </p:grpSp>
        <p:grpSp>
          <p:nvGrpSpPr>
            <p:cNvPr id="6" name="Group 17"/>
            <p:cNvGrpSpPr>
              <a:grpSpLocks/>
            </p:cNvGrpSpPr>
            <p:nvPr userDrawn="1"/>
          </p:nvGrpSpPr>
          <p:grpSpPr bwMode="auto">
            <a:xfrm>
              <a:off x="0" y="2291"/>
              <a:ext cx="1385" cy="1702"/>
              <a:chOff x="0" y="2291"/>
              <a:chExt cx="1385" cy="1702"/>
            </a:xfrm>
          </p:grpSpPr>
          <p:sp>
            <p:nvSpPr>
              <p:cNvPr id="7"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8"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9"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0"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1"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2"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3"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4"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5"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6"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7"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8"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9"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20"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21"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22"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23"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24"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25"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26"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27"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28"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29"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30"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31"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32"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33"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34"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35"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36"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37"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38"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39"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40"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41"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42"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43"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44"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45"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46"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47"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48"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49"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50"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51"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52"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53"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54"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55"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56"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57"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58"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59"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60"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61"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62"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63"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64"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65"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66"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67"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68"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69"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70"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defRPr/>
                </a:pPr>
                <a:endParaRPr lang="es-ES" b="0">
                  <a:latin typeface="Tahoma" pitchFamily="34" charset="0"/>
                </a:endParaRPr>
              </a:p>
            </p:txBody>
          </p:sp>
          <p:sp>
            <p:nvSpPr>
              <p:cNvPr id="71"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72"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73"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74"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75"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76"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77"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78"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79"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80"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81"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82"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83"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84"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85"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86"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87"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88"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89"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90"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91"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92"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93"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94"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95"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96"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97"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98"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99"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00"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01"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02"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03"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04"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05"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06"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07"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08"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09"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10"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11"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12"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13"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14"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15"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16"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17"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18"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19"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20"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21"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22"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23"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24"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25"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26"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27"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defRPr/>
                </a:pPr>
                <a:endParaRPr lang="es-ES" b="0">
                  <a:latin typeface="Tahoma" pitchFamily="34" charset="0"/>
                </a:endParaRPr>
              </a:p>
            </p:txBody>
          </p:sp>
          <p:sp>
            <p:nvSpPr>
              <p:cNvPr id="128"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defRPr/>
                </a:pPr>
                <a:endParaRPr lang="es-ES" b="0">
                  <a:latin typeface="Tahoma" pitchFamily="34" charset="0"/>
                </a:endParaRPr>
              </a:p>
            </p:txBody>
          </p:sp>
          <p:sp>
            <p:nvSpPr>
              <p:cNvPr id="129"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defRPr/>
                </a:pPr>
                <a:endParaRPr lang="es-ES" b="0">
                  <a:latin typeface="Tahoma" pitchFamily="34" charset="0"/>
                </a:endParaRPr>
              </a:p>
            </p:txBody>
          </p:sp>
          <p:sp>
            <p:nvSpPr>
              <p:cNvPr id="130"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defRPr/>
                </a:pPr>
                <a:endParaRPr lang="es-ES" b="0">
                  <a:latin typeface="Tahoma" pitchFamily="34" charset="0"/>
                </a:endParaRPr>
              </a:p>
            </p:txBody>
          </p:sp>
          <p:sp>
            <p:nvSpPr>
              <p:cNvPr id="131"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defRPr/>
                </a:pPr>
                <a:endParaRPr lang="es-ES" b="0">
                  <a:latin typeface="Tahoma" pitchFamily="34" charset="0"/>
                </a:endParaRPr>
              </a:p>
            </p:txBody>
          </p:sp>
          <p:sp>
            <p:nvSpPr>
              <p:cNvPr id="132"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defRPr/>
                </a:pPr>
                <a:endParaRPr lang="es-ES" b="0">
                  <a:latin typeface="Tahoma" pitchFamily="34" charset="0"/>
                </a:endParaRPr>
              </a:p>
            </p:txBody>
          </p:sp>
          <p:sp>
            <p:nvSpPr>
              <p:cNvPr id="133"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defRPr/>
                </a:pPr>
                <a:endParaRPr lang="es-ES" b="0">
                  <a:latin typeface="Tahoma" pitchFamily="34" charset="0"/>
                </a:endParaRPr>
              </a:p>
            </p:txBody>
          </p:sp>
          <p:sp>
            <p:nvSpPr>
              <p:cNvPr id="134"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defRPr/>
                </a:pPr>
                <a:endParaRPr lang="es-ES" b="0">
                  <a:latin typeface="Tahoma" pitchFamily="34" charset="0"/>
                </a:endParaRPr>
              </a:p>
            </p:txBody>
          </p:sp>
          <p:sp>
            <p:nvSpPr>
              <p:cNvPr id="135"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defRPr/>
                </a:pPr>
                <a:endParaRPr lang="es-ES" b="0">
                  <a:latin typeface="Tahoma" pitchFamily="34" charset="0"/>
                </a:endParaRPr>
              </a:p>
            </p:txBody>
          </p:sp>
          <p:sp>
            <p:nvSpPr>
              <p:cNvPr id="136"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37"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defRPr/>
                </a:pPr>
                <a:endParaRPr lang="es-ES" b="0">
                  <a:latin typeface="Tahoma" pitchFamily="34" charset="0"/>
                </a:endParaRPr>
              </a:p>
            </p:txBody>
          </p:sp>
          <p:sp>
            <p:nvSpPr>
              <p:cNvPr id="138"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s-ES" b="0">
                  <a:latin typeface="Tahoma" pitchFamily="34" charset="0"/>
                </a:endParaRPr>
              </a:p>
            </p:txBody>
          </p:sp>
          <p:sp>
            <p:nvSpPr>
              <p:cNvPr id="139"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s-ES" b="0">
                  <a:latin typeface="Tahoma" pitchFamily="34" charset="0"/>
                </a:endParaRPr>
              </a:p>
            </p:txBody>
          </p:sp>
          <p:sp>
            <p:nvSpPr>
              <p:cNvPr id="140"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es-ES" b="0">
                  <a:latin typeface="Tahoma" pitchFamily="34" charset="0"/>
                </a:endParaRPr>
              </a:p>
            </p:txBody>
          </p:sp>
          <p:sp>
            <p:nvSpPr>
              <p:cNvPr id="141"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defRPr/>
                </a:pPr>
                <a:endParaRPr lang="es-ES" b="0">
                  <a:latin typeface="Tahoma" pitchFamily="34" charset="0"/>
                </a:endParaRPr>
              </a:p>
            </p:txBody>
          </p:sp>
        </p:grpSp>
      </p:grpSp>
      <p:sp>
        <p:nvSpPr>
          <p:cNvPr id="39065" name="Rectangle 153"/>
          <p:cNvSpPr>
            <a:spLocks noGrp="1" noChangeArrowheads="1"/>
          </p:cNvSpPr>
          <p:nvPr>
            <p:ph type="ctrTitle" sz="quarter"/>
          </p:nvPr>
        </p:nvSpPr>
        <p:spPr>
          <a:xfrm>
            <a:off x="742950" y="1768476"/>
            <a:ext cx="8420100" cy="1736725"/>
          </a:xfrm>
        </p:spPr>
        <p:txBody>
          <a:bodyPr anchor="b" anchorCtr="1"/>
          <a:lstStyle>
            <a:lvl1pPr>
              <a:defRPr sz="5700"/>
            </a:lvl1pPr>
          </a:lstStyle>
          <a:p>
            <a:r>
              <a:rPr lang="es-ES"/>
              <a:t>Haga clic para cambiar el estilo de título	</a:t>
            </a:r>
          </a:p>
        </p:txBody>
      </p:sp>
      <p:sp>
        <p:nvSpPr>
          <p:cNvPr id="39066" name="Rectangle 154"/>
          <p:cNvSpPr>
            <a:spLocks noGrp="1" noChangeArrowheads="1"/>
          </p:cNvSpPr>
          <p:nvPr>
            <p:ph type="subTitle" sz="quarter" idx="1"/>
          </p:nvPr>
        </p:nvSpPr>
        <p:spPr>
          <a:xfrm>
            <a:off x="1485900" y="3886200"/>
            <a:ext cx="6934200" cy="1752600"/>
          </a:xfrm>
        </p:spPr>
        <p:txBody>
          <a:bodyPr/>
          <a:lstStyle>
            <a:lvl1pPr marL="0" indent="0" algn="ctr">
              <a:buFont typeface="Arial" charset="0"/>
              <a:buNone/>
              <a:defRPr/>
            </a:lvl1pPr>
          </a:lstStyle>
          <a:p>
            <a:r>
              <a:rPr lang="es-ES"/>
              <a:t>Haga clic para modificar el estilo de subtítulo del patrón</a:t>
            </a:r>
          </a:p>
        </p:txBody>
      </p:sp>
      <p:sp>
        <p:nvSpPr>
          <p:cNvPr id="155" name="Rectangle 155"/>
          <p:cNvSpPr>
            <a:spLocks noGrp="1" noChangeArrowheads="1"/>
          </p:cNvSpPr>
          <p:nvPr>
            <p:ph type="dt" sz="quarter" idx="10"/>
          </p:nvPr>
        </p:nvSpPr>
        <p:spPr/>
        <p:txBody>
          <a:bodyPr/>
          <a:lstStyle>
            <a:lvl1pPr>
              <a:defRPr>
                <a:effectLst>
                  <a:outerShdw blurRad="38100" dist="38100" dir="2700000" algn="tl">
                    <a:srgbClr val="000000"/>
                  </a:outerShdw>
                </a:effectLst>
                <a:latin typeface="+mn-lt"/>
              </a:defRPr>
            </a:lvl1pPr>
          </a:lstStyle>
          <a:p>
            <a:pPr>
              <a:defRPr/>
            </a:pPr>
            <a:endParaRPr lang="es-ES"/>
          </a:p>
        </p:txBody>
      </p:sp>
      <p:sp>
        <p:nvSpPr>
          <p:cNvPr id="156" name="Rectangle 156"/>
          <p:cNvSpPr>
            <a:spLocks noGrp="1" noChangeArrowheads="1"/>
          </p:cNvSpPr>
          <p:nvPr>
            <p:ph type="ftr" sz="quarter" idx="11"/>
          </p:nvPr>
        </p:nvSpPr>
        <p:spPr/>
        <p:txBody>
          <a:bodyPr/>
          <a:lstStyle>
            <a:lvl1pPr>
              <a:defRPr>
                <a:effectLst>
                  <a:outerShdw blurRad="38100" dist="38100" dir="2700000" algn="tl">
                    <a:srgbClr val="000000"/>
                  </a:outerShdw>
                </a:effectLst>
                <a:latin typeface="+mn-lt"/>
              </a:defRPr>
            </a:lvl1pPr>
          </a:lstStyle>
          <a:p>
            <a:pPr>
              <a:defRPr/>
            </a:pPr>
            <a:endParaRPr lang="es-ES"/>
          </a:p>
        </p:txBody>
      </p:sp>
      <p:sp>
        <p:nvSpPr>
          <p:cNvPr id="157" name="Rectangle 157"/>
          <p:cNvSpPr>
            <a:spLocks noGrp="1" noChangeArrowheads="1"/>
          </p:cNvSpPr>
          <p:nvPr>
            <p:ph type="sldNum" sz="quarter" idx="12"/>
          </p:nvPr>
        </p:nvSpPr>
        <p:spPr/>
        <p:txBody>
          <a:bodyPr/>
          <a:lstStyle>
            <a:lvl1pPr>
              <a:defRPr>
                <a:effectLst>
                  <a:outerShdw blurRad="38100" dist="38100" dir="2700000" algn="tl">
                    <a:srgbClr val="000000"/>
                  </a:outerShdw>
                </a:effectLst>
                <a:latin typeface="+mn-lt"/>
              </a:defRPr>
            </a:lvl1pPr>
          </a:lstStyle>
          <a:p>
            <a:pPr>
              <a:defRPr/>
            </a:pPr>
            <a:fld id="{26F7A4F3-C6C6-4B56-B7DE-854F4C58F66A}"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8041" name="Rectangle 153"/>
          <p:cNvSpPr>
            <a:spLocks noGrp="1" noRot="1" noChangeArrowheads="1"/>
          </p:cNvSpPr>
          <p:nvPr>
            <p:ph type="title"/>
          </p:nvPr>
        </p:nvSpPr>
        <p:spPr bwMode="auto">
          <a:xfrm>
            <a:off x="326761" y="228600"/>
            <a:ext cx="9252479" cy="1143000"/>
          </a:xfrm>
          <a:prstGeom prst="rect">
            <a:avLst/>
          </a:prstGeom>
          <a:noFill/>
          <a:ln w="9525">
            <a:noFill/>
            <a:miter lim="800000"/>
            <a:headEnd/>
            <a:tailEnd/>
          </a:ln>
          <a:effectLst/>
        </p:spPr>
        <p:txBody>
          <a:bodyPr vert="horz" wrap="square" lIns="95717" tIns="47859" rIns="95717" bIns="47859" numCol="1" anchor="ctr" anchorCtr="0" compatLnSpc="1">
            <a:prstTxWarp prst="textNoShape">
              <a:avLst/>
            </a:prstTxWarp>
          </a:bodyPr>
          <a:lstStyle/>
          <a:p>
            <a:pPr lvl="0"/>
            <a:r>
              <a:rPr lang="es-ES" smtClean="0"/>
              <a:t>Haga clic para cambiar el estilo de título	</a:t>
            </a:r>
          </a:p>
        </p:txBody>
      </p:sp>
      <p:sp>
        <p:nvSpPr>
          <p:cNvPr id="38045" name="Rectangle 157"/>
          <p:cNvSpPr>
            <a:spLocks noGrp="1" noRot="1" noChangeArrowheads="1"/>
          </p:cNvSpPr>
          <p:nvPr>
            <p:ph type="body" idx="1"/>
          </p:nvPr>
        </p:nvSpPr>
        <p:spPr bwMode="auto">
          <a:xfrm>
            <a:off x="326761" y="1600200"/>
            <a:ext cx="9252479" cy="4498975"/>
          </a:xfrm>
          <a:prstGeom prst="rect">
            <a:avLst/>
          </a:prstGeom>
          <a:noFill/>
          <a:ln w="9525">
            <a:noFill/>
            <a:miter lim="800000"/>
            <a:headEnd/>
            <a:tailEnd/>
          </a:ln>
          <a:effectLst/>
        </p:spPr>
        <p:txBody>
          <a:bodyPr vert="horz" wrap="square" lIns="95717" tIns="47859" rIns="95717" bIns="47859"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309" name="Rectangle 155"/>
          <p:cNvSpPr>
            <a:spLocks noGrp="1" noChangeArrowheads="1"/>
          </p:cNvSpPr>
          <p:nvPr>
            <p:ph type="dt" sz="quarter" idx="2"/>
          </p:nvPr>
        </p:nvSpPr>
        <p:spPr bwMode="auto">
          <a:xfrm>
            <a:off x="330201" y="6248400"/>
            <a:ext cx="2476500" cy="457200"/>
          </a:xfrm>
          <a:prstGeom prst="rect">
            <a:avLst/>
          </a:prstGeom>
          <a:ln>
            <a:miter lim="800000"/>
            <a:headEnd/>
            <a:tailEnd/>
          </a:ln>
        </p:spPr>
        <p:txBody>
          <a:bodyPr vert="horz" wrap="square" lIns="95717" tIns="47859" rIns="95717" bIns="47859" numCol="1" anchor="t" anchorCtr="0" compatLnSpc="1">
            <a:prstTxWarp prst="textNoShape">
              <a:avLst/>
            </a:prstTxWarp>
          </a:bodyPr>
          <a:lstStyle>
            <a:lvl1pPr>
              <a:defRPr sz="1100" b="0">
                <a:effectLst>
                  <a:outerShdw blurRad="38100" dist="38100" dir="2700000" algn="tl">
                    <a:srgbClr val="000000"/>
                  </a:outerShdw>
                </a:effectLst>
                <a:latin typeface="+mn-lt"/>
              </a:defRPr>
            </a:lvl1pPr>
          </a:lstStyle>
          <a:p>
            <a:pPr>
              <a:defRPr/>
            </a:pPr>
            <a:endParaRPr lang="es-ES"/>
          </a:p>
        </p:txBody>
      </p:sp>
      <p:sp>
        <p:nvSpPr>
          <p:cNvPr id="310" name="Rectangle 156"/>
          <p:cNvSpPr>
            <a:spLocks noGrp="1" noChangeArrowheads="1"/>
          </p:cNvSpPr>
          <p:nvPr>
            <p:ph type="ftr" sz="quarter" idx="3"/>
          </p:nvPr>
        </p:nvSpPr>
        <p:spPr bwMode="auto">
          <a:xfrm>
            <a:off x="3384550" y="6248400"/>
            <a:ext cx="3136900" cy="457200"/>
          </a:xfrm>
          <a:prstGeom prst="rect">
            <a:avLst/>
          </a:prstGeom>
          <a:ln>
            <a:miter lim="800000"/>
            <a:headEnd/>
            <a:tailEnd/>
          </a:ln>
        </p:spPr>
        <p:txBody>
          <a:bodyPr vert="horz" wrap="square" lIns="95717" tIns="47859" rIns="95717" bIns="47859" numCol="1" anchor="t" anchorCtr="0" compatLnSpc="1">
            <a:prstTxWarp prst="textNoShape">
              <a:avLst/>
            </a:prstTxWarp>
          </a:bodyPr>
          <a:lstStyle>
            <a:lvl1pPr algn="ctr">
              <a:defRPr sz="1100" b="0">
                <a:effectLst>
                  <a:outerShdw blurRad="38100" dist="38100" dir="2700000" algn="tl">
                    <a:srgbClr val="000000"/>
                  </a:outerShdw>
                </a:effectLst>
                <a:latin typeface="+mn-lt"/>
              </a:defRPr>
            </a:lvl1pPr>
          </a:lstStyle>
          <a:p>
            <a:pPr>
              <a:defRPr/>
            </a:pPr>
            <a:endParaRPr lang="es-ES"/>
          </a:p>
        </p:txBody>
      </p:sp>
      <p:sp>
        <p:nvSpPr>
          <p:cNvPr id="311" name="Rectangle 157"/>
          <p:cNvSpPr>
            <a:spLocks noGrp="1" noChangeArrowheads="1"/>
          </p:cNvSpPr>
          <p:nvPr>
            <p:ph type="sldNum" sz="quarter" idx="4"/>
          </p:nvPr>
        </p:nvSpPr>
        <p:spPr bwMode="auto">
          <a:xfrm>
            <a:off x="7099300" y="6248400"/>
            <a:ext cx="2476500" cy="457200"/>
          </a:xfrm>
          <a:prstGeom prst="rect">
            <a:avLst/>
          </a:prstGeom>
          <a:ln>
            <a:miter lim="800000"/>
            <a:headEnd/>
            <a:tailEnd/>
          </a:ln>
        </p:spPr>
        <p:txBody>
          <a:bodyPr vert="horz" wrap="square" lIns="95717" tIns="47859" rIns="95717" bIns="47859" numCol="1" anchor="t" anchorCtr="0" compatLnSpc="1">
            <a:prstTxWarp prst="textNoShape">
              <a:avLst/>
            </a:prstTxWarp>
          </a:bodyPr>
          <a:lstStyle>
            <a:lvl1pPr algn="r">
              <a:defRPr sz="1100" b="0">
                <a:effectLst>
                  <a:outerShdw blurRad="38100" dist="38100" dir="2700000" algn="tl">
                    <a:srgbClr val="000000"/>
                  </a:outerShdw>
                </a:effectLst>
                <a:latin typeface="+mn-lt"/>
              </a:defRPr>
            </a:lvl1pPr>
          </a:lstStyle>
          <a:p>
            <a:pPr>
              <a:defRPr/>
            </a:pPr>
            <a:fld id="{F383977C-73B0-49F3-BFB3-36FB3A8A606E}" type="slidenum">
              <a:rPr lang="es-ES"/>
              <a:pPr>
                <a:defRPr/>
              </a:pPr>
              <a:t>‹Nº›</a:t>
            </a:fld>
            <a:endParaRPr lang="es-ES"/>
          </a:p>
        </p:txBody>
      </p:sp>
    </p:spTree>
  </p:cSld>
  <p:clrMap bg1="dk2" tx1="lt1" bg2="dk1" tx2="lt2" accent1="accent1" accent2="accent2" accent3="accent3" accent4="accent4" accent5="accent5" accent6="accent6" hlink="hlink" folHlink="folHlink"/>
  <p:sldLayoutIdLst>
    <p:sldLayoutId id="2147483717" r:id="rId1"/>
  </p:sldLayoutIdLst>
  <p:txStyles>
    <p:titleStyle>
      <a:lvl1pPr algn="ctr" rtl="0" eaLnBrk="0" fontAlgn="base" hangingPunct="0">
        <a:spcBef>
          <a:spcPct val="0"/>
        </a:spcBef>
        <a:spcAft>
          <a:spcPct val="0"/>
        </a:spcAft>
        <a:defRPr sz="4600">
          <a:solidFill>
            <a:schemeClr val="tx2"/>
          </a:solidFill>
          <a:effectLst>
            <a:outerShdw blurRad="38100" dist="38100" dir="2700000" algn="tl">
              <a:srgbClr val="000000"/>
            </a:outerShdw>
          </a:effectLst>
          <a:latin typeface="Arial" charset="0"/>
          <a:ea typeface="+mj-ea"/>
          <a:cs typeface="+mj-cs"/>
        </a:defRPr>
      </a:lvl1pPr>
      <a:lvl2pPr algn="ctr" rtl="0" eaLnBrk="0" fontAlgn="base" hangingPunct="0">
        <a:spcBef>
          <a:spcPct val="0"/>
        </a:spcBef>
        <a:spcAft>
          <a:spcPct val="0"/>
        </a:spcAft>
        <a:defRPr sz="46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6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6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600">
          <a:solidFill>
            <a:schemeClr val="tx2"/>
          </a:solidFill>
          <a:effectLst>
            <a:outerShdw blurRad="38100" dist="38100" dir="2700000" algn="tl">
              <a:srgbClr val="000000"/>
            </a:outerShdw>
          </a:effectLst>
          <a:latin typeface="Arial" charset="0"/>
        </a:defRPr>
      </a:lvl5pPr>
      <a:lvl6pPr marL="478587" algn="ctr" rtl="0" fontAlgn="base">
        <a:spcBef>
          <a:spcPct val="0"/>
        </a:spcBef>
        <a:spcAft>
          <a:spcPct val="0"/>
        </a:spcAft>
        <a:defRPr sz="4600">
          <a:solidFill>
            <a:schemeClr val="tx2"/>
          </a:solidFill>
          <a:effectLst>
            <a:outerShdw blurRad="38100" dist="38100" dir="2700000" algn="tl">
              <a:srgbClr val="000000"/>
            </a:outerShdw>
          </a:effectLst>
          <a:latin typeface="Tahoma" pitchFamily="34" charset="0"/>
        </a:defRPr>
      </a:lvl6pPr>
      <a:lvl7pPr marL="957173" algn="ctr" rtl="0" fontAlgn="base">
        <a:spcBef>
          <a:spcPct val="0"/>
        </a:spcBef>
        <a:spcAft>
          <a:spcPct val="0"/>
        </a:spcAft>
        <a:defRPr sz="4600">
          <a:solidFill>
            <a:schemeClr val="tx2"/>
          </a:solidFill>
          <a:effectLst>
            <a:outerShdw blurRad="38100" dist="38100" dir="2700000" algn="tl">
              <a:srgbClr val="000000"/>
            </a:outerShdw>
          </a:effectLst>
          <a:latin typeface="Tahoma" pitchFamily="34" charset="0"/>
        </a:defRPr>
      </a:lvl7pPr>
      <a:lvl8pPr marL="1435760" algn="ctr" rtl="0" fontAlgn="base">
        <a:spcBef>
          <a:spcPct val="0"/>
        </a:spcBef>
        <a:spcAft>
          <a:spcPct val="0"/>
        </a:spcAft>
        <a:defRPr sz="4600">
          <a:solidFill>
            <a:schemeClr val="tx2"/>
          </a:solidFill>
          <a:effectLst>
            <a:outerShdw blurRad="38100" dist="38100" dir="2700000" algn="tl">
              <a:srgbClr val="000000"/>
            </a:outerShdw>
          </a:effectLst>
          <a:latin typeface="Tahoma" pitchFamily="34" charset="0"/>
        </a:defRPr>
      </a:lvl8pPr>
      <a:lvl9pPr marL="1914347" algn="ctr" rtl="0" fontAlgn="base">
        <a:spcBef>
          <a:spcPct val="0"/>
        </a:spcBef>
        <a:spcAft>
          <a:spcPct val="0"/>
        </a:spcAft>
        <a:defRPr sz="4600">
          <a:solidFill>
            <a:schemeClr val="tx2"/>
          </a:solidFill>
          <a:effectLst>
            <a:outerShdw blurRad="38100" dist="38100" dir="2700000" algn="tl">
              <a:srgbClr val="000000"/>
            </a:outerShdw>
          </a:effectLst>
          <a:latin typeface="Tahoma" pitchFamily="34" charset="0"/>
        </a:defRPr>
      </a:lvl9pPr>
    </p:titleStyle>
    <p:bodyStyle>
      <a:lvl1pPr marL="358940" indent="-358940" algn="l" rtl="0" eaLnBrk="0" fontAlgn="base" hangingPunct="0">
        <a:spcBef>
          <a:spcPct val="20000"/>
        </a:spcBef>
        <a:spcAft>
          <a:spcPct val="0"/>
        </a:spcAft>
        <a:buClr>
          <a:schemeClr val="hlink"/>
        </a:buClr>
        <a:buSzPct val="80000"/>
        <a:buFont typeface="Arial" charset="0"/>
        <a:buChar char="►"/>
        <a:defRPr sz="3300">
          <a:solidFill>
            <a:schemeClr val="tx1"/>
          </a:solidFill>
          <a:effectLst>
            <a:outerShdw blurRad="38100" dist="38100" dir="2700000" algn="tl">
              <a:srgbClr val="000000"/>
            </a:outerShdw>
          </a:effectLst>
          <a:latin typeface="Arial" charset="0"/>
          <a:ea typeface="+mn-ea"/>
          <a:cs typeface="+mn-cs"/>
        </a:defRPr>
      </a:lvl1pPr>
      <a:lvl2pPr marL="777703" indent="-299117" algn="l" rtl="0" eaLnBrk="0" fontAlgn="base" hangingPunct="0">
        <a:spcBef>
          <a:spcPct val="20000"/>
        </a:spcBef>
        <a:spcAft>
          <a:spcPct val="0"/>
        </a:spcAft>
        <a:buClr>
          <a:schemeClr val="folHlink"/>
        </a:buClr>
        <a:buFont typeface="Wingdings" pitchFamily="2" charset="2"/>
        <a:buChar char="§"/>
        <a:defRPr sz="2900">
          <a:solidFill>
            <a:schemeClr val="tx1"/>
          </a:solidFill>
          <a:effectLst>
            <a:outerShdw blurRad="38100" dist="38100" dir="2700000" algn="tl">
              <a:srgbClr val="000000"/>
            </a:outerShdw>
          </a:effectLst>
          <a:latin typeface="Arial" charset="0"/>
        </a:defRPr>
      </a:lvl2pPr>
      <a:lvl3pPr marL="1196467" indent="-239293" algn="l" rtl="0" eaLnBrk="0" fontAlgn="base" hangingPunct="0">
        <a:spcBef>
          <a:spcPct val="20000"/>
        </a:spcBef>
        <a:spcAft>
          <a:spcPct val="0"/>
        </a:spcAft>
        <a:buClr>
          <a:schemeClr val="hlink"/>
        </a:buClr>
        <a:buSzPct val="80000"/>
        <a:buFont typeface="Arial" charset="0"/>
        <a:buChar char="►"/>
        <a:defRPr sz="2500">
          <a:solidFill>
            <a:schemeClr val="tx1"/>
          </a:solidFill>
          <a:effectLst>
            <a:outerShdw blurRad="38100" dist="38100" dir="2700000" algn="tl">
              <a:srgbClr val="000000"/>
            </a:outerShdw>
          </a:effectLst>
          <a:latin typeface="Arial" charset="0"/>
        </a:defRPr>
      </a:lvl3pPr>
      <a:lvl4pPr marL="1675053" indent="-239293" algn="l" rtl="0" eaLnBrk="0" fontAlgn="base" hangingPunct="0">
        <a:spcBef>
          <a:spcPct val="20000"/>
        </a:spcBef>
        <a:spcAft>
          <a:spcPct val="0"/>
        </a:spcAft>
        <a:buClr>
          <a:schemeClr val="folHlink"/>
        </a:buClr>
        <a:buFont typeface="Wingdings" pitchFamily="2" charset="2"/>
        <a:buChar char="§"/>
        <a:defRPr sz="2100">
          <a:solidFill>
            <a:schemeClr val="tx1"/>
          </a:solidFill>
          <a:effectLst>
            <a:outerShdw blurRad="38100" dist="38100" dir="2700000" algn="tl">
              <a:srgbClr val="000000"/>
            </a:outerShdw>
          </a:effectLst>
          <a:latin typeface="Arial" charset="0"/>
        </a:defRPr>
      </a:lvl4pPr>
      <a:lvl5pPr marL="2153640" indent="-239293" algn="l" rtl="0" eaLnBrk="0" fontAlgn="base" hangingPunct="0">
        <a:spcBef>
          <a:spcPct val="20000"/>
        </a:spcBef>
        <a:spcAft>
          <a:spcPct val="0"/>
        </a:spcAft>
        <a:buClr>
          <a:schemeClr val="hlink"/>
        </a:buClr>
        <a:buSzPct val="80000"/>
        <a:buFont typeface="Arial" charset="0"/>
        <a:buChar char="►"/>
        <a:defRPr sz="2100">
          <a:solidFill>
            <a:schemeClr val="tx1"/>
          </a:solidFill>
          <a:effectLst>
            <a:outerShdw blurRad="38100" dist="38100" dir="2700000" algn="tl">
              <a:srgbClr val="000000"/>
            </a:outerShdw>
          </a:effectLst>
          <a:latin typeface="Arial" charset="0"/>
        </a:defRPr>
      </a:lvl5pPr>
      <a:lvl6pPr marL="2632226" indent="-239293" algn="l" rtl="0" fontAlgn="base">
        <a:spcBef>
          <a:spcPct val="20000"/>
        </a:spcBef>
        <a:spcAft>
          <a:spcPct val="0"/>
        </a:spcAft>
        <a:buClr>
          <a:schemeClr val="hlink"/>
        </a:buClr>
        <a:buSzPct val="80000"/>
        <a:buFont typeface="Arial" charset="0"/>
        <a:buChar char="►"/>
        <a:defRPr sz="2100">
          <a:solidFill>
            <a:schemeClr val="tx1"/>
          </a:solidFill>
          <a:effectLst>
            <a:outerShdw blurRad="38100" dist="38100" dir="2700000" algn="tl">
              <a:srgbClr val="000000"/>
            </a:outerShdw>
          </a:effectLst>
          <a:latin typeface="+mn-lt"/>
        </a:defRPr>
      </a:lvl6pPr>
      <a:lvl7pPr marL="3110813" indent="-239293" algn="l" rtl="0" fontAlgn="base">
        <a:spcBef>
          <a:spcPct val="20000"/>
        </a:spcBef>
        <a:spcAft>
          <a:spcPct val="0"/>
        </a:spcAft>
        <a:buClr>
          <a:schemeClr val="hlink"/>
        </a:buClr>
        <a:buSzPct val="80000"/>
        <a:buFont typeface="Arial" charset="0"/>
        <a:buChar char="►"/>
        <a:defRPr sz="2100">
          <a:solidFill>
            <a:schemeClr val="tx1"/>
          </a:solidFill>
          <a:effectLst>
            <a:outerShdw blurRad="38100" dist="38100" dir="2700000" algn="tl">
              <a:srgbClr val="000000"/>
            </a:outerShdw>
          </a:effectLst>
          <a:latin typeface="+mn-lt"/>
        </a:defRPr>
      </a:lvl7pPr>
      <a:lvl8pPr marL="3589400" indent="-239293" algn="l" rtl="0" fontAlgn="base">
        <a:spcBef>
          <a:spcPct val="20000"/>
        </a:spcBef>
        <a:spcAft>
          <a:spcPct val="0"/>
        </a:spcAft>
        <a:buClr>
          <a:schemeClr val="hlink"/>
        </a:buClr>
        <a:buSzPct val="80000"/>
        <a:buFont typeface="Arial" charset="0"/>
        <a:buChar char="►"/>
        <a:defRPr sz="2100">
          <a:solidFill>
            <a:schemeClr val="tx1"/>
          </a:solidFill>
          <a:effectLst>
            <a:outerShdw blurRad="38100" dist="38100" dir="2700000" algn="tl">
              <a:srgbClr val="000000"/>
            </a:outerShdw>
          </a:effectLst>
          <a:latin typeface="+mn-lt"/>
        </a:defRPr>
      </a:lvl8pPr>
      <a:lvl9pPr marL="4067987" indent="-239293" algn="l" rtl="0" fontAlgn="base">
        <a:spcBef>
          <a:spcPct val="20000"/>
        </a:spcBef>
        <a:spcAft>
          <a:spcPct val="0"/>
        </a:spcAft>
        <a:buClr>
          <a:schemeClr val="hlink"/>
        </a:buClr>
        <a:buSzPct val="80000"/>
        <a:buFont typeface="Arial" charset="0"/>
        <a:buChar char="►"/>
        <a:defRPr sz="2100">
          <a:solidFill>
            <a:schemeClr val="tx1"/>
          </a:solidFill>
          <a:effectLst>
            <a:outerShdw blurRad="38100" dist="38100" dir="2700000" algn="tl">
              <a:srgbClr val="000000"/>
            </a:outerShdw>
          </a:effectLst>
          <a:latin typeface="+mn-lt"/>
        </a:defRPr>
      </a:lvl9pPr>
    </p:bodyStyle>
    <p:otherStyle>
      <a:defPPr>
        <a:defRPr lang="es-ES"/>
      </a:defPPr>
      <a:lvl1pPr marL="0" algn="l" defTabSz="957173" rtl="0" eaLnBrk="1" latinLnBrk="0" hangingPunct="1">
        <a:defRPr sz="1900" kern="1200">
          <a:solidFill>
            <a:schemeClr val="tx1"/>
          </a:solidFill>
          <a:latin typeface="+mn-lt"/>
          <a:ea typeface="+mn-ea"/>
          <a:cs typeface="+mn-cs"/>
        </a:defRPr>
      </a:lvl1pPr>
      <a:lvl2pPr marL="478587" algn="l" defTabSz="957173" rtl="0" eaLnBrk="1" latinLnBrk="0" hangingPunct="1">
        <a:defRPr sz="1900" kern="1200">
          <a:solidFill>
            <a:schemeClr val="tx1"/>
          </a:solidFill>
          <a:latin typeface="+mn-lt"/>
          <a:ea typeface="+mn-ea"/>
          <a:cs typeface="+mn-cs"/>
        </a:defRPr>
      </a:lvl2pPr>
      <a:lvl3pPr marL="957173" algn="l" defTabSz="957173" rtl="0" eaLnBrk="1" latinLnBrk="0" hangingPunct="1">
        <a:defRPr sz="1900" kern="1200">
          <a:solidFill>
            <a:schemeClr val="tx1"/>
          </a:solidFill>
          <a:latin typeface="+mn-lt"/>
          <a:ea typeface="+mn-ea"/>
          <a:cs typeface="+mn-cs"/>
        </a:defRPr>
      </a:lvl3pPr>
      <a:lvl4pPr marL="1435760" algn="l" defTabSz="957173" rtl="0" eaLnBrk="1" latinLnBrk="0" hangingPunct="1">
        <a:defRPr sz="1900" kern="1200">
          <a:solidFill>
            <a:schemeClr val="tx1"/>
          </a:solidFill>
          <a:latin typeface="+mn-lt"/>
          <a:ea typeface="+mn-ea"/>
          <a:cs typeface="+mn-cs"/>
        </a:defRPr>
      </a:lvl4pPr>
      <a:lvl5pPr marL="1914347" algn="l" defTabSz="957173" rtl="0" eaLnBrk="1" latinLnBrk="0" hangingPunct="1">
        <a:defRPr sz="1900" kern="1200">
          <a:solidFill>
            <a:schemeClr val="tx1"/>
          </a:solidFill>
          <a:latin typeface="+mn-lt"/>
          <a:ea typeface="+mn-ea"/>
          <a:cs typeface="+mn-cs"/>
        </a:defRPr>
      </a:lvl5pPr>
      <a:lvl6pPr marL="2392933" algn="l" defTabSz="957173" rtl="0" eaLnBrk="1" latinLnBrk="0" hangingPunct="1">
        <a:defRPr sz="1900" kern="1200">
          <a:solidFill>
            <a:schemeClr val="tx1"/>
          </a:solidFill>
          <a:latin typeface="+mn-lt"/>
          <a:ea typeface="+mn-ea"/>
          <a:cs typeface="+mn-cs"/>
        </a:defRPr>
      </a:lvl6pPr>
      <a:lvl7pPr marL="2871520" algn="l" defTabSz="957173" rtl="0" eaLnBrk="1" latinLnBrk="0" hangingPunct="1">
        <a:defRPr sz="1900" kern="1200">
          <a:solidFill>
            <a:schemeClr val="tx1"/>
          </a:solidFill>
          <a:latin typeface="+mn-lt"/>
          <a:ea typeface="+mn-ea"/>
          <a:cs typeface="+mn-cs"/>
        </a:defRPr>
      </a:lvl7pPr>
      <a:lvl8pPr marL="3350106" algn="l" defTabSz="957173" rtl="0" eaLnBrk="1" latinLnBrk="0" hangingPunct="1">
        <a:defRPr sz="1900" kern="1200">
          <a:solidFill>
            <a:schemeClr val="tx1"/>
          </a:solidFill>
          <a:latin typeface="+mn-lt"/>
          <a:ea typeface="+mn-ea"/>
          <a:cs typeface="+mn-cs"/>
        </a:defRPr>
      </a:lvl8pPr>
      <a:lvl9pPr marL="3828693" algn="l" defTabSz="957173"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gsoillab.uma.es/"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ecampus.ugr.es/" TargetMode="External"/><Relationship Id="rId2" Type="http://schemas.openxmlformats.org/officeDocument/2006/relationships/hyperlink" Target="mailto:favalver@ugr.es"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1 Título"/>
          <p:cNvSpPr>
            <a:spLocks noGrp="1"/>
          </p:cNvSpPr>
          <p:nvPr>
            <p:ph type="ctrTitle" sz="quarter"/>
          </p:nvPr>
        </p:nvSpPr>
        <p:spPr>
          <a:xfrm>
            <a:off x="780157" y="1124744"/>
            <a:ext cx="8349307" cy="1512168"/>
          </a:xfrm>
          <a:solidFill>
            <a:srgbClr val="660066"/>
          </a:solidFill>
          <a:ln>
            <a:solidFill>
              <a:srgbClr val="000000"/>
            </a:solidFill>
          </a:ln>
        </p:spPr>
        <p:txBody>
          <a:bodyPr/>
          <a:lstStyle/>
          <a:p>
            <a:r>
              <a:rPr lang="es-ES" sz="2400" b="1" i="1" cap="all" dirty="0">
                <a:solidFill>
                  <a:schemeClr val="tx1"/>
                </a:solidFill>
                <a:effectLst/>
              </a:rPr>
              <a:t>Máster </a:t>
            </a:r>
            <a:r>
              <a:rPr lang="es-ES" sz="2400" b="1" i="1" cap="all" dirty="0" smtClean="0">
                <a:solidFill>
                  <a:schemeClr val="tx1"/>
                </a:solidFill>
                <a:effectLst/>
              </a:rPr>
              <a:t>universitario en </a:t>
            </a:r>
            <a:br>
              <a:rPr lang="es-ES" sz="2400" b="1" i="1" cap="all" dirty="0" smtClean="0">
                <a:solidFill>
                  <a:schemeClr val="tx1"/>
                </a:solidFill>
                <a:effectLst/>
              </a:rPr>
            </a:br>
            <a:r>
              <a:rPr lang="es-ES" sz="2400" b="1" i="1" cap="all" dirty="0" smtClean="0">
                <a:solidFill>
                  <a:schemeClr val="tx1"/>
                </a:solidFill>
                <a:effectLst/>
              </a:rPr>
              <a:t>Análisis </a:t>
            </a:r>
            <a:r>
              <a:rPr lang="es-ES" sz="2400" b="1" i="1" cap="all" dirty="0">
                <a:solidFill>
                  <a:schemeClr val="tx1"/>
                </a:solidFill>
                <a:effectLst/>
              </a:rPr>
              <a:t>y gestión del territorio: </a:t>
            </a:r>
            <a:r>
              <a:rPr lang="es-ES" sz="2400" b="1" i="1" cap="all" dirty="0" smtClean="0">
                <a:solidFill>
                  <a:schemeClr val="tx1"/>
                </a:solidFill>
                <a:effectLst/>
              </a:rPr>
              <a:t>PLANIFICACIÓN, GOBERNANZA Y </a:t>
            </a:r>
            <a:r>
              <a:rPr lang="es-ES_tradnl" sz="2400" b="1" i="1" cap="all" dirty="0" smtClean="0">
                <a:solidFill>
                  <a:schemeClr val="tx1"/>
                </a:solidFill>
                <a:effectLst/>
              </a:rPr>
              <a:t>liderazgo territorial</a:t>
            </a:r>
            <a:endParaRPr lang="es-ES" sz="2400" b="1" i="1" dirty="0" smtClean="0">
              <a:solidFill>
                <a:schemeClr val="tx1"/>
              </a:solidFill>
              <a:effectLst/>
            </a:endParaRPr>
          </a:p>
        </p:txBody>
      </p:sp>
      <p:sp>
        <p:nvSpPr>
          <p:cNvPr id="24" name="23 Rectángulo"/>
          <p:cNvSpPr/>
          <p:nvPr/>
        </p:nvSpPr>
        <p:spPr>
          <a:xfrm>
            <a:off x="4164956" y="6235530"/>
            <a:ext cx="2023655" cy="128895"/>
          </a:xfrm>
          <a:prstGeom prst="rect">
            <a:avLst/>
          </a:prstGeom>
        </p:spPr>
        <p:txBody>
          <a:bodyPr wrap="none" lIns="20967" tIns="10484" rIns="20967" bIns="10484">
            <a:spAutoFit/>
          </a:bodyPr>
          <a:lstStyle/>
          <a:p>
            <a:pPr algn="just"/>
            <a:r>
              <a:rPr lang="es-ES" sz="700" b="0" dirty="0" smtClean="0">
                <a:solidFill>
                  <a:srgbClr val="000000"/>
                </a:solidFill>
              </a:rPr>
              <a:t> </a:t>
            </a:r>
            <a:r>
              <a:rPr lang="en-US" sz="700" b="0" dirty="0" smtClean="0">
                <a:solidFill>
                  <a:srgbClr val="000000"/>
                </a:solidFill>
              </a:rPr>
              <a:t>Source: Final Reports of RDPs. Own elaboration.</a:t>
            </a:r>
            <a:endParaRPr lang="es-ES" sz="700" b="0" dirty="0">
              <a:solidFill>
                <a:srgbClr val="000000"/>
              </a:solidFill>
            </a:endParaRPr>
          </a:p>
        </p:txBody>
      </p:sp>
      <p:grpSp>
        <p:nvGrpSpPr>
          <p:cNvPr id="3" name="Grupo 2"/>
          <p:cNvGrpSpPr/>
          <p:nvPr/>
        </p:nvGrpSpPr>
        <p:grpSpPr>
          <a:xfrm>
            <a:off x="-15552" y="6208716"/>
            <a:ext cx="9906000" cy="676668"/>
            <a:chOff x="-15552" y="5849888"/>
            <a:chExt cx="9906000" cy="676668"/>
          </a:xfrm>
        </p:grpSpPr>
        <p:pic>
          <p:nvPicPr>
            <p:cNvPr id="12" name="11 Imagen" descr="una_cabecera.png"/>
            <p:cNvPicPr>
              <a:picLocks noChangeAspect="1"/>
            </p:cNvPicPr>
            <p:nvPr/>
          </p:nvPicPr>
          <p:blipFill>
            <a:blip r:embed="rId2" cstate="print"/>
            <a:stretch>
              <a:fillRect/>
            </a:stretch>
          </p:blipFill>
          <p:spPr>
            <a:xfrm>
              <a:off x="-15552" y="5849888"/>
              <a:ext cx="9906000" cy="676668"/>
            </a:xfrm>
            <a:prstGeom prst="rect">
              <a:avLst/>
            </a:prstGeom>
          </p:spPr>
        </p:pic>
        <p:pic>
          <p:nvPicPr>
            <p:cNvPr id="2" name="Imagen 1"/>
            <p:cNvPicPr>
              <a:picLocks noChangeAspect="1"/>
            </p:cNvPicPr>
            <p:nvPr/>
          </p:nvPicPr>
          <p:blipFill>
            <a:blip r:embed="rId3"/>
            <a:stretch>
              <a:fillRect/>
            </a:stretch>
          </p:blipFill>
          <p:spPr>
            <a:xfrm>
              <a:off x="2216696" y="5849888"/>
              <a:ext cx="1173462" cy="676668"/>
            </a:xfrm>
            <a:prstGeom prst="rect">
              <a:avLst/>
            </a:prstGeom>
          </p:spPr>
        </p:pic>
      </p:grpSp>
      <p:sp>
        <p:nvSpPr>
          <p:cNvPr id="27" name="15 CuadroTexto"/>
          <p:cNvSpPr txBox="1"/>
          <p:nvPr/>
        </p:nvSpPr>
        <p:spPr>
          <a:xfrm>
            <a:off x="4016896" y="4437112"/>
            <a:ext cx="4464496" cy="882947"/>
          </a:xfrm>
          <a:prstGeom prst="rect">
            <a:avLst/>
          </a:prstGeom>
          <a:solidFill>
            <a:srgbClr val="CCCCFF"/>
          </a:solidFill>
        </p:spPr>
        <p:txBody>
          <a:bodyPr wrap="square" lIns="20967" tIns="10484" rIns="20967" bIns="10484" rtlCol="0">
            <a:spAutoFit/>
          </a:bodyPr>
          <a:lstStyle/>
          <a:p>
            <a:pPr algn="just"/>
            <a:r>
              <a:rPr lang="es-ES_tradnl" sz="1400" dirty="0" smtClean="0">
                <a:solidFill>
                  <a:schemeClr val="bg1">
                    <a:lumMod val="50000"/>
                  </a:schemeClr>
                </a:solidFill>
              </a:rPr>
              <a:t>Dptos. Geografía </a:t>
            </a:r>
            <a:r>
              <a:rPr lang="es-ES_tradnl" sz="1400" dirty="0">
                <a:solidFill>
                  <a:schemeClr val="bg1">
                    <a:lumMod val="50000"/>
                  </a:schemeClr>
                </a:solidFill>
              </a:rPr>
              <a:t>Humana </a:t>
            </a:r>
            <a:r>
              <a:rPr lang="es-ES_tradnl" sz="1400" dirty="0" smtClean="0">
                <a:solidFill>
                  <a:schemeClr val="bg1">
                    <a:lumMod val="50000"/>
                  </a:schemeClr>
                </a:solidFill>
              </a:rPr>
              <a:t>y Análisis </a:t>
            </a:r>
            <a:r>
              <a:rPr lang="es-ES_tradnl" sz="1400" dirty="0">
                <a:solidFill>
                  <a:schemeClr val="bg1">
                    <a:lumMod val="50000"/>
                  </a:schemeClr>
                </a:solidFill>
              </a:rPr>
              <a:t>Geográfico Regional y Geografía </a:t>
            </a:r>
            <a:r>
              <a:rPr lang="es-ES_tradnl" sz="1400" dirty="0" smtClean="0">
                <a:solidFill>
                  <a:schemeClr val="bg1">
                    <a:lumMod val="50000"/>
                  </a:schemeClr>
                </a:solidFill>
              </a:rPr>
              <a:t>Física, Instituto </a:t>
            </a:r>
            <a:r>
              <a:rPr lang="es-ES_tradnl" sz="1400" dirty="0">
                <a:solidFill>
                  <a:schemeClr val="bg1">
                    <a:lumMod val="50000"/>
                  </a:schemeClr>
                </a:solidFill>
              </a:rPr>
              <a:t>de Desarrollo Regional </a:t>
            </a:r>
            <a:r>
              <a:rPr lang="es-ES_tradnl" sz="1400" dirty="0" smtClean="0">
                <a:solidFill>
                  <a:schemeClr val="bg1">
                    <a:lumMod val="50000"/>
                  </a:schemeClr>
                </a:solidFill>
              </a:rPr>
              <a:t>(Univ. </a:t>
            </a:r>
            <a:r>
              <a:rPr lang="es-ES_tradnl" sz="1400" dirty="0">
                <a:solidFill>
                  <a:schemeClr val="bg1">
                    <a:lumMod val="50000"/>
                  </a:schemeClr>
                </a:solidFill>
              </a:rPr>
              <a:t>de Granada)</a:t>
            </a:r>
            <a:endParaRPr lang="es-ES" sz="1400" dirty="0">
              <a:solidFill>
                <a:schemeClr val="bg1">
                  <a:lumMod val="50000"/>
                </a:schemeClr>
              </a:solidFill>
            </a:endParaRPr>
          </a:p>
          <a:p>
            <a:pPr algn="just"/>
            <a:r>
              <a:rPr lang="es-ES_tradnl" sz="1400" dirty="0">
                <a:solidFill>
                  <a:schemeClr val="bg1">
                    <a:lumMod val="50000"/>
                  </a:schemeClr>
                </a:solidFill>
              </a:rPr>
              <a:t>Dpto. de Geografía </a:t>
            </a:r>
            <a:r>
              <a:rPr lang="es-ES_tradnl" sz="1400" dirty="0" smtClean="0">
                <a:solidFill>
                  <a:schemeClr val="bg1">
                    <a:lumMod val="50000"/>
                  </a:schemeClr>
                </a:solidFill>
              </a:rPr>
              <a:t>(Univ. </a:t>
            </a:r>
            <a:r>
              <a:rPr lang="es-ES_tradnl" sz="1400" dirty="0">
                <a:solidFill>
                  <a:schemeClr val="bg1">
                    <a:lumMod val="50000"/>
                  </a:schemeClr>
                </a:solidFill>
              </a:rPr>
              <a:t>Rovira i </a:t>
            </a:r>
            <a:r>
              <a:rPr lang="es-ES_tradnl" sz="1400" dirty="0" err="1">
                <a:solidFill>
                  <a:schemeClr val="bg1">
                    <a:lumMod val="50000"/>
                  </a:schemeClr>
                </a:solidFill>
              </a:rPr>
              <a:t>Virgili</a:t>
            </a:r>
            <a:r>
              <a:rPr lang="es-ES_tradnl" sz="1400" dirty="0">
                <a:solidFill>
                  <a:schemeClr val="bg1">
                    <a:lumMod val="50000"/>
                  </a:schemeClr>
                </a:solidFill>
              </a:rPr>
              <a:t>)</a:t>
            </a:r>
            <a:r>
              <a:rPr lang="en-US" sz="1400" b="0" dirty="0" smtClean="0">
                <a:solidFill>
                  <a:schemeClr val="bg1">
                    <a:lumMod val="50000"/>
                  </a:schemeClr>
                </a:solidFill>
              </a:rPr>
              <a:t>. </a:t>
            </a:r>
            <a:endParaRPr lang="es-ES" sz="1400" b="0" dirty="0" smtClean="0">
              <a:solidFill>
                <a:schemeClr val="bg1">
                  <a:lumMod val="50000"/>
                </a:schemeClr>
              </a:solidFill>
            </a:endParaRPr>
          </a:p>
        </p:txBody>
      </p:sp>
    </p:spTree>
    <p:extLst>
      <p:ext uri="{BB962C8B-B14F-4D97-AF65-F5344CB8AC3E}">
        <p14:creationId xmlns:p14="http://schemas.microsoft.com/office/powerpoint/2010/main" val="760547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1 Título"/>
          <p:cNvSpPr>
            <a:spLocks noGrp="1"/>
          </p:cNvSpPr>
          <p:nvPr>
            <p:ph type="ctrTitle" sz="quarter"/>
          </p:nvPr>
        </p:nvSpPr>
        <p:spPr>
          <a:xfrm>
            <a:off x="780157" y="565583"/>
            <a:ext cx="8349307" cy="487153"/>
          </a:xfrm>
          <a:solidFill>
            <a:srgbClr val="660066"/>
          </a:solidFill>
          <a:ln>
            <a:solidFill>
              <a:srgbClr val="000000"/>
            </a:solidFill>
          </a:ln>
        </p:spPr>
        <p:txBody>
          <a:bodyPr/>
          <a:lstStyle/>
          <a:p>
            <a:r>
              <a:rPr lang="es-ES" sz="2000" b="1" i="1" cap="all" dirty="0" smtClean="0">
                <a:solidFill>
                  <a:schemeClr val="tx1"/>
                </a:solidFill>
                <a:effectLst/>
              </a:rPr>
              <a:t>INFORMACIÓN ADMINISTRATIVA</a:t>
            </a:r>
            <a:endParaRPr lang="es-ES" sz="2000" b="1" i="1" dirty="0" smtClean="0">
              <a:solidFill>
                <a:schemeClr val="tx1"/>
              </a:solidFill>
              <a:effectLst/>
            </a:endParaRPr>
          </a:p>
        </p:txBody>
      </p:sp>
      <p:sp>
        <p:nvSpPr>
          <p:cNvPr id="24" name="23 Rectángulo"/>
          <p:cNvSpPr/>
          <p:nvPr/>
        </p:nvSpPr>
        <p:spPr>
          <a:xfrm>
            <a:off x="4164956" y="6235530"/>
            <a:ext cx="2023655" cy="128895"/>
          </a:xfrm>
          <a:prstGeom prst="rect">
            <a:avLst/>
          </a:prstGeom>
        </p:spPr>
        <p:txBody>
          <a:bodyPr wrap="none" lIns="20967" tIns="10484" rIns="20967" bIns="10484">
            <a:spAutoFit/>
          </a:bodyPr>
          <a:lstStyle/>
          <a:p>
            <a:pPr algn="just"/>
            <a:r>
              <a:rPr lang="es-ES" sz="700" b="0" dirty="0" smtClean="0">
                <a:solidFill>
                  <a:srgbClr val="000000"/>
                </a:solidFill>
              </a:rPr>
              <a:t> </a:t>
            </a:r>
            <a:r>
              <a:rPr lang="en-US" sz="700" b="0" dirty="0" smtClean="0">
                <a:solidFill>
                  <a:srgbClr val="000000"/>
                </a:solidFill>
              </a:rPr>
              <a:t>Source: Final Reports of RDPs. Own elaboration.</a:t>
            </a:r>
            <a:endParaRPr lang="es-ES" sz="700" b="0" dirty="0">
              <a:solidFill>
                <a:srgbClr val="000000"/>
              </a:solidFill>
            </a:endParaRPr>
          </a:p>
        </p:txBody>
      </p:sp>
      <p:grpSp>
        <p:nvGrpSpPr>
          <p:cNvPr id="3" name="Grupo 2"/>
          <p:cNvGrpSpPr/>
          <p:nvPr/>
        </p:nvGrpSpPr>
        <p:grpSpPr>
          <a:xfrm>
            <a:off x="-15552" y="6208716"/>
            <a:ext cx="9906000" cy="676668"/>
            <a:chOff x="-15552" y="5849888"/>
            <a:chExt cx="9906000" cy="676668"/>
          </a:xfrm>
        </p:grpSpPr>
        <p:pic>
          <p:nvPicPr>
            <p:cNvPr id="12" name="11 Imagen" descr="una_cabecera.png"/>
            <p:cNvPicPr>
              <a:picLocks noChangeAspect="1"/>
            </p:cNvPicPr>
            <p:nvPr/>
          </p:nvPicPr>
          <p:blipFill>
            <a:blip r:embed="rId2" cstate="print"/>
            <a:stretch>
              <a:fillRect/>
            </a:stretch>
          </p:blipFill>
          <p:spPr>
            <a:xfrm>
              <a:off x="-15552" y="5849888"/>
              <a:ext cx="9906000" cy="676668"/>
            </a:xfrm>
            <a:prstGeom prst="rect">
              <a:avLst/>
            </a:prstGeom>
          </p:spPr>
        </p:pic>
        <p:pic>
          <p:nvPicPr>
            <p:cNvPr id="2" name="Imagen 1"/>
            <p:cNvPicPr>
              <a:picLocks noChangeAspect="1"/>
            </p:cNvPicPr>
            <p:nvPr/>
          </p:nvPicPr>
          <p:blipFill>
            <a:blip r:embed="rId3"/>
            <a:stretch>
              <a:fillRect/>
            </a:stretch>
          </p:blipFill>
          <p:spPr>
            <a:xfrm>
              <a:off x="2216696" y="5849888"/>
              <a:ext cx="1173462" cy="676668"/>
            </a:xfrm>
            <a:prstGeom prst="rect">
              <a:avLst/>
            </a:prstGeom>
          </p:spPr>
        </p:pic>
      </p:grpSp>
      <p:sp>
        <p:nvSpPr>
          <p:cNvPr id="8" name="Rectángulo 7"/>
          <p:cNvSpPr/>
          <p:nvPr/>
        </p:nvSpPr>
        <p:spPr>
          <a:xfrm>
            <a:off x="920552" y="1692097"/>
            <a:ext cx="7992888" cy="1015663"/>
          </a:xfrm>
          <a:prstGeom prst="rect">
            <a:avLst/>
          </a:prstGeom>
        </p:spPr>
        <p:txBody>
          <a:bodyPr wrap="square">
            <a:spAutoFit/>
          </a:bodyPr>
          <a:lstStyle/>
          <a:p>
            <a:pPr algn="just"/>
            <a:r>
              <a:rPr lang="es-ES" sz="2000" dirty="0" smtClean="0">
                <a:solidFill>
                  <a:srgbClr val="000000"/>
                </a:solidFill>
                <a:latin typeface="+mj-lt"/>
              </a:rPr>
              <a:t>Escuela de Posgrado UGR:</a:t>
            </a:r>
          </a:p>
          <a:p>
            <a:pPr algn="just"/>
            <a:r>
              <a:rPr lang="es-ES" sz="2000" dirty="0">
                <a:solidFill>
                  <a:srgbClr val="000000"/>
                </a:solidFill>
                <a:latin typeface="+mj-lt"/>
              </a:rPr>
              <a:t>http://</a:t>
            </a:r>
            <a:r>
              <a:rPr lang="es-ES" sz="2000" dirty="0" smtClean="0">
                <a:solidFill>
                  <a:srgbClr val="000000"/>
                </a:solidFill>
                <a:latin typeface="+mj-lt"/>
              </a:rPr>
              <a:t>escuelaposgrado.ugr.es/pages/masteres_oficiales </a:t>
            </a:r>
          </a:p>
          <a:p>
            <a:pPr algn="just"/>
            <a:endParaRPr lang="es-ES" sz="2000" dirty="0">
              <a:solidFill>
                <a:srgbClr val="000000"/>
              </a:solidFill>
              <a:latin typeface="+mj-lt"/>
            </a:endParaRPr>
          </a:p>
        </p:txBody>
      </p:sp>
    </p:spTree>
    <p:extLst>
      <p:ext uri="{BB962C8B-B14F-4D97-AF65-F5344CB8AC3E}">
        <p14:creationId xmlns:p14="http://schemas.microsoft.com/office/powerpoint/2010/main" val="2504580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0" name="Tabla 9"/>
          <p:cNvGraphicFramePr>
            <a:graphicFrameLocks noGrp="1"/>
          </p:cNvGraphicFramePr>
          <p:nvPr>
            <p:extLst>
              <p:ext uri="{D42A27DB-BD31-4B8C-83A1-F6EECF244321}">
                <p14:modId xmlns:p14="http://schemas.microsoft.com/office/powerpoint/2010/main" val="2826500191"/>
              </p:ext>
            </p:extLst>
          </p:nvPr>
        </p:nvGraphicFramePr>
        <p:xfrm>
          <a:off x="776536" y="1285448"/>
          <a:ext cx="8280920" cy="5266419"/>
        </p:xfrm>
        <a:graphic>
          <a:graphicData uri="http://schemas.openxmlformats.org/drawingml/2006/table">
            <a:tbl>
              <a:tblPr firstRow="1" firstCol="1" bandRow="1">
                <a:tableStyleId>{5C22544A-7EE6-4342-B048-85BDC9FD1C3A}</a:tableStyleId>
              </a:tblPr>
              <a:tblGrid>
                <a:gridCol w="2376264"/>
                <a:gridCol w="1764196"/>
                <a:gridCol w="900100"/>
                <a:gridCol w="3240360"/>
              </a:tblGrid>
              <a:tr h="2523219">
                <a:tc>
                  <a:txBody>
                    <a:bodyPr/>
                    <a:lstStyle/>
                    <a:p>
                      <a:pPr algn="just">
                        <a:spcBef>
                          <a:spcPts val="0"/>
                        </a:spcBef>
                        <a:spcAft>
                          <a:spcPts val="0"/>
                        </a:spcAft>
                      </a:pPr>
                      <a:r>
                        <a:rPr lang="es-ES" sz="1200" b="1" dirty="0" smtClean="0">
                          <a:solidFill>
                            <a:schemeClr val="bg1">
                              <a:lumMod val="50000"/>
                            </a:schemeClr>
                          </a:solidFill>
                          <a:effectLst/>
                          <a:latin typeface="+mj-lt"/>
                        </a:rPr>
                        <a:t>Univ. </a:t>
                      </a:r>
                      <a:r>
                        <a:rPr lang="es-ES" sz="1200" b="1" dirty="0">
                          <a:solidFill>
                            <a:schemeClr val="bg1">
                              <a:lumMod val="50000"/>
                            </a:schemeClr>
                          </a:solidFill>
                          <a:effectLst/>
                          <a:latin typeface="+mj-lt"/>
                        </a:rPr>
                        <a:t>de Granada</a:t>
                      </a:r>
                    </a:p>
                    <a:p>
                      <a:pPr algn="just">
                        <a:spcBef>
                          <a:spcPts val="0"/>
                        </a:spcBef>
                        <a:spcAft>
                          <a:spcPts val="0"/>
                        </a:spcAft>
                      </a:pPr>
                      <a:r>
                        <a:rPr lang="es-ES" sz="1200" b="0" dirty="0">
                          <a:solidFill>
                            <a:schemeClr val="bg1">
                              <a:lumMod val="50000"/>
                            </a:schemeClr>
                          </a:solidFill>
                          <a:effectLst/>
                          <a:latin typeface="+mj-lt"/>
                        </a:rPr>
                        <a:t>Camacho Ballesta, José Antonio</a:t>
                      </a:r>
                    </a:p>
                    <a:p>
                      <a:pPr algn="just">
                        <a:spcBef>
                          <a:spcPts val="0"/>
                        </a:spcBef>
                        <a:spcAft>
                          <a:spcPts val="0"/>
                        </a:spcAft>
                      </a:pPr>
                      <a:r>
                        <a:rPr lang="es-ES" sz="1200" b="0" dirty="0">
                          <a:solidFill>
                            <a:schemeClr val="bg1">
                              <a:lumMod val="50000"/>
                            </a:schemeClr>
                          </a:solidFill>
                          <a:effectLst/>
                          <a:latin typeface="+mj-lt"/>
                        </a:rPr>
                        <a:t>Camacho Olmedo, María Teresa</a:t>
                      </a:r>
                    </a:p>
                    <a:p>
                      <a:pPr algn="just">
                        <a:spcBef>
                          <a:spcPts val="0"/>
                        </a:spcBef>
                        <a:spcAft>
                          <a:spcPts val="0"/>
                        </a:spcAft>
                      </a:pPr>
                      <a:r>
                        <a:rPr lang="es-ES" sz="1200" b="0" dirty="0">
                          <a:solidFill>
                            <a:schemeClr val="bg1">
                              <a:lumMod val="50000"/>
                            </a:schemeClr>
                          </a:solidFill>
                          <a:effectLst/>
                          <a:latin typeface="+mj-lt"/>
                        </a:rPr>
                        <a:t>Castillo Ruiz, José</a:t>
                      </a:r>
                    </a:p>
                    <a:p>
                      <a:pPr algn="just">
                        <a:spcBef>
                          <a:spcPts val="0"/>
                        </a:spcBef>
                        <a:spcAft>
                          <a:spcPts val="0"/>
                        </a:spcAft>
                      </a:pPr>
                      <a:r>
                        <a:rPr lang="es-ES" sz="1200" b="0" dirty="0">
                          <a:solidFill>
                            <a:schemeClr val="bg1">
                              <a:lumMod val="50000"/>
                            </a:schemeClr>
                          </a:solidFill>
                          <a:effectLst/>
                          <a:latin typeface="+mj-lt"/>
                        </a:rPr>
                        <a:t>Cejudo García, Eugenio</a:t>
                      </a:r>
                    </a:p>
                    <a:p>
                      <a:pPr algn="just">
                        <a:spcBef>
                          <a:spcPts val="0"/>
                        </a:spcBef>
                        <a:spcAft>
                          <a:spcPts val="0"/>
                        </a:spcAft>
                      </a:pPr>
                      <a:r>
                        <a:rPr lang="es-ES" sz="1200" b="0" dirty="0">
                          <a:solidFill>
                            <a:schemeClr val="bg1">
                              <a:lumMod val="50000"/>
                            </a:schemeClr>
                          </a:solidFill>
                          <a:effectLst/>
                          <a:latin typeface="+mj-lt"/>
                        </a:rPr>
                        <a:t>Conde Antequera, Jesús</a:t>
                      </a:r>
                    </a:p>
                    <a:p>
                      <a:pPr algn="just">
                        <a:spcBef>
                          <a:spcPts val="0"/>
                        </a:spcBef>
                        <a:spcAft>
                          <a:spcPts val="0"/>
                        </a:spcAft>
                      </a:pPr>
                      <a:r>
                        <a:rPr lang="es-ES" sz="1200" b="0" dirty="0" smtClean="0">
                          <a:solidFill>
                            <a:schemeClr val="bg1">
                              <a:lumMod val="50000"/>
                            </a:schemeClr>
                          </a:solidFill>
                          <a:effectLst/>
                          <a:latin typeface="+mj-lt"/>
                        </a:rPr>
                        <a:t>Egea </a:t>
                      </a:r>
                      <a:r>
                        <a:rPr lang="es-ES" sz="1200" b="0" dirty="0">
                          <a:solidFill>
                            <a:schemeClr val="bg1">
                              <a:lumMod val="50000"/>
                            </a:schemeClr>
                          </a:solidFill>
                          <a:effectLst/>
                          <a:latin typeface="+mj-lt"/>
                        </a:rPr>
                        <a:t>Jiménez, Carmen</a:t>
                      </a:r>
                    </a:p>
                    <a:p>
                      <a:pPr algn="just">
                        <a:spcBef>
                          <a:spcPts val="0"/>
                        </a:spcBef>
                        <a:spcAft>
                          <a:spcPts val="0"/>
                        </a:spcAft>
                      </a:pPr>
                      <a:r>
                        <a:rPr lang="es-ES" sz="1200" b="0" dirty="0" err="1">
                          <a:solidFill>
                            <a:schemeClr val="bg1">
                              <a:lumMod val="50000"/>
                            </a:schemeClr>
                          </a:solidFill>
                          <a:effectLst/>
                          <a:latin typeface="+mj-lt"/>
                        </a:rPr>
                        <a:t>Frolova</a:t>
                      </a:r>
                      <a:r>
                        <a:rPr lang="es-ES" sz="1200" b="0" dirty="0">
                          <a:solidFill>
                            <a:schemeClr val="bg1">
                              <a:lumMod val="50000"/>
                            </a:schemeClr>
                          </a:solidFill>
                          <a:effectLst/>
                          <a:latin typeface="+mj-lt"/>
                        </a:rPr>
                        <a:t> </a:t>
                      </a:r>
                      <a:r>
                        <a:rPr lang="es-ES" sz="1200" b="0" dirty="0" err="1">
                          <a:solidFill>
                            <a:schemeClr val="bg1">
                              <a:lumMod val="50000"/>
                            </a:schemeClr>
                          </a:solidFill>
                          <a:effectLst/>
                          <a:latin typeface="+mj-lt"/>
                        </a:rPr>
                        <a:t>Ignatieva</a:t>
                      </a:r>
                      <a:r>
                        <a:rPr lang="es-ES" sz="1200" b="0" dirty="0">
                          <a:solidFill>
                            <a:schemeClr val="bg1">
                              <a:lumMod val="50000"/>
                            </a:schemeClr>
                          </a:solidFill>
                          <a:effectLst/>
                          <a:latin typeface="+mj-lt"/>
                        </a:rPr>
                        <a:t>, Marina</a:t>
                      </a:r>
                    </a:p>
                    <a:p>
                      <a:pPr algn="just">
                        <a:spcBef>
                          <a:spcPts val="0"/>
                        </a:spcBef>
                        <a:spcAft>
                          <a:spcPts val="0"/>
                        </a:spcAft>
                      </a:pPr>
                      <a:r>
                        <a:rPr lang="es-ES" sz="1200" b="0" dirty="0">
                          <a:solidFill>
                            <a:schemeClr val="bg1">
                              <a:lumMod val="50000"/>
                            </a:schemeClr>
                          </a:solidFill>
                          <a:effectLst/>
                          <a:latin typeface="+mj-lt"/>
                        </a:rPr>
                        <a:t>Gómez </a:t>
                      </a:r>
                      <a:r>
                        <a:rPr lang="es-ES" sz="1200" b="0" dirty="0" err="1">
                          <a:solidFill>
                            <a:schemeClr val="bg1">
                              <a:lumMod val="50000"/>
                            </a:schemeClr>
                          </a:solidFill>
                          <a:effectLst/>
                          <a:latin typeface="+mj-lt"/>
                        </a:rPr>
                        <a:t>Zotano</a:t>
                      </a:r>
                      <a:r>
                        <a:rPr lang="es-ES" sz="1200" b="0" dirty="0">
                          <a:solidFill>
                            <a:schemeClr val="bg1">
                              <a:lumMod val="50000"/>
                            </a:schemeClr>
                          </a:solidFill>
                          <a:effectLst/>
                          <a:latin typeface="+mj-lt"/>
                        </a:rPr>
                        <a:t>, José</a:t>
                      </a:r>
                    </a:p>
                    <a:p>
                      <a:pPr algn="just">
                        <a:spcBef>
                          <a:spcPts val="0"/>
                        </a:spcBef>
                        <a:spcAft>
                          <a:spcPts val="0"/>
                        </a:spcAft>
                      </a:pPr>
                      <a:r>
                        <a:rPr lang="es-ES" sz="1200" b="0" dirty="0">
                          <a:solidFill>
                            <a:schemeClr val="bg1">
                              <a:lumMod val="50000"/>
                            </a:schemeClr>
                          </a:solidFill>
                          <a:effectLst/>
                          <a:latin typeface="+mj-lt"/>
                        </a:rPr>
                        <a:t>Hernández del Águila, </a:t>
                      </a:r>
                      <a:r>
                        <a:rPr lang="es-ES" sz="1200" b="0" dirty="0" smtClean="0">
                          <a:solidFill>
                            <a:schemeClr val="bg1">
                              <a:lumMod val="50000"/>
                            </a:schemeClr>
                          </a:solidFill>
                          <a:effectLst/>
                          <a:latin typeface="+mj-lt"/>
                        </a:rPr>
                        <a:t>Rafael</a:t>
                      </a:r>
                      <a:endParaRPr lang="es-ES" sz="1200" b="0" dirty="0">
                        <a:solidFill>
                          <a:schemeClr val="bg1">
                            <a:lumMod val="50000"/>
                          </a:schemeClr>
                        </a:solidFill>
                        <a:effectLst/>
                        <a:latin typeface="+mj-lt"/>
                      </a:endParaRPr>
                    </a:p>
                  </a:txBody>
                  <a:tcPr marL="61350" marR="61350" marT="0" marB="0">
                    <a:solidFill>
                      <a:srgbClr val="00B0F0"/>
                    </a:solidFill>
                  </a:tcPr>
                </a:tc>
                <a:tc gridSpan="2">
                  <a:txBody>
                    <a:bodyPr/>
                    <a:lstStyle/>
                    <a:p>
                      <a:pPr algn="just">
                        <a:spcBef>
                          <a:spcPts val="0"/>
                        </a:spcBef>
                        <a:spcAft>
                          <a:spcPts val="0"/>
                        </a:spcAft>
                      </a:pPr>
                      <a:r>
                        <a:rPr lang="es-ES" sz="1200" b="0" dirty="0" smtClean="0">
                          <a:solidFill>
                            <a:schemeClr val="bg1">
                              <a:lumMod val="50000"/>
                            </a:schemeClr>
                          </a:solidFill>
                          <a:effectLst/>
                          <a:latin typeface="+mj-lt"/>
                        </a:rPr>
                        <a:t>Jiménez Olivencia, Yolanda</a:t>
                      </a:r>
                    </a:p>
                    <a:p>
                      <a:pPr algn="just">
                        <a:spcBef>
                          <a:spcPts val="0"/>
                        </a:spcBef>
                        <a:spcAft>
                          <a:spcPts val="0"/>
                        </a:spcAft>
                      </a:pPr>
                      <a:r>
                        <a:rPr lang="es-ES" sz="1200" b="0" dirty="0" smtClean="0">
                          <a:solidFill>
                            <a:schemeClr val="bg1">
                              <a:lumMod val="50000"/>
                            </a:schemeClr>
                          </a:solidFill>
                          <a:effectLst/>
                          <a:latin typeface="+mj-lt"/>
                        </a:rPr>
                        <a:t>Maroto Martos, Juan Carlos</a:t>
                      </a:r>
                    </a:p>
                    <a:p>
                      <a:pPr algn="just">
                        <a:spcBef>
                          <a:spcPts val="0"/>
                        </a:spcBef>
                        <a:spcAft>
                          <a:spcPts val="0"/>
                        </a:spcAft>
                      </a:pPr>
                      <a:r>
                        <a:rPr lang="es-ES" sz="1200" b="0" dirty="0" smtClean="0">
                          <a:solidFill>
                            <a:schemeClr val="bg1">
                              <a:lumMod val="50000"/>
                            </a:schemeClr>
                          </a:solidFill>
                          <a:effectLst/>
                          <a:latin typeface="+mj-lt"/>
                        </a:rPr>
                        <a:t>Martínez Ibarra, Emilio</a:t>
                      </a:r>
                    </a:p>
                    <a:p>
                      <a:pPr algn="just">
                        <a:spcBef>
                          <a:spcPts val="0"/>
                        </a:spcBef>
                        <a:spcAft>
                          <a:spcPts val="0"/>
                        </a:spcAft>
                      </a:pPr>
                      <a:r>
                        <a:rPr lang="es-ES" sz="1200" b="0" dirty="0" smtClean="0">
                          <a:solidFill>
                            <a:schemeClr val="bg1">
                              <a:lumMod val="50000"/>
                            </a:schemeClr>
                          </a:solidFill>
                          <a:effectLst/>
                          <a:latin typeface="+mj-lt"/>
                        </a:rPr>
                        <a:t>Matarán Ruiz, Alberto</a:t>
                      </a:r>
                    </a:p>
                    <a:p>
                      <a:pPr algn="just">
                        <a:spcBef>
                          <a:spcPts val="0"/>
                        </a:spcBef>
                        <a:spcAft>
                          <a:spcPts val="0"/>
                        </a:spcAft>
                      </a:pPr>
                      <a:r>
                        <a:rPr lang="es-ES" sz="1200" b="0" dirty="0" smtClean="0">
                          <a:solidFill>
                            <a:schemeClr val="bg1">
                              <a:lumMod val="50000"/>
                            </a:schemeClr>
                          </a:solidFill>
                          <a:effectLst/>
                          <a:latin typeface="+mj-lt"/>
                        </a:rPr>
                        <a:t>Navarro Valverde, Francisco Antonio</a:t>
                      </a:r>
                    </a:p>
                    <a:p>
                      <a:pPr algn="just">
                        <a:spcBef>
                          <a:spcPts val="0"/>
                        </a:spcBef>
                        <a:spcAft>
                          <a:spcPts val="0"/>
                        </a:spcAft>
                      </a:pPr>
                      <a:r>
                        <a:rPr lang="es-ES" sz="1200" b="0" dirty="0" smtClean="0">
                          <a:solidFill>
                            <a:schemeClr val="bg1">
                              <a:lumMod val="50000"/>
                            </a:schemeClr>
                          </a:solidFill>
                          <a:effectLst/>
                          <a:latin typeface="+mj-lt"/>
                        </a:rPr>
                        <a:t>Ortega </a:t>
                      </a:r>
                      <a:r>
                        <a:rPr lang="es-ES" sz="1200" b="0" dirty="0" err="1" smtClean="0">
                          <a:solidFill>
                            <a:schemeClr val="bg1">
                              <a:lumMod val="50000"/>
                            </a:schemeClr>
                          </a:solidFill>
                          <a:effectLst/>
                          <a:latin typeface="+mj-lt"/>
                        </a:rPr>
                        <a:t>Villodrres</a:t>
                      </a:r>
                      <a:r>
                        <a:rPr lang="es-ES" sz="1200" b="0" dirty="0" smtClean="0">
                          <a:solidFill>
                            <a:schemeClr val="bg1">
                              <a:lumMod val="50000"/>
                            </a:schemeClr>
                          </a:solidFill>
                          <a:effectLst/>
                          <a:latin typeface="+mj-lt"/>
                        </a:rPr>
                        <a:t>, Carmen</a:t>
                      </a:r>
                    </a:p>
                    <a:p>
                      <a:pPr algn="just">
                        <a:spcBef>
                          <a:spcPts val="0"/>
                        </a:spcBef>
                        <a:spcAft>
                          <a:spcPts val="0"/>
                        </a:spcAft>
                      </a:pPr>
                      <a:r>
                        <a:rPr lang="es-ES" sz="1200" b="0" dirty="0" smtClean="0">
                          <a:solidFill>
                            <a:schemeClr val="bg1">
                              <a:lumMod val="50000"/>
                            </a:schemeClr>
                          </a:solidFill>
                          <a:effectLst/>
                          <a:latin typeface="+mj-lt"/>
                        </a:rPr>
                        <a:t>Porcel Rodríguez, Laura (Curso 0 SIG)</a:t>
                      </a:r>
                    </a:p>
                    <a:p>
                      <a:pPr algn="just">
                        <a:spcBef>
                          <a:spcPts val="0"/>
                        </a:spcBef>
                        <a:spcAft>
                          <a:spcPts val="0"/>
                        </a:spcAft>
                      </a:pPr>
                      <a:r>
                        <a:rPr lang="es-ES" sz="1200" b="0" dirty="0" smtClean="0">
                          <a:solidFill>
                            <a:schemeClr val="bg1">
                              <a:lumMod val="50000"/>
                            </a:schemeClr>
                          </a:solidFill>
                          <a:effectLst/>
                          <a:latin typeface="+mj-lt"/>
                        </a:rPr>
                        <a:t>Rodríguez Molina, Mercedes</a:t>
                      </a:r>
                    </a:p>
                    <a:p>
                      <a:pPr algn="just">
                        <a:spcBef>
                          <a:spcPts val="0"/>
                        </a:spcBef>
                        <a:spcAft>
                          <a:spcPts val="0"/>
                        </a:spcAft>
                      </a:pPr>
                      <a:r>
                        <a:rPr lang="es-ES" sz="1200" b="0" dirty="0" smtClean="0">
                          <a:solidFill>
                            <a:schemeClr val="bg1">
                              <a:lumMod val="50000"/>
                            </a:schemeClr>
                          </a:solidFill>
                          <a:effectLst/>
                          <a:latin typeface="+mj-lt"/>
                          <a:ea typeface="Times New Roman" panose="02020603050405020304" pitchFamily="18" charset="0"/>
                        </a:rPr>
                        <a:t>Valenzuela</a:t>
                      </a:r>
                      <a:r>
                        <a:rPr lang="es-ES" sz="1200" b="0" baseline="0" dirty="0" smtClean="0">
                          <a:solidFill>
                            <a:schemeClr val="bg1">
                              <a:lumMod val="50000"/>
                            </a:schemeClr>
                          </a:solidFill>
                          <a:effectLst/>
                          <a:latin typeface="+mj-lt"/>
                          <a:ea typeface="Times New Roman" panose="02020603050405020304" pitchFamily="18" charset="0"/>
                        </a:rPr>
                        <a:t> Montes, Luis Miguel</a:t>
                      </a:r>
                      <a:endParaRPr lang="es-ES" sz="1200" b="0" dirty="0" smtClean="0">
                        <a:solidFill>
                          <a:schemeClr val="bg1">
                            <a:lumMod val="50000"/>
                          </a:schemeClr>
                        </a:solidFill>
                        <a:effectLst/>
                        <a:latin typeface="+mj-lt"/>
                        <a:ea typeface="Times New Roman" panose="02020603050405020304" pitchFamily="18" charset="0"/>
                      </a:endParaRPr>
                    </a:p>
                    <a:p>
                      <a:pPr algn="just">
                        <a:spcBef>
                          <a:spcPts val="0"/>
                        </a:spcBef>
                        <a:spcAft>
                          <a:spcPts val="0"/>
                        </a:spcAft>
                      </a:pPr>
                      <a:endParaRPr lang="es-ES" sz="1200" b="0" dirty="0">
                        <a:solidFill>
                          <a:schemeClr val="bg1">
                            <a:lumMod val="50000"/>
                          </a:schemeClr>
                        </a:solidFill>
                        <a:effectLst/>
                        <a:latin typeface="+mj-lt"/>
                        <a:ea typeface="Times New Roman" panose="02020603050405020304" pitchFamily="18" charset="0"/>
                      </a:endParaRPr>
                    </a:p>
                  </a:txBody>
                  <a:tcPr marL="61350" marR="61350" marT="0" marB="0">
                    <a:solidFill>
                      <a:srgbClr val="00B0F0"/>
                    </a:solidFill>
                  </a:tcPr>
                </a:tc>
                <a:tc hMerge="1">
                  <a:txBody>
                    <a:bodyPr/>
                    <a:lstStyle/>
                    <a:p>
                      <a:endParaRPr lang="es-ES"/>
                    </a:p>
                  </a:txBody>
                  <a:tcPr/>
                </a:tc>
                <a:tc>
                  <a:txBody>
                    <a:bodyPr/>
                    <a:lstStyle/>
                    <a:p>
                      <a:pPr algn="just">
                        <a:spcBef>
                          <a:spcPts val="0"/>
                        </a:spcBef>
                        <a:spcAft>
                          <a:spcPts val="0"/>
                        </a:spcAft>
                      </a:pPr>
                      <a:r>
                        <a:rPr lang="es-ES" sz="1200" b="1" dirty="0" smtClean="0">
                          <a:solidFill>
                            <a:schemeClr val="bg1">
                              <a:lumMod val="50000"/>
                            </a:schemeClr>
                          </a:solidFill>
                          <a:effectLst/>
                          <a:latin typeface="+mj-lt"/>
                        </a:rPr>
                        <a:t>Univ. </a:t>
                      </a:r>
                      <a:r>
                        <a:rPr lang="es-ES" sz="1200" b="1" dirty="0">
                          <a:solidFill>
                            <a:schemeClr val="bg1">
                              <a:lumMod val="50000"/>
                            </a:schemeClr>
                          </a:solidFill>
                          <a:effectLst/>
                          <a:latin typeface="+mj-lt"/>
                        </a:rPr>
                        <a:t>Rovira i </a:t>
                      </a:r>
                      <a:r>
                        <a:rPr lang="es-ES" sz="1200" b="1" dirty="0" err="1">
                          <a:solidFill>
                            <a:schemeClr val="bg1">
                              <a:lumMod val="50000"/>
                            </a:schemeClr>
                          </a:solidFill>
                          <a:effectLst/>
                          <a:latin typeface="+mj-lt"/>
                        </a:rPr>
                        <a:t>Virgili</a:t>
                      </a:r>
                      <a:endParaRPr lang="es-ES" sz="1200" b="1" dirty="0">
                        <a:solidFill>
                          <a:schemeClr val="bg1">
                            <a:lumMod val="50000"/>
                          </a:schemeClr>
                        </a:solidFill>
                        <a:effectLst/>
                        <a:latin typeface="+mj-lt"/>
                      </a:endParaRPr>
                    </a:p>
                    <a:p>
                      <a:pPr algn="just">
                        <a:spcBef>
                          <a:spcPts val="0"/>
                        </a:spcBef>
                        <a:spcAft>
                          <a:spcPts val="0"/>
                        </a:spcAft>
                      </a:pPr>
                      <a:r>
                        <a:rPr lang="es-ES" sz="1200" b="0" dirty="0" err="1" smtClean="0">
                          <a:solidFill>
                            <a:schemeClr val="bg1">
                              <a:lumMod val="50000"/>
                            </a:schemeClr>
                          </a:solidFill>
                          <a:effectLst/>
                          <a:latin typeface="+mj-lt"/>
                        </a:rPr>
                        <a:t>Alberich</a:t>
                      </a:r>
                      <a:r>
                        <a:rPr lang="es-ES" sz="1200" b="0" dirty="0" smtClean="0">
                          <a:solidFill>
                            <a:schemeClr val="bg1">
                              <a:lumMod val="50000"/>
                            </a:schemeClr>
                          </a:solidFill>
                          <a:effectLst/>
                          <a:latin typeface="+mj-lt"/>
                        </a:rPr>
                        <a:t> González, Joan</a:t>
                      </a:r>
                    </a:p>
                    <a:p>
                      <a:pPr algn="just">
                        <a:spcBef>
                          <a:spcPts val="0"/>
                        </a:spcBef>
                        <a:spcAft>
                          <a:spcPts val="0"/>
                        </a:spcAft>
                      </a:pPr>
                      <a:r>
                        <a:rPr lang="es-ES" sz="1200" b="0" dirty="0" smtClean="0">
                          <a:solidFill>
                            <a:schemeClr val="bg1">
                              <a:lumMod val="50000"/>
                            </a:schemeClr>
                          </a:solidFill>
                          <a:effectLst/>
                          <a:latin typeface="+mj-lt"/>
                        </a:rPr>
                        <a:t>Bertrán </a:t>
                      </a:r>
                      <a:r>
                        <a:rPr lang="es-ES" sz="1200" b="0" dirty="0" err="1">
                          <a:solidFill>
                            <a:schemeClr val="bg1">
                              <a:lumMod val="50000"/>
                            </a:schemeClr>
                          </a:solidFill>
                          <a:effectLst/>
                          <a:latin typeface="+mj-lt"/>
                        </a:rPr>
                        <a:t>Ilari</a:t>
                      </a:r>
                      <a:r>
                        <a:rPr lang="es-ES" sz="1200" b="0" dirty="0">
                          <a:solidFill>
                            <a:schemeClr val="bg1">
                              <a:lumMod val="50000"/>
                            </a:schemeClr>
                          </a:solidFill>
                          <a:effectLst/>
                          <a:latin typeface="+mj-lt"/>
                        </a:rPr>
                        <a:t>, Josep</a:t>
                      </a:r>
                    </a:p>
                    <a:p>
                      <a:pPr algn="just">
                        <a:spcBef>
                          <a:spcPts val="0"/>
                        </a:spcBef>
                        <a:spcAft>
                          <a:spcPts val="0"/>
                        </a:spcAft>
                      </a:pPr>
                      <a:r>
                        <a:rPr lang="es-ES" sz="1200" b="0" dirty="0" smtClean="0">
                          <a:solidFill>
                            <a:schemeClr val="bg1">
                              <a:lumMod val="50000"/>
                            </a:schemeClr>
                          </a:solidFill>
                          <a:effectLst/>
                          <a:latin typeface="+mj-lt"/>
                        </a:rPr>
                        <a:t>Blay </a:t>
                      </a:r>
                      <a:r>
                        <a:rPr lang="es-ES" sz="1200" b="0" dirty="0" err="1" smtClean="0">
                          <a:solidFill>
                            <a:schemeClr val="bg1">
                              <a:lumMod val="50000"/>
                            </a:schemeClr>
                          </a:solidFill>
                          <a:effectLst/>
                          <a:latin typeface="+mj-lt"/>
                        </a:rPr>
                        <a:t>Boqué</a:t>
                      </a:r>
                      <a:r>
                        <a:rPr lang="es-ES" sz="1200" b="0" dirty="0" smtClean="0">
                          <a:solidFill>
                            <a:schemeClr val="bg1">
                              <a:lumMod val="50000"/>
                            </a:schemeClr>
                          </a:solidFill>
                          <a:effectLst/>
                          <a:latin typeface="+mj-lt"/>
                        </a:rPr>
                        <a:t>, Jordi</a:t>
                      </a:r>
                    </a:p>
                    <a:p>
                      <a:pPr algn="just">
                        <a:spcBef>
                          <a:spcPts val="0"/>
                        </a:spcBef>
                        <a:spcAft>
                          <a:spcPts val="0"/>
                        </a:spcAft>
                      </a:pPr>
                      <a:r>
                        <a:rPr lang="es-ES" sz="1200" b="0" dirty="0" smtClean="0">
                          <a:solidFill>
                            <a:schemeClr val="bg1">
                              <a:lumMod val="50000"/>
                            </a:schemeClr>
                          </a:solidFill>
                          <a:effectLst/>
                          <a:latin typeface="+mj-lt"/>
                        </a:rPr>
                        <a:t>Fuentes i </a:t>
                      </a:r>
                      <a:r>
                        <a:rPr lang="es-ES" sz="1200" b="0" dirty="0" err="1" smtClean="0">
                          <a:solidFill>
                            <a:schemeClr val="bg1">
                              <a:lumMod val="50000"/>
                            </a:schemeClr>
                          </a:solidFill>
                          <a:effectLst/>
                          <a:latin typeface="+mj-lt"/>
                        </a:rPr>
                        <a:t>Gasó</a:t>
                      </a:r>
                      <a:r>
                        <a:rPr lang="es-ES" sz="1200" b="0" dirty="0" smtClean="0">
                          <a:solidFill>
                            <a:schemeClr val="bg1">
                              <a:lumMod val="50000"/>
                            </a:schemeClr>
                          </a:solidFill>
                          <a:effectLst/>
                          <a:latin typeface="+mj-lt"/>
                        </a:rPr>
                        <a:t>, Josep Ramón</a:t>
                      </a:r>
                    </a:p>
                    <a:p>
                      <a:pPr algn="just">
                        <a:spcBef>
                          <a:spcPts val="0"/>
                        </a:spcBef>
                        <a:spcAft>
                          <a:spcPts val="0"/>
                        </a:spcAft>
                      </a:pPr>
                      <a:r>
                        <a:rPr lang="es-ES" sz="1200" b="0" dirty="0" smtClean="0">
                          <a:solidFill>
                            <a:schemeClr val="bg1">
                              <a:lumMod val="50000"/>
                            </a:schemeClr>
                          </a:solidFill>
                          <a:effectLst/>
                          <a:latin typeface="+mj-lt"/>
                        </a:rPr>
                        <a:t>García Rodríguez, </a:t>
                      </a:r>
                      <a:r>
                        <a:rPr lang="es-ES" sz="1200" b="0" dirty="0" err="1" smtClean="0">
                          <a:solidFill>
                            <a:schemeClr val="bg1">
                              <a:lumMod val="50000"/>
                            </a:schemeClr>
                          </a:solidFill>
                          <a:effectLst/>
                          <a:latin typeface="+mj-lt"/>
                        </a:rPr>
                        <a:t>Alfons</a:t>
                      </a:r>
                      <a:endParaRPr lang="es-ES" sz="1200" b="0" dirty="0" smtClean="0">
                        <a:solidFill>
                          <a:schemeClr val="bg1">
                            <a:lumMod val="50000"/>
                          </a:schemeClr>
                        </a:solidFill>
                        <a:effectLst/>
                        <a:latin typeface="+mj-lt"/>
                      </a:endParaRPr>
                    </a:p>
                    <a:p>
                      <a:pPr algn="just">
                        <a:spcBef>
                          <a:spcPts val="0"/>
                        </a:spcBef>
                        <a:spcAft>
                          <a:spcPts val="0"/>
                        </a:spcAft>
                      </a:pPr>
                      <a:r>
                        <a:rPr lang="es-ES" sz="1200" b="0" dirty="0" smtClean="0">
                          <a:solidFill>
                            <a:schemeClr val="bg1">
                              <a:lumMod val="50000"/>
                            </a:schemeClr>
                          </a:solidFill>
                          <a:effectLst/>
                          <a:latin typeface="+mj-lt"/>
                        </a:rPr>
                        <a:t>Gutiérrez Palomero, </a:t>
                      </a:r>
                      <a:r>
                        <a:rPr lang="es-ES" sz="1200" b="0" dirty="0" err="1" smtClean="0">
                          <a:solidFill>
                            <a:schemeClr val="bg1">
                              <a:lumMod val="50000"/>
                            </a:schemeClr>
                          </a:solidFill>
                          <a:effectLst/>
                          <a:latin typeface="+mj-lt"/>
                        </a:rPr>
                        <a:t>Aaron</a:t>
                      </a:r>
                      <a:endParaRPr lang="es-ES" sz="1200" b="0" dirty="0" smtClean="0">
                        <a:solidFill>
                          <a:schemeClr val="bg1">
                            <a:lumMod val="50000"/>
                          </a:schemeClr>
                        </a:solidFill>
                        <a:effectLst/>
                        <a:latin typeface="+mj-lt"/>
                      </a:endParaRPr>
                    </a:p>
                    <a:p>
                      <a:pPr algn="just">
                        <a:spcBef>
                          <a:spcPts val="0"/>
                        </a:spcBef>
                        <a:spcAft>
                          <a:spcPts val="0"/>
                        </a:spcAft>
                      </a:pPr>
                      <a:r>
                        <a:rPr lang="es-ES" sz="1200" b="0" dirty="0" err="1" smtClean="0">
                          <a:solidFill>
                            <a:schemeClr val="bg1">
                              <a:lumMod val="50000"/>
                            </a:schemeClr>
                          </a:solidFill>
                          <a:effectLst/>
                          <a:latin typeface="+mj-lt"/>
                        </a:rPr>
                        <a:t>Manrubia</a:t>
                      </a:r>
                      <a:r>
                        <a:rPr lang="es-ES" sz="1200" b="0" dirty="0" smtClean="0">
                          <a:solidFill>
                            <a:schemeClr val="bg1">
                              <a:lumMod val="50000"/>
                            </a:schemeClr>
                          </a:solidFill>
                          <a:effectLst/>
                          <a:latin typeface="+mj-lt"/>
                        </a:rPr>
                        <a:t> </a:t>
                      </a:r>
                      <a:r>
                        <a:rPr lang="es-ES" sz="1200" b="0" dirty="0" err="1" smtClean="0">
                          <a:solidFill>
                            <a:schemeClr val="bg1">
                              <a:lumMod val="50000"/>
                            </a:schemeClr>
                          </a:solidFill>
                          <a:effectLst/>
                          <a:latin typeface="+mj-lt"/>
                        </a:rPr>
                        <a:t>Gibert</a:t>
                      </a:r>
                      <a:r>
                        <a:rPr lang="es-ES" sz="1200" b="0" dirty="0" smtClean="0">
                          <a:solidFill>
                            <a:schemeClr val="bg1">
                              <a:lumMod val="50000"/>
                            </a:schemeClr>
                          </a:solidFill>
                          <a:effectLst/>
                          <a:latin typeface="+mj-lt"/>
                        </a:rPr>
                        <a:t>, Joan</a:t>
                      </a:r>
                    </a:p>
                    <a:p>
                      <a:pPr algn="just">
                        <a:spcBef>
                          <a:spcPts val="0"/>
                        </a:spcBef>
                        <a:spcAft>
                          <a:spcPts val="0"/>
                        </a:spcAft>
                      </a:pPr>
                      <a:r>
                        <a:rPr lang="es-ES" sz="1200" b="0" dirty="0" smtClean="0">
                          <a:solidFill>
                            <a:schemeClr val="bg1">
                              <a:lumMod val="50000"/>
                            </a:schemeClr>
                          </a:solidFill>
                          <a:effectLst/>
                          <a:latin typeface="+mj-lt"/>
                        </a:rPr>
                        <a:t>Oliveras </a:t>
                      </a:r>
                      <a:r>
                        <a:rPr lang="es-ES" sz="1200" b="0" dirty="0" err="1" smtClean="0">
                          <a:solidFill>
                            <a:schemeClr val="bg1">
                              <a:lumMod val="50000"/>
                            </a:schemeClr>
                          </a:solidFill>
                          <a:effectLst/>
                          <a:latin typeface="+mj-lt"/>
                        </a:rPr>
                        <a:t>Samitier</a:t>
                      </a:r>
                      <a:r>
                        <a:rPr lang="es-ES" sz="1200" b="0" dirty="0" smtClean="0">
                          <a:solidFill>
                            <a:schemeClr val="bg1">
                              <a:lumMod val="50000"/>
                            </a:schemeClr>
                          </a:solidFill>
                          <a:effectLst/>
                          <a:latin typeface="+mj-lt"/>
                        </a:rPr>
                        <a:t>, Josep</a:t>
                      </a:r>
                    </a:p>
                    <a:p>
                      <a:pPr algn="just">
                        <a:spcBef>
                          <a:spcPts val="0"/>
                        </a:spcBef>
                        <a:spcAft>
                          <a:spcPts val="0"/>
                        </a:spcAft>
                      </a:pPr>
                      <a:r>
                        <a:rPr lang="es-ES" sz="1200" b="0" dirty="0" smtClean="0">
                          <a:solidFill>
                            <a:schemeClr val="bg1">
                              <a:lumMod val="50000"/>
                            </a:schemeClr>
                          </a:solidFill>
                          <a:effectLst/>
                          <a:latin typeface="+mj-lt"/>
                        </a:rPr>
                        <a:t>Pérez Albert, Yolanda</a:t>
                      </a:r>
                    </a:p>
                    <a:p>
                      <a:pPr algn="just">
                        <a:spcBef>
                          <a:spcPts val="0"/>
                        </a:spcBef>
                        <a:spcAft>
                          <a:spcPts val="0"/>
                        </a:spcAft>
                      </a:pPr>
                      <a:r>
                        <a:rPr lang="es-ES" sz="1200" b="0" dirty="0" smtClean="0">
                          <a:solidFill>
                            <a:schemeClr val="bg1">
                              <a:lumMod val="50000"/>
                            </a:schemeClr>
                          </a:solidFill>
                          <a:effectLst/>
                          <a:latin typeface="+mj-lt"/>
                        </a:rPr>
                        <a:t>Rodríguez </a:t>
                      </a:r>
                      <a:r>
                        <a:rPr lang="es-ES" sz="1200" b="0" dirty="0" err="1" smtClean="0">
                          <a:solidFill>
                            <a:schemeClr val="bg1">
                              <a:lumMod val="50000"/>
                            </a:schemeClr>
                          </a:solidFill>
                          <a:effectLst/>
                          <a:latin typeface="+mj-lt"/>
                        </a:rPr>
                        <a:t>Beas</a:t>
                      </a:r>
                      <a:r>
                        <a:rPr lang="es-ES" sz="1200" b="0" dirty="0" smtClean="0">
                          <a:solidFill>
                            <a:schemeClr val="bg1">
                              <a:lumMod val="50000"/>
                            </a:schemeClr>
                          </a:solidFill>
                          <a:effectLst/>
                          <a:latin typeface="+mj-lt"/>
                        </a:rPr>
                        <a:t>, Marina</a:t>
                      </a:r>
                    </a:p>
                    <a:p>
                      <a:pPr algn="just">
                        <a:spcBef>
                          <a:spcPts val="0"/>
                        </a:spcBef>
                        <a:spcAft>
                          <a:spcPts val="0"/>
                        </a:spcAft>
                      </a:pPr>
                      <a:r>
                        <a:rPr lang="es-ES" sz="1200" b="0" dirty="0" err="1" smtClean="0">
                          <a:solidFill>
                            <a:schemeClr val="bg1">
                              <a:lumMod val="50000"/>
                            </a:schemeClr>
                          </a:solidFill>
                          <a:effectLst/>
                          <a:latin typeface="+mj-lt"/>
                        </a:rPr>
                        <a:t>Sabaté</a:t>
                      </a:r>
                      <a:r>
                        <a:rPr lang="es-ES" sz="1200" b="0" dirty="0" smtClean="0">
                          <a:solidFill>
                            <a:schemeClr val="bg1">
                              <a:lumMod val="50000"/>
                            </a:schemeClr>
                          </a:solidFill>
                          <a:effectLst/>
                          <a:latin typeface="+mj-lt"/>
                        </a:rPr>
                        <a:t> i Vidal, </a:t>
                      </a:r>
                      <a:r>
                        <a:rPr lang="es-ES" sz="1200" b="0" dirty="0" err="1" smtClean="0">
                          <a:solidFill>
                            <a:schemeClr val="bg1">
                              <a:lumMod val="50000"/>
                            </a:schemeClr>
                          </a:solidFill>
                          <a:effectLst/>
                          <a:latin typeface="+mj-lt"/>
                        </a:rPr>
                        <a:t>Jsep</a:t>
                      </a:r>
                      <a:r>
                        <a:rPr lang="es-ES" sz="1200" b="0" dirty="0" smtClean="0">
                          <a:solidFill>
                            <a:schemeClr val="bg1">
                              <a:lumMod val="50000"/>
                            </a:schemeClr>
                          </a:solidFill>
                          <a:effectLst/>
                          <a:latin typeface="+mj-lt"/>
                        </a:rPr>
                        <a:t> María</a:t>
                      </a:r>
                    </a:p>
                    <a:p>
                      <a:pPr algn="just">
                        <a:spcBef>
                          <a:spcPts val="0"/>
                        </a:spcBef>
                        <a:spcAft>
                          <a:spcPts val="0"/>
                        </a:spcAft>
                      </a:pPr>
                      <a:r>
                        <a:rPr lang="es-ES" sz="1200" b="0" dirty="0" err="1" smtClean="0">
                          <a:solidFill>
                            <a:schemeClr val="bg1">
                              <a:lumMod val="50000"/>
                            </a:schemeClr>
                          </a:solidFill>
                          <a:effectLst/>
                          <a:latin typeface="+mj-lt"/>
                        </a:rPr>
                        <a:t>Saladie</a:t>
                      </a:r>
                      <a:r>
                        <a:rPr lang="es-ES" sz="1200" b="0" dirty="0" smtClean="0">
                          <a:solidFill>
                            <a:schemeClr val="bg1">
                              <a:lumMod val="50000"/>
                            </a:schemeClr>
                          </a:solidFill>
                          <a:effectLst/>
                          <a:latin typeface="+mj-lt"/>
                        </a:rPr>
                        <a:t> Borraz, Òscar</a:t>
                      </a:r>
                    </a:p>
                    <a:p>
                      <a:pPr algn="just">
                        <a:spcBef>
                          <a:spcPts val="0"/>
                        </a:spcBef>
                        <a:spcAft>
                          <a:spcPts val="0"/>
                        </a:spcAft>
                      </a:pPr>
                      <a:r>
                        <a:rPr lang="es-ES" sz="1200" b="0" dirty="0" err="1" smtClean="0">
                          <a:solidFill>
                            <a:schemeClr val="bg1">
                              <a:lumMod val="50000"/>
                            </a:schemeClr>
                          </a:solidFill>
                          <a:effectLst/>
                          <a:latin typeface="+mj-lt"/>
                        </a:rPr>
                        <a:t>Santacana</a:t>
                      </a:r>
                      <a:r>
                        <a:rPr lang="es-ES" sz="1200" b="0" dirty="0" smtClean="0">
                          <a:solidFill>
                            <a:schemeClr val="bg1">
                              <a:lumMod val="50000"/>
                            </a:schemeClr>
                          </a:solidFill>
                          <a:effectLst/>
                          <a:latin typeface="+mj-lt"/>
                        </a:rPr>
                        <a:t> </a:t>
                      </a:r>
                      <a:r>
                        <a:rPr lang="es-ES" sz="1200" b="0" dirty="0" err="1">
                          <a:solidFill>
                            <a:schemeClr val="bg1">
                              <a:lumMod val="50000"/>
                            </a:schemeClr>
                          </a:solidFill>
                          <a:effectLst/>
                          <a:latin typeface="+mj-lt"/>
                        </a:rPr>
                        <a:t>Portella</a:t>
                      </a:r>
                      <a:r>
                        <a:rPr lang="es-ES" sz="1200" b="0" dirty="0">
                          <a:solidFill>
                            <a:schemeClr val="bg1">
                              <a:lumMod val="50000"/>
                            </a:schemeClr>
                          </a:solidFill>
                          <a:effectLst/>
                          <a:latin typeface="+mj-lt"/>
                        </a:rPr>
                        <a:t>, Francesc</a:t>
                      </a:r>
                    </a:p>
                    <a:p>
                      <a:pPr algn="just">
                        <a:spcBef>
                          <a:spcPts val="0"/>
                        </a:spcBef>
                        <a:spcAft>
                          <a:spcPts val="0"/>
                        </a:spcAft>
                      </a:pPr>
                      <a:r>
                        <a:rPr lang="es-ES" sz="1200" b="0" dirty="0" err="1">
                          <a:solidFill>
                            <a:schemeClr val="bg1">
                              <a:lumMod val="50000"/>
                            </a:schemeClr>
                          </a:solidFill>
                          <a:effectLst/>
                          <a:latin typeface="+mj-lt"/>
                        </a:rPr>
                        <a:t>Sau</a:t>
                      </a:r>
                      <a:r>
                        <a:rPr lang="es-ES" sz="1200" b="0" dirty="0">
                          <a:solidFill>
                            <a:schemeClr val="bg1">
                              <a:lumMod val="50000"/>
                            </a:schemeClr>
                          </a:solidFill>
                          <a:effectLst/>
                          <a:latin typeface="+mj-lt"/>
                        </a:rPr>
                        <a:t> Raventós, </a:t>
                      </a:r>
                      <a:r>
                        <a:rPr lang="es-ES" sz="1200" b="0" dirty="0" err="1">
                          <a:solidFill>
                            <a:schemeClr val="bg1">
                              <a:lumMod val="50000"/>
                            </a:schemeClr>
                          </a:solidFill>
                          <a:effectLst/>
                          <a:latin typeface="+mj-lt"/>
                        </a:rPr>
                        <a:t>Elisabet</a:t>
                      </a:r>
                      <a:endParaRPr lang="es-ES" sz="1200" b="0" dirty="0">
                        <a:solidFill>
                          <a:schemeClr val="bg1">
                            <a:lumMod val="50000"/>
                          </a:schemeClr>
                        </a:solidFill>
                        <a:effectLst/>
                        <a:latin typeface="+mj-lt"/>
                        <a:ea typeface="Times New Roman" panose="02020603050405020304" pitchFamily="18" charset="0"/>
                      </a:endParaRPr>
                    </a:p>
                  </a:txBody>
                  <a:tcPr marL="61350" marR="61350" marT="0" marB="0">
                    <a:solidFill>
                      <a:srgbClr val="00B0F0"/>
                    </a:solidFill>
                  </a:tcPr>
                </a:tc>
              </a:tr>
              <a:tr h="2523219">
                <a:tc gridSpan="2">
                  <a:txBody>
                    <a:bodyPr/>
                    <a:lstStyle/>
                    <a:p>
                      <a:pPr algn="just">
                        <a:spcBef>
                          <a:spcPts val="0"/>
                        </a:spcBef>
                        <a:spcAft>
                          <a:spcPts val="0"/>
                        </a:spcAft>
                      </a:pPr>
                      <a:r>
                        <a:rPr lang="es-ES" sz="1200" b="1" dirty="0">
                          <a:solidFill>
                            <a:schemeClr val="bg1">
                              <a:lumMod val="50000"/>
                            </a:schemeClr>
                          </a:solidFill>
                          <a:effectLst/>
                          <a:latin typeface="+mj-lt"/>
                        </a:rPr>
                        <a:t>Otras </a:t>
                      </a:r>
                      <a:r>
                        <a:rPr lang="es-ES" sz="1200" b="1" dirty="0" smtClean="0">
                          <a:solidFill>
                            <a:schemeClr val="bg1">
                              <a:lumMod val="50000"/>
                            </a:schemeClr>
                          </a:solidFill>
                          <a:effectLst/>
                          <a:latin typeface="+mj-lt"/>
                        </a:rPr>
                        <a:t>Univ.es </a:t>
                      </a:r>
                      <a:r>
                        <a:rPr lang="es-ES" sz="1200" b="1" dirty="0">
                          <a:solidFill>
                            <a:schemeClr val="bg1">
                              <a:lumMod val="50000"/>
                            </a:schemeClr>
                          </a:solidFill>
                          <a:effectLst/>
                          <a:latin typeface="+mj-lt"/>
                        </a:rPr>
                        <a:t>e instituciones</a:t>
                      </a:r>
                    </a:p>
                    <a:p>
                      <a:pPr algn="just">
                        <a:spcBef>
                          <a:spcPts val="0"/>
                        </a:spcBef>
                        <a:spcAft>
                          <a:spcPts val="0"/>
                        </a:spcAft>
                      </a:pPr>
                      <a:r>
                        <a:rPr lang="es-ES" sz="1200" b="0" dirty="0">
                          <a:solidFill>
                            <a:schemeClr val="bg1">
                              <a:lumMod val="50000"/>
                            </a:schemeClr>
                          </a:solidFill>
                          <a:effectLst/>
                          <a:latin typeface="+mj-lt"/>
                        </a:rPr>
                        <a:t>Alomar </a:t>
                      </a:r>
                      <a:r>
                        <a:rPr lang="es-ES" sz="1200" b="0" dirty="0" err="1">
                          <a:solidFill>
                            <a:schemeClr val="bg1">
                              <a:lumMod val="50000"/>
                            </a:schemeClr>
                          </a:solidFill>
                          <a:effectLst/>
                          <a:latin typeface="+mj-lt"/>
                        </a:rPr>
                        <a:t>Garau</a:t>
                      </a:r>
                      <a:r>
                        <a:rPr lang="es-ES" sz="1200" b="0" dirty="0">
                          <a:solidFill>
                            <a:schemeClr val="bg1">
                              <a:lumMod val="50000"/>
                            </a:schemeClr>
                          </a:solidFill>
                          <a:effectLst/>
                          <a:latin typeface="+mj-lt"/>
                        </a:rPr>
                        <a:t>, Gabriel (</a:t>
                      </a:r>
                      <a:r>
                        <a:rPr lang="es-ES" sz="1200" b="0" dirty="0" err="1">
                          <a:solidFill>
                            <a:schemeClr val="bg1">
                              <a:lumMod val="50000"/>
                            </a:schemeClr>
                          </a:solidFill>
                          <a:effectLst/>
                          <a:latin typeface="+mj-lt"/>
                        </a:rPr>
                        <a:t>Universitat</a:t>
                      </a:r>
                      <a:r>
                        <a:rPr lang="es-ES" sz="1200" b="0" dirty="0">
                          <a:solidFill>
                            <a:schemeClr val="bg1">
                              <a:lumMod val="50000"/>
                            </a:schemeClr>
                          </a:solidFill>
                          <a:effectLst/>
                          <a:latin typeface="+mj-lt"/>
                        </a:rPr>
                        <a:t> Illes Balears)</a:t>
                      </a:r>
                    </a:p>
                    <a:p>
                      <a:pPr algn="just">
                        <a:spcBef>
                          <a:spcPts val="0"/>
                        </a:spcBef>
                        <a:spcAft>
                          <a:spcPts val="0"/>
                        </a:spcAft>
                      </a:pPr>
                      <a:r>
                        <a:rPr lang="es-ES" sz="1200" b="0" dirty="0">
                          <a:solidFill>
                            <a:schemeClr val="bg1">
                              <a:lumMod val="50000"/>
                            </a:schemeClr>
                          </a:solidFill>
                          <a:effectLst/>
                          <a:latin typeface="+mj-lt"/>
                        </a:rPr>
                        <a:t>Blanco Sepúlveda, Rafael </a:t>
                      </a:r>
                      <a:r>
                        <a:rPr lang="es-ES" sz="1200" b="0" dirty="0" smtClean="0">
                          <a:solidFill>
                            <a:schemeClr val="bg1">
                              <a:lumMod val="50000"/>
                            </a:schemeClr>
                          </a:solidFill>
                          <a:effectLst/>
                          <a:latin typeface="+mj-lt"/>
                        </a:rPr>
                        <a:t>(Univ. </a:t>
                      </a:r>
                      <a:r>
                        <a:rPr lang="es-ES" sz="1200" b="0" dirty="0">
                          <a:solidFill>
                            <a:schemeClr val="bg1">
                              <a:lumMod val="50000"/>
                            </a:schemeClr>
                          </a:solidFill>
                          <a:effectLst/>
                          <a:latin typeface="+mj-lt"/>
                        </a:rPr>
                        <a:t>de Málaga)</a:t>
                      </a:r>
                    </a:p>
                    <a:p>
                      <a:pPr algn="just">
                        <a:spcBef>
                          <a:spcPts val="0"/>
                        </a:spcBef>
                        <a:spcAft>
                          <a:spcPts val="0"/>
                        </a:spcAft>
                      </a:pPr>
                      <a:r>
                        <a:rPr lang="es-ES" sz="1200" b="0" dirty="0">
                          <a:solidFill>
                            <a:schemeClr val="bg1">
                              <a:lumMod val="50000"/>
                            </a:schemeClr>
                          </a:solidFill>
                          <a:effectLst/>
                          <a:latin typeface="+mj-lt"/>
                        </a:rPr>
                        <a:t>Borobio </a:t>
                      </a:r>
                      <a:r>
                        <a:rPr lang="es-ES" sz="1200" b="0" dirty="0" err="1">
                          <a:solidFill>
                            <a:schemeClr val="bg1">
                              <a:lumMod val="50000"/>
                            </a:schemeClr>
                          </a:solidFill>
                          <a:effectLst/>
                          <a:latin typeface="+mj-lt"/>
                        </a:rPr>
                        <a:t>Sanchiz</a:t>
                      </a:r>
                      <a:r>
                        <a:rPr lang="es-ES" sz="1200" b="0" dirty="0">
                          <a:solidFill>
                            <a:schemeClr val="bg1">
                              <a:lumMod val="50000"/>
                            </a:schemeClr>
                          </a:solidFill>
                          <a:effectLst/>
                          <a:latin typeface="+mj-lt"/>
                        </a:rPr>
                        <a:t>, Manuel </a:t>
                      </a:r>
                      <a:r>
                        <a:rPr lang="es-ES" sz="1200" b="0" dirty="0" smtClean="0">
                          <a:solidFill>
                            <a:schemeClr val="bg1">
                              <a:lumMod val="50000"/>
                            </a:schemeClr>
                          </a:solidFill>
                          <a:effectLst/>
                          <a:latin typeface="+mj-lt"/>
                        </a:rPr>
                        <a:t>(Univ. </a:t>
                      </a:r>
                      <a:r>
                        <a:rPr lang="es-ES" sz="1200" b="0" dirty="0">
                          <a:solidFill>
                            <a:schemeClr val="bg1">
                              <a:lumMod val="50000"/>
                            </a:schemeClr>
                          </a:solidFill>
                          <a:effectLst/>
                          <a:latin typeface="+mj-lt"/>
                        </a:rPr>
                        <a:t>de A Coruña)</a:t>
                      </a:r>
                    </a:p>
                    <a:p>
                      <a:pPr algn="just">
                        <a:spcBef>
                          <a:spcPts val="0"/>
                        </a:spcBef>
                        <a:spcAft>
                          <a:spcPts val="0"/>
                        </a:spcAft>
                      </a:pPr>
                      <a:r>
                        <a:rPr lang="es-ES" sz="1200" b="0" dirty="0">
                          <a:solidFill>
                            <a:schemeClr val="bg1">
                              <a:lumMod val="50000"/>
                            </a:schemeClr>
                          </a:solidFill>
                          <a:effectLst/>
                          <a:latin typeface="+mj-lt"/>
                        </a:rPr>
                        <a:t>Cuesta Guerrero, Jesús María (Arquitecto GR-A, Profesional libre)</a:t>
                      </a:r>
                    </a:p>
                    <a:p>
                      <a:pPr algn="just">
                        <a:spcBef>
                          <a:spcPts val="0"/>
                        </a:spcBef>
                        <a:spcAft>
                          <a:spcPts val="0"/>
                        </a:spcAft>
                      </a:pPr>
                      <a:r>
                        <a:rPr lang="es-ES" sz="1200" b="0" dirty="0">
                          <a:solidFill>
                            <a:schemeClr val="bg1">
                              <a:lumMod val="50000"/>
                            </a:schemeClr>
                          </a:solidFill>
                          <a:effectLst/>
                          <a:latin typeface="+mj-lt"/>
                        </a:rPr>
                        <a:t>Fabre Platas, </a:t>
                      </a:r>
                      <a:r>
                        <a:rPr lang="es-ES" sz="1200" b="0" dirty="0" err="1">
                          <a:solidFill>
                            <a:schemeClr val="bg1">
                              <a:lumMod val="50000"/>
                            </a:schemeClr>
                          </a:solidFill>
                          <a:effectLst/>
                          <a:latin typeface="+mj-lt"/>
                        </a:rPr>
                        <a:t>Danú</a:t>
                      </a:r>
                      <a:r>
                        <a:rPr lang="es-ES" sz="1200" b="0" dirty="0">
                          <a:solidFill>
                            <a:schemeClr val="bg1">
                              <a:lumMod val="50000"/>
                            </a:schemeClr>
                          </a:solidFill>
                          <a:effectLst/>
                          <a:latin typeface="+mj-lt"/>
                        </a:rPr>
                        <a:t> Alberto </a:t>
                      </a:r>
                      <a:r>
                        <a:rPr lang="es-ES" sz="1200" b="0" dirty="0" smtClean="0">
                          <a:solidFill>
                            <a:schemeClr val="bg1">
                              <a:lumMod val="50000"/>
                            </a:schemeClr>
                          </a:solidFill>
                          <a:effectLst/>
                          <a:latin typeface="+mj-lt"/>
                        </a:rPr>
                        <a:t>(Univ. </a:t>
                      </a:r>
                      <a:r>
                        <a:rPr lang="es-ES" sz="1200" b="0" dirty="0">
                          <a:solidFill>
                            <a:schemeClr val="bg1">
                              <a:lumMod val="50000"/>
                            </a:schemeClr>
                          </a:solidFill>
                          <a:effectLst/>
                          <a:latin typeface="+mj-lt"/>
                        </a:rPr>
                        <a:t>Veracruzana, México)</a:t>
                      </a:r>
                    </a:p>
                    <a:p>
                      <a:pPr algn="just">
                        <a:spcBef>
                          <a:spcPts val="0"/>
                        </a:spcBef>
                        <a:spcAft>
                          <a:spcPts val="0"/>
                        </a:spcAft>
                      </a:pPr>
                      <a:r>
                        <a:rPr lang="es-ES" sz="1200" b="0" dirty="0" smtClean="0">
                          <a:solidFill>
                            <a:schemeClr val="bg1">
                              <a:lumMod val="50000"/>
                            </a:schemeClr>
                          </a:solidFill>
                          <a:effectLst/>
                          <a:latin typeface="+mj-lt"/>
                        </a:rPr>
                        <a:t>Galacho </a:t>
                      </a:r>
                      <a:r>
                        <a:rPr lang="es-ES" sz="1200" b="0" dirty="0">
                          <a:solidFill>
                            <a:schemeClr val="bg1">
                              <a:lumMod val="50000"/>
                            </a:schemeClr>
                          </a:solidFill>
                          <a:effectLst/>
                          <a:latin typeface="+mj-lt"/>
                        </a:rPr>
                        <a:t>Jiménez, Federico Benjamín </a:t>
                      </a:r>
                      <a:r>
                        <a:rPr lang="es-ES" sz="1200" b="0" dirty="0" smtClean="0">
                          <a:solidFill>
                            <a:schemeClr val="bg1">
                              <a:lumMod val="50000"/>
                            </a:schemeClr>
                          </a:solidFill>
                          <a:effectLst/>
                          <a:latin typeface="+mj-lt"/>
                        </a:rPr>
                        <a:t>(Univ. </a:t>
                      </a:r>
                      <a:r>
                        <a:rPr lang="es-ES" sz="1200" b="0" dirty="0">
                          <a:solidFill>
                            <a:schemeClr val="bg1">
                              <a:lumMod val="50000"/>
                            </a:schemeClr>
                          </a:solidFill>
                          <a:effectLst/>
                          <a:latin typeface="+mj-lt"/>
                        </a:rPr>
                        <a:t>de Málaga)</a:t>
                      </a:r>
                    </a:p>
                    <a:p>
                      <a:pPr algn="just">
                        <a:spcBef>
                          <a:spcPts val="0"/>
                        </a:spcBef>
                        <a:spcAft>
                          <a:spcPts val="0"/>
                        </a:spcAft>
                      </a:pPr>
                      <a:r>
                        <a:rPr lang="es-ES" sz="1200" b="0" dirty="0">
                          <a:solidFill>
                            <a:schemeClr val="bg1">
                              <a:lumMod val="50000"/>
                            </a:schemeClr>
                          </a:solidFill>
                          <a:effectLst/>
                          <a:latin typeface="+mj-lt"/>
                        </a:rPr>
                        <a:t>García Palomares, Juan Carlos </a:t>
                      </a:r>
                      <a:r>
                        <a:rPr lang="es-ES" sz="1200" b="0" dirty="0" smtClean="0">
                          <a:solidFill>
                            <a:schemeClr val="bg1">
                              <a:lumMod val="50000"/>
                            </a:schemeClr>
                          </a:solidFill>
                          <a:effectLst/>
                          <a:latin typeface="+mj-lt"/>
                        </a:rPr>
                        <a:t>(Univ. </a:t>
                      </a:r>
                      <a:r>
                        <a:rPr lang="es-ES" sz="1200" b="0" dirty="0">
                          <a:solidFill>
                            <a:schemeClr val="bg1">
                              <a:lumMod val="50000"/>
                            </a:schemeClr>
                          </a:solidFill>
                          <a:effectLst/>
                          <a:latin typeface="+mj-lt"/>
                        </a:rPr>
                        <a:t>Complutense de Madrid</a:t>
                      </a:r>
                      <a:r>
                        <a:rPr lang="es-ES" sz="1200" b="0" dirty="0" smtClean="0">
                          <a:solidFill>
                            <a:schemeClr val="bg1">
                              <a:lumMod val="50000"/>
                            </a:schemeClr>
                          </a:solidFill>
                          <a:effectLst/>
                          <a:latin typeface="+mj-lt"/>
                        </a:rPr>
                        <a:t>)</a:t>
                      </a:r>
                    </a:p>
                  </a:txBody>
                  <a:tcPr marL="61350" marR="61350" marT="0" marB="0">
                    <a:solidFill>
                      <a:srgbClr val="00B0F0"/>
                    </a:solidFill>
                  </a:tcPr>
                </a:tc>
                <a:tc hMerge="1">
                  <a:txBody>
                    <a:bodyPr/>
                    <a:lstStyle/>
                    <a:p>
                      <a:endParaRPr lang="es-ES"/>
                    </a:p>
                  </a:txBody>
                  <a:tcPr/>
                </a:tc>
                <a:tc gridSpan="2">
                  <a:txBody>
                    <a:bodyPr/>
                    <a:lstStyle/>
                    <a:p>
                      <a:pPr algn="just">
                        <a:spcBef>
                          <a:spcPts val="0"/>
                        </a:spcBef>
                        <a:spcAft>
                          <a:spcPts val="0"/>
                        </a:spcAft>
                      </a:pPr>
                      <a:r>
                        <a:rPr lang="es-ES" sz="1200" b="0" dirty="0" smtClean="0">
                          <a:solidFill>
                            <a:schemeClr val="bg1">
                              <a:lumMod val="50000"/>
                            </a:schemeClr>
                          </a:solidFill>
                          <a:effectLst/>
                          <a:latin typeface="+mj-lt"/>
                        </a:rPr>
                        <a:t>Garrido Clavero, Juan (Geógrafo, Profesional libre)</a:t>
                      </a:r>
                    </a:p>
                    <a:p>
                      <a:pPr algn="just">
                        <a:spcBef>
                          <a:spcPts val="0"/>
                        </a:spcBef>
                        <a:spcAft>
                          <a:spcPts val="0"/>
                        </a:spcAft>
                      </a:pPr>
                      <a:r>
                        <a:rPr lang="es-ES" sz="1200" b="0" dirty="0" smtClean="0">
                          <a:solidFill>
                            <a:schemeClr val="bg1">
                              <a:lumMod val="50000"/>
                            </a:schemeClr>
                          </a:solidFill>
                          <a:effectLst/>
                          <a:latin typeface="+mj-lt"/>
                        </a:rPr>
                        <a:t>Gómez Delgado, Montserrat (Univ. de Alcalá de Henares)</a:t>
                      </a:r>
                    </a:p>
                    <a:p>
                      <a:pPr algn="just">
                        <a:spcBef>
                          <a:spcPts val="0"/>
                        </a:spcBef>
                        <a:spcAft>
                          <a:spcPts val="0"/>
                        </a:spcAft>
                      </a:pPr>
                      <a:r>
                        <a:rPr lang="es-ES" sz="1200" b="0" dirty="0" smtClean="0">
                          <a:solidFill>
                            <a:schemeClr val="bg1">
                              <a:lumMod val="50000"/>
                            </a:schemeClr>
                          </a:solidFill>
                          <a:effectLst/>
                          <a:latin typeface="+mj-lt"/>
                        </a:rPr>
                        <a:t>Gutiérrez Puebla, Javier (Univ. Complutense de Madrid)</a:t>
                      </a:r>
                    </a:p>
                    <a:p>
                      <a:pPr marL="0" marR="0" indent="0" algn="just" defTabSz="957173" rtl="0" eaLnBrk="1" fontAlgn="auto" latinLnBrk="0" hangingPunct="1">
                        <a:lnSpc>
                          <a:spcPct val="100000"/>
                        </a:lnSpc>
                        <a:spcBef>
                          <a:spcPts val="0"/>
                        </a:spcBef>
                        <a:spcAft>
                          <a:spcPts val="0"/>
                        </a:spcAft>
                        <a:buClrTx/>
                        <a:buSzTx/>
                        <a:buFontTx/>
                        <a:buNone/>
                        <a:tabLst/>
                        <a:defRPr/>
                      </a:pPr>
                      <a:r>
                        <a:rPr lang="es-ES" sz="1200" b="0" dirty="0" smtClean="0">
                          <a:solidFill>
                            <a:schemeClr val="bg1">
                              <a:lumMod val="50000"/>
                            </a:schemeClr>
                          </a:solidFill>
                          <a:effectLst/>
                          <a:latin typeface="+mj-lt"/>
                        </a:rPr>
                        <a:t>Martínez </a:t>
                      </a:r>
                      <a:r>
                        <a:rPr lang="es-ES" sz="1200" b="0" dirty="0" err="1" smtClean="0">
                          <a:solidFill>
                            <a:schemeClr val="bg1">
                              <a:lumMod val="50000"/>
                            </a:schemeClr>
                          </a:solidFill>
                          <a:effectLst/>
                          <a:latin typeface="+mj-lt"/>
                        </a:rPr>
                        <a:t>Corts</a:t>
                      </a:r>
                      <a:r>
                        <a:rPr lang="es-ES" sz="1200" b="0" dirty="0" smtClean="0">
                          <a:solidFill>
                            <a:schemeClr val="bg1">
                              <a:lumMod val="50000"/>
                            </a:schemeClr>
                          </a:solidFill>
                          <a:effectLst/>
                          <a:latin typeface="+mj-lt"/>
                        </a:rPr>
                        <a:t>,</a:t>
                      </a:r>
                      <a:r>
                        <a:rPr lang="es-ES" sz="1200" b="0" baseline="0" dirty="0" smtClean="0">
                          <a:solidFill>
                            <a:schemeClr val="bg1">
                              <a:lumMod val="50000"/>
                            </a:schemeClr>
                          </a:solidFill>
                          <a:effectLst/>
                          <a:latin typeface="+mj-lt"/>
                        </a:rPr>
                        <a:t> Inés (Univ. Sevilla)</a:t>
                      </a:r>
                      <a:endParaRPr lang="es-ES" sz="1200" b="0" dirty="0" smtClean="0">
                        <a:solidFill>
                          <a:schemeClr val="bg1">
                            <a:lumMod val="50000"/>
                          </a:schemeClr>
                        </a:solidFill>
                        <a:effectLst/>
                        <a:latin typeface="+mj-lt"/>
                      </a:endParaRPr>
                    </a:p>
                    <a:p>
                      <a:pPr algn="just">
                        <a:spcBef>
                          <a:spcPts val="0"/>
                        </a:spcBef>
                        <a:spcAft>
                          <a:spcPts val="0"/>
                        </a:spcAft>
                      </a:pPr>
                      <a:r>
                        <a:rPr lang="es-ES" sz="1200" b="0" dirty="0" smtClean="0">
                          <a:solidFill>
                            <a:schemeClr val="bg1">
                              <a:lumMod val="50000"/>
                            </a:schemeClr>
                          </a:solidFill>
                          <a:effectLst/>
                          <a:latin typeface="+mj-lt"/>
                        </a:rPr>
                        <a:t>Martínez Fajardo, José Luis (Geógrafo, Profesional libre)</a:t>
                      </a:r>
                    </a:p>
                    <a:p>
                      <a:pPr algn="just">
                        <a:spcBef>
                          <a:spcPts val="0"/>
                        </a:spcBef>
                        <a:spcAft>
                          <a:spcPts val="0"/>
                        </a:spcAft>
                      </a:pPr>
                      <a:r>
                        <a:rPr lang="es-ES" sz="1200" b="0" dirty="0" smtClean="0">
                          <a:solidFill>
                            <a:schemeClr val="bg1">
                              <a:lumMod val="50000"/>
                            </a:schemeClr>
                          </a:solidFill>
                          <a:effectLst/>
                          <a:latin typeface="+mj-lt"/>
                        </a:rPr>
                        <a:t>Martínez Murillo, Juan Francisco (Univ. de Málaga)</a:t>
                      </a:r>
                    </a:p>
                    <a:p>
                      <a:pPr algn="just">
                        <a:spcBef>
                          <a:spcPts val="0"/>
                        </a:spcBef>
                        <a:spcAft>
                          <a:spcPts val="0"/>
                        </a:spcAft>
                      </a:pPr>
                      <a:r>
                        <a:rPr lang="es-ES" sz="1200" b="0" dirty="0" smtClean="0">
                          <a:solidFill>
                            <a:schemeClr val="bg1">
                              <a:lumMod val="50000"/>
                            </a:schemeClr>
                          </a:solidFill>
                          <a:effectLst/>
                          <a:latin typeface="+mj-lt"/>
                        </a:rPr>
                        <a:t>Mérida Rodríguez, Matías (Univ. de Málaga)</a:t>
                      </a:r>
                    </a:p>
                    <a:p>
                      <a:pPr algn="just">
                        <a:spcBef>
                          <a:spcPts val="0"/>
                        </a:spcBef>
                        <a:spcAft>
                          <a:spcPts val="0"/>
                        </a:spcAft>
                      </a:pPr>
                      <a:r>
                        <a:rPr lang="es-ES" sz="1200" b="0" dirty="0" smtClean="0">
                          <a:solidFill>
                            <a:schemeClr val="bg1">
                              <a:lumMod val="50000"/>
                            </a:schemeClr>
                          </a:solidFill>
                          <a:effectLst/>
                          <a:latin typeface="+mj-lt"/>
                        </a:rPr>
                        <a:t>Natera Rivas, Juan José (Univ. de Málaga)</a:t>
                      </a:r>
                    </a:p>
                    <a:p>
                      <a:pPr algn="just">
                        <a:spcBef>
                          <a:spcPts val="0"/>
                        </a:spcBef>
                        <a:spcAft>
                          <a:spcPts val="0"/>
                        </a:spcAft>
                      </a:pPr>
                      <a:r>
                        <a:rPr lang="es-ES" sz="1200" b="0" dirty="0" smtClean="0">
                          <a:solidFill>
                            <a:schemeClr val="bg1">
                              <a:lumMod val="50000"/>
                            </a:schemeClr>
                          </a:solidFill>
                          <a:effectLst/>
                          <a:latin typeface="+mj-lt"/>
                        </a:rPr>
                        <a:t>Perles </a:t>
                      </a:r>
                      <a:r>
                        <a:rPr lang="es-ES" sz="1200" b="0" dirty="0" err="1" smtClean="0">
                          <a:solidFill>
                            <a:schemeClr val="bg1">
                              <a:lumMod val="50000"/>
                            </a:schemeClr>
                          </a:solidFill>
                          <a:effectLst/>
                          <a:latin typeface="+mj-lt"/>
                        </a:rPr>
                        <a:t>Roselló</a:t>
                      </a:r>
                      <a:r>
                        <a:rPr lang="es-ES" sz="1200" b="0" dirty="0" smtClean="0">
                          <a:solidFill>
                            <a:schemeClr val="bg1">
                              <a:lumMod val="50000"/>
                            </a:schemeClr>
                          </a:solidFill>
                          <a:effectLst/>
                          <a:latin typeface="+mj-lt"/>
                        </a:rPr>
                        <a:t>, María Jesús (Univ. de Málaga)</a:t>
                      </a:r>
                    </a:p>
                    <a:p>
                      <a:pPr algn="just">
                        <a:spcBef>
                          <a:spcPts val="0"/>
                        </a:spcBef>
                        <a:spcAft>
                          <a:spcPts val="0"/>
                        </a:spcAft>
                      </a:pPr>
                      <a:r>
                        <a:rPr lang="es-ES" sz="1200" b="0" dirty="0" smtClean="0">
                          <a:solidFill>
                            <a:schemeClr val="bg1">
                              <a:lumMod val="50000"/>
                            </a:schemeClr>
                          </a:solidFill>
                          <a:effectLst/>
                          <a:latin typeface="+mj-lt"/>
                        </a:rPr>
                        <a:t>Ruiz </a:t>
                      </a:r>
                      <a:r>
                        <a:rPr lang="es-ES" sz="1200" b="0" dirty="0" err="1" smtClean="0">
                          <a:solidFill>
                            <a:schemeClr val="bg1">
                              <a:lumMod val="50000"/>
                            </a:schemeClr>
                          </a:solidFill>
                          <a:effectLst/>
                          <a:latin typeface="+mj-lt"/>
                        </a:rPr>
                        <a:t>Sinoga</a:t>
                      </a:r>
                      <a:r>
                        <a:rPr lang="es-ES" sz="1200" b="0" dirty="0" smtClean="0">
                          <a:solidFill>
                            <a:schemeClr val="bg1">
                              <a:lumMod val="50000"/>
                            </a:schemeClr>
                          </a:solidFill>
                          <a:effectLst/>
                          <a:latin typeface="+mj-lt"/>
                        </a:rPr>
                        <a:t>, José Damián (Univ. de Málaga)</a:t>
                      </a:r>
                    </a:p>
                    <a:p>
                      <a:pPr algn="just">
                        <a:spcBef>
                          <a:spcPts val="0"/>
                        </a:spcBef>
                        <a:spcAft>
                          <a:spcPts val="0"/>
                        </a:spcAft>
                      </a:pPr>
                      <a:r>
                        <a:rPr lang="es-ES" sz="1200" b="0" dirty="0" smtClean="0">
                          <a:solidFill>
                            <a:schemeClr val="bg1">
                              <a:lumMod val="50000"/>
                            </a:schemeClr>
                          </a:solidFill>
                          <a:effectLst/>
                          <a:latin typeface="+mj-lt"/>
                          <a:ea typeface="Times New Roman" panose="02020603050405020304" pitchFamily="18" charset="0"/>
                        </a:rPr>
                        <a:t>Vías Martínez,</a:t>
                      </a:r>
                      <a:r>
                        <a:rPr lang="es-ES" sz="1200" b="0" baseline="0" dirty="0" smtClean="0">
                          <a:solidFill>
                            <a:schemeClr val="bg1">
                              <a:lumMod val="50000"/>
                            </a:schemeClr>
                          </a:solidFill>
                          <a:effectLst/>
                          <a:latin typeface="+mj-lt"/>
                          <a:ea typeface="Times New Roman" panose="02020603050405020304" pitchFamily="18" charset="0"/>
                        </a:rPr>
                        <a:t> Jesús (Univ. De Málaga)</a:t>
                      </a:r>
                      <a:endParaRPr lang="es-ES" sz="1200" b="0" dirty="0" smtClean="0">
                        <a:solidFill>
                          <a:schemeClr val="bg1">
                            <a:lumMod val="50000"/>
                          </a:schemeClr>
                        </a:solidFill>
                        <a:effectLst/>
                        <a:latin typeface="+mj-lt"/>
                        <a:ea typeface="Times New Roman" panose="02020603050405020304" pitchFamily="18" charset="0"/>
                      </a:endParaRPr>
                    </a:p>
                  </a:txBody>
                  <a:tcPr marL="61350" marR="61350" marT="0" marB="0">
                    <a:solidFill>
                      <a:srgbClr val="00B0F0"/>
                    </a:solidFill>
                  </a:tcPr>
                </a:tc>
                <a:tc hMerge="1">
                  <a:txBody>
                    <a:bodyPr/>
                    <a:lstStyle/>
                    <a:p>
                      <a:endParaRPr lang="es-ES"/>
                    </a:p>
                  </a:txBody>
                  <a:tcPr/>
                </a:tc>
              </a:tr>
            </a:tbl>
          </a:graphicData>
        </a:graphic>
      </p:graphicFrame>
      <p:sp>
        <p:nvSpPr>
          <p:cNvPr id="12" name="Rectángulo 11"/>
          <p:cNvSpPr/>
          <p:nvPr/>
        </p:nvSpPr>
        <p:spPr>
          <a:xfrm>
            <a:off x="776536" y="476672"/>
            <a:ext cx="8280920" cy="584775"/>
          </a:xfrm>
          <a:prstGeom prst="rect">
            <a:avLst/>
          </a:prstGeom>
        </p:spPr>
        <p:txBody>
          <a:bodyPr wrap="square">
            <a:spAutoFit/>
          </a:bodyPr>
          <a:lstStyle/>
          <a:p>
            <a:pPr algn="just"/>
            <a:r>
              <a:rPr lang="es-ES" sz="1600" dirty="0" smtClean="0">
                <a:solidFill>
                  <a:srgbClr val="000000"/>
                </a:solidFill>
                <a:latin typeface="+mj-lt"/>
                <a:ea typeface="Times New Roman" panose="02020603050405020304" pitchFamily="18" charset="0"/>
              </a:rPr>
              <a:t>Profesorado pertenece </a:t>
            </a:r>
            <a:r>
              <a:rPr lang="es-ES" sz="1600" dirty="0">
                <a:solidFill>
                  <a:srgbClr val="000000"/>
                </a:solidFill>
                <a:latin typeface="+mj-lt"/>
                <a:ea typeface="Times New Roman" panose="02020603050405020304" pitchFamily="18" charset="0"/>
              </a:rPr>
              <a:t>a </a:t>
            </a:r>
            <a:r>
              <a:rPr lang="es-ES" sz="1600" dirty="0" smtClean="0">
                <a:solidFill>
                  <a:srgbClr val="000000"/>
                </a:solidFill>
                <a:latin typeface="+mj-lt"/>
                <a:ea typeface="Times New Roman" panose="02020603050405020304" pitchFamily="18" charset="0"/>
              </a:rPr>
              <a:t>UGR y URV, </a:t>
            </a:r>
            <a:r>
              <a:rPr lang="es-ES" sz="1600" dirty="0">
                <a:solidFill>
                  <a:srgbClr val="000000"/>
                </a:solidFill>
                <a:latin typeface="+mj-lt"/>
                <a:ea typeface="Times New Roman" panose="02020603050405020304" pitchFamily="18" charset="0"/>
              </a:rPr>
              <a:t>además de docentes de otras </a:t>
            </a:r>
            <a:r>
              <a:rPr lang="es-ES" sz="1600" dirty="0" smtClean="0">
                <a:solidFill>
                  <a:srgbClr val="000000"/>
                </a:solidFill>
                <a:latin typeface="+mj-lt"/>
                <a:ea typeface="Times New Roman" panose="02020603050405020304" pitchFamily="18" charset="0"/>
              </a:rPr>
              <a:t>universidades, </a:t>
            </a:r>
            <a:r>
              <a:rPr lang="es-ES" sz="1600" dirty="0">
                <a:solidFill>
                  <a:srgbClr val="000000"/>
                </a:solidFill>
                <a:latin typeface="+mj-lt"/>
                <a:ea typeface="Times New Roman" panose="02020603050405020304" pitchFamily="18" charset="0"/>
              </a:rPr>
              <a:t>y profesionales del sector privado y </a:t>
            </a:r>
            <a:r>
              <a:rPr lang="es-ES" sz="1600" dirty="0" smtClean="0">
                <a:solidFill>
                  <a:srgbClr val="000000"/>
                </a:solidFill>
                <a:latin typeface="+mj-lt"/>
                <a:ea typeface="Times New Roman" panose="02020603050405020304" pitchFamily="18" charset="0"/>
              </a:rPr>
              <a:t>público</a:t>
            </a:r>
            <a:endParaRPr lang="es-ES" sz="1600" dirty="0">
              <a:latin typeface="+mj-lt"/>
            </a:endParaRPr>
          </a:p>
        </p:txBody>
      </p:sp>
    </p:spTree>
    <p:extLst>
      <p:ext uri="{BB962C8B-B14F-4D97-AF65-F5344CB8AC3E}">
        <p14:creationId xmlns:p14="http://schemas.microsoft.com/office/powerpoint/2010/main" val="40607845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1 Título"/>
          <p:cNvSpPr>
            <a:spLocks noGrp="1"/>
          </p:cNvSpPr>
          <p:nvPr>
            <p:ph type="ctrTitle" sz="quarter"/>
          </p:nvPr>
        </p:nvSpPr>
        <p:spPr>
          <a:xfrm>
            <a:off x="780157" y="620688"/>
            <a:ext cx="8349307" cy="360040"/>
          </a:xfrm>
          <a:solidFill>
            <a:srgbClr val="660066"/>
          </a:solidFill>
          <a:ln>
            <a:solidFill>
              <a:srgbClr val="000000"/>
            </a:solidFill>
          </a:ln>
        </p:spPr>
        <p:txBody>
          <a:bodyPr/>
          <a:lstStyle/>
          <a:p>
            <a:r>
              <a:rPr lang="es-ES" sz="2000" b="1" i="1" dirty="0" smtClean="0">
                <a:solidFill>
                  <a:schemeClr val="tx1"/>
                </a:solidFill>
                <a:effectLst/>
              </a:rPr>
              <a:t>PLAN DE ESTUDIOS</a:t>
            </a:r>
          </a:p>
        </p:txBody>
      </p:sp>
      <p:pic>
        <p:nvPicPr>
          <p:cNvPr id="9" name="Imagen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0682" y="1095793"/>
            <a:ext cx="6270670" cy="4205415"/>
          </a:xfrm>
          <a:prstGeom prst="rect">
            <a:avLst/>
          </a:prstGeom>
          <a:effectLst>
            <a:outerShdw blurRad="50800" dist="50800" dir="5400000" algn="ctr" rotWithShape="0">
              <a:schemeClr val="tx1"/>
            </a:outerShdw>
          </a:effectLst>
        </p:spPr>
      </p:pic>
      <p:sp>
        <p:nvSpPr>
          <p:cNvPr id="10" name="Rectángulo 9"/>
          <p:cNvSpPr/>
          <p:nvPr/>
        </p:nvSpPr>
        <p:spPr>
          <a:xfrm>
            <a:off x="780156" y="5459159"/>
            <a:ext cx="8349307" cy="1354217"/>
          </a:xfrm>
          <a:prstGeom prst="rect">
            <a:avLst/>
          </a:prstGeom>
          <a:solidFill>
            <a:schemeClr val="tx1"/>
          </a:solidFill>
        </p:spPr>
        <p:txBody>
          <a:bodyPr wrap="square">
            <a:spAutoFit/>
          </a:bodyPr>
          <a:lstStyle/>
          <a:p>
            <a:pPr algn="just">
              <a:spcBef>
                <a:spcPts val="600"/>
              </a:spcBef>
              <a:spcAft>
                <a:spcPts val="600"/>
              </a:spcAft>
            </a:pPr>
            <a:r>
              <a:rPr lang="es-ES" sz="1200" b="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El alumno cursa 27 créditos obligatorios (incluidas dos materias obligatorias para cada especialidad y 12 </a:t>
            </a:r>
            <a:r>
              <a:rPr lang="es-ES" sz="1200" b="0" dirty="0" err="1">
                <a:solidFill>
                  <a:srgbClr val="000000"/>
                </a:solidFill>
                <a:latin typeface="Arial Narrow" panose="020B0606020202030204" pitchFamily="34" charset="0"/>
                <a:ea typeface="Calibri" panose="020F0502020204030204" pitchFamily="34" charset="0"/>
                <a:cs typeface="Times New Roman" panose="02020603050405020304" pitchFamily="18" charset="0"/>
              </a:rPr>
              <a:t>cr</a:t>
            </a:r>
            <a:r>
              <a:rPr lang="es-ES" sz="1200" b="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TFM) y 33 optativos a elegir entre dos especialidades (UGR o URV), con un mínimo de 18 créditos por especialidad y el resto (15 créditos máximo) del módulo TIG u optativas </a:t>
            </a:r>
            <a:r>
              <a:rPr lang="es-ES" sz="1200" b="0" dirty="0" err="1">
                <a:solidFill>
                  <a:srgbClr val="000000"/>
                </a:solidFill>
                <a:latin typeface="Arial Narrow" panose="020B0606020202030204" pitchFamily="34" charset="0"/>
                <a:ea typeface="Calibri" panose="020F0502020204030204" pitchFamily="34" charset="0"/>
                <a:cs typeface="Times New Roman" panose="02020603050405020304" pitchFamily="18" charset="0"/>
              </a:rPr>
              <a:t>virtualizadas</a:t>
            </a:r>
            <a:r>
              <a:rPr lang="es-ES" sz="1200" b="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ofertadas en los módulos de especialización (  </a:t>
            </a:r>
            <a:r>
              <a:rPr lang="es-ES" sz="1200" b="0" dirty="0">
                <a:solidFill>
                  <a:srgbClr val="000000"/>
                </a:solidFill>
                <a:latin typeface="Tahoma" panose="020B0604030504040204" pitchFamily="34" charset="0"/>
                <a:ea typeface="Calibri" panose="020F0502020204030204" pitchFamily="34" charset="0"/>
                <a:cs typeface="Times New Roman" panose="02020603050405020304" pitchFamily="18" charset="0"/>
              </a:rPr>
              <a:t>●  )</a:t>
            </a:r>
            <a:r>
              <a:rPr lang="es-ES" sz="1200" b="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Por cuestiones de operatividad, no se contempla la libre elección de materias sin especialidad. Las prácticas externas son optativas para el conjunto del Máster.</a:t>
            </a:r>
            <a:endParaRPr lang="es-ES" sz="1200" b="0" dirty="0">
              <a:latin typeface="Tahoma" panose="020B0604030504040204" pitchFamily="34" charset="0"/>
              <a:ea typeface="Calibri" panose="020F0502020204030204" pitchFamily="34" charset="0"/>
              <a:cs typeface="Times New Roman" panose="02020603050405020304" pitchFamily="18" charset="0"/>
            </a:endParaRPr>
          </a:p>
          <a:p>
            <a:pPr algn="just">
              <a:spcBef>
                <a:spcPts val="600"/>
              </a:spcBef>
              <a:spcAft>
                <a:spcPts val="600"/>
              </a:spcAft>
            </a:pPr>
            <a:r>
              <a:rPr lang="es-ES" sz="1200" b="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a:t>
            </a:r>
            <a:r>
              <a:rPr lang="es-ES" sz="1200" b="0" dirty="0" smtClean="0">
                <a:solidFill>
                  <a:srgbClr val="000000"/>
                </a:solidFill>
                <a:latin typeface="Arial Narrow" panose="020B0606020202030204" pitchFamily="34" charset="0"/>
                <a:ea typeface="Calibri" panose="020F0502020204030204" pitchFamily="34" charset="0"/>
                <a:cs typeface="Times New Roman" panose="02020603050405020304" pitchFamily="18" charset="0"/>
              </a:rPr>
              <a:t>La </a:t>
            </a:r>
            <a:r>
              <a:rPr lang="es-ES" sz="1200" b="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estructura elegida de módulos y materias que define el Plan de Estudios constituye una propuesta que permite la dedicación de los estudiantes, garantizando la adquisición de competencias contempladas en el título.</a:t>
            </a:r>
            <a:endParaRPr lang="es-ES" sz="1200" b="0" dirty="0"/>
          </a:p>
        </p:txBody>
      </p:sp>
    </p:spTree>
    <p:extLst>
      <p:ext uri="{BB962C8B-B14F-4D97-AF65-F5344CB8AC3E}">
        <p14:creationId xmlns:p14="http://schemas.microsoft.com/office/powerpoint/2010/main" val="30439514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23 Rectángulo"/>
          <p:cNvSpPr/>
          <p:nvPr/>
        </p:nvSpPr>
        <p:spPr>
          <a:xfrm>
            <a:off x="4164956" y="6235530"/>
            <a:ext cx="2023655" cy="128895"/>
          </a:xfrm>
          <a:prstGeom prst="rect">
            <a:avLst/>
          </a:prstGeom>
        </p:spPr>
        <p:txBody>
          <a:bodyPr wrap="none" lIns="20967" tIns="10484" rIns="20967" bIns="10484">
            <a:spAutoFit/>
          </a:bodyPr>
          <a:lstStyle/>
          <a:p>
            <a:pPr algn="just"/>
            <a:r>
              <a:rPr lang="es-ES" sz="700" b="0" dirty="0" smtClean="0">
                <a:solidFill>
                  <a:srgbClr val="000000"/>
                </a:solidFill>
              </a:rPr>
              <a:t> </a:t>
            </a:r>
            <a:r>
              <a:rPr lang="en-US" sz="700" b="0" dirty="0" smtClean="0">
                <a:solidFill>
                  <a:srgbClr val="000000"/>
                </a:solidFill>
              </a:rPr>
              <a:t>Source: Final Reports of RDPs. Own elaboration.</a:t>
            </a:r>
            <a:endParaRPr lang="es-ES" sz="700" b="0" dirty="0">
              <a:solidFill>
                <a:srgbClr val="000000"/>
              </a:solidFill>
            </a:endParaRPr>
          </a:p>
        </p:txBody>
      </p:sp>
      <p:grpSp>
        <p:nvGrpSpPr>
          <p:cNvPr id="3" name="Grupo 2"/>
          <p:cNvGrpSpPr/>
          <p:nvPr/>
        </p:nvGrpSpPr>
        <p:grpSpPr>
          <a:xfrm>
            <a:off x="-15552" y="6208716"/>
            <a:ext cx="9906000" cy="676668"/>
            <a:chOff x="-15552" y="5849888"/>
            <a:chExt cx="9906000" cy="676668"/>
          </a:xfrm>
        </p:grpSpPr>
        <p:pic>
          <p:nvPicPr>
            <p:cNvPr id="12" name="11 Imagen" descr="una_cabecera.png"/>
            <p:cNvPicPr>
              <a:picLocks noChangeAspect="1"/>
            </p:cNvPicPr>
            <p:nvPr/>
          </p:nvPicPr>
          <p:blipFill>
            <a:blip r:embed="rId2" cstate="print"/>
            <a:stretch>
              <a:fillRect/>
            </a:stretch>
          </p:blipFill>
          <p:spPr>
            <a:xfrm>
              <a:off x="-15552" y="5849888"/>
              <a:ext cx="9906000" cy="676668"/>
            </a:xfrm>
            <a:prstGeom prst="rect">
              <a:avLst/>
            </a:prstGeom>
          </p:spPr>
        </p:pic>
        <p:pic>
          <p:nvPicPr>
            <p:cNvPr id="2" name="Imagen 1"/>
            <p:cNvPicPr>
              <a:picLocks noChangeAspect="1"/>
            </p:cNvPicPr>
            <p:nvPr/>
          </p:nvPicPr>
          <p:blipFill>
            <a:blip r:embed="rId3"/>
            <a:stretch>
              <a:fillRect/>
            </a:stretch>
          </p:blipFill>
          <p:spPr>
            <a:xfrm>
              <a:off x="2216696" y="5849888"/>
              <a:ext cx="1173462" cy="676668"/>
            </a:xfrm>
            <a:prstGeom prst="rect">
              <a:avLst/>
            </a:prstGeom>
          </p:spPr>
        </p:pic>
      </p:grpSp>
      <p:graphicFrame>
        <p:nvGraphicFramePr>
          <p:cNvPr id="4" name="Tabla 3"/>
          <p:cNvGraphicFramePr>
            <a:graphicFrameLocks noGrp="1"/>
          </p:cNvGraphicFramePr>
          <p:nvPr>
            <p:extLst>
              <p:ext uri="{D42A27DB-BD31-4B8C-83A1-F6EECF244321}">
                <p14:modId xmlns:p14="http://schemas.microsoft.com/office/powerpoint/2010/main" val="3916235671"/>
              </p:ext>
            </p:extLst>
          </p:nvPr>
        </p:nvGraphicFramePr>
        <p:xfrm>
          <a:off x="780158" y="404664"/>
          <a:ext cx="8349306" cy="4953426"/>
        </p:xfrm>
        <a:graphic>
          <a:graphicData uri="http://schemas.openxmlformats.org/drawingml/2006/table">
            <a:tbl>
              <a:tblPr firstRow="1" firstCol="1" lastRow="1" lastCol="1" bandRow="1" bandCol="1"/>
              <a:tblGrid>
                <a:gridCol w="1364530"/>
                <a:gridCol w="2673134"/>
                <a:gridCol w="1775489"/>
                <a:gridCol w="1620470"/>
                <a:gridCol w="915683"/>
              </a:tblGrid>
              <a:tr h="356064">
                <a:tc>
                  <a:txBody>
                    <a:bodyPr/>
                    <a:lstStyle/>
                    <a:p>
                      <a:pPr algn="ctr">
                        <a:spcBef>
                          <a:spcPts val="0"/>
                        </a:spcBef>
                        <a:spcAft>
                          <a:spcPts val="0"/>
                        </a:spcAft>
                      </a:pPr>
                      <a:endParaRPr lang="es-ES"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s-ES" sz="12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Materias</a:t>
                      </a:r>
                      <a:endParaRPr lang="es-ES"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s-ES" sz="12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Profesorado</a:t>
                      </a:r>
                      <a:endParaRPr lang="es-ES"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p>
                      <a:pPr algn="ctr">
                        <a:spcBef>
                          <a:spcPts val="0"/>
                        </a:spcBef>
                        <a:spcAft>
                          <a:spcPts val="0"/>
                        </a:spcAft>
                      </a:pPr>
                      <a:r>
                        <a:rPr lang="es-ES" sz="12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UGR / URV</a:t>
                      </a:r>
                      <a:endParaRPr lang="es-ES"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pt-BR" sz="12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Profesorado Externo</a:t>
                      </a:r>
                      <a:endParaRPr lang="es-ES"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p>
                      <a:pPr algn="ctr">
                        <a:spcBef>
                          <a:spcPts val="0"/>
                        </a:spcBef>
                        <a:spcAft>
                          <a:spcPts val="0"/>
                        </a:spcAft>
                      </a:pPr>
                      <a:r>
                        <a:rPr lang="pt-BR" sz="12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UGR / URV</a:t>
                      </a:r>
                      <a:endParaRPr lang="es-ES"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s-ES" sz="12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Total ECTS </a:t>
                      </a:r>
                      <a:endParaRPr lang="es-ES"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14661" marR="14661"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466">
                <a:tc rowSpan="10">
                  <a:txBody>
                    <a:bodyPr/>
                    <a:lstStyle/>
                    <a:p>
                      <a:pPr marL="71755" marR="71755" algn="ctr">
                        <a:spcBef>
                          <a:spcPts val="0"/>
                        </a:spcBef>
                        <a:spcAft>
                          <a:spcPts val="0"/>
                        </a:spcAft>
                      </a:pPr>
                      <a:r>
                        <a:rPr lang="es-ES" sz="12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MÓDULO FUNDAMENTOS SOBRE GOBERNANZA, LIDERAZGO </a:t>
                      </a:r>
                      <a:endParaRPr lang="es-ES"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p>
                      <a:pPr marL="71755" marR="71755" algn="ctr">
                        <a:spcBef>
                          <a:spcPts val="0"/>
                        </a:spcBef>
                        <a:spcAft>
                          <a:spcPts val="0"/>
                        </a:spcAft>
                      </a:pPr>
                      <a:r>
                        <a:rPr lang="es-ES" sz="12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Y PLANIFICACIÓN TERRITORIAL</a:t>
                      </a:r>
                      <a:endParaRPr lang="es-ES"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p>
                      <a:pPr marL="71755" marR="71755" algn="ctr">
                        <a:spcBef>
                          <a:spcPts val="0"/>
                        </a:spcBef>
                        <a:spcAft>
                          <a:spcPts val="0"/>
                        </a:spcAft>
                      </a:pPr>
                      <a:r>
                        <a:rPr lang="es-ES" sz="1200" b="1" u="sng"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Obligatorio</a:t>
                      </a:r>
                      <a:r>
                        <a:rPr lang="es-ES" sz="12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(con margen de “</a:t>
                      </a:r>
                      <a:r>
                        <a:rPr lang="es-ES" sz="1200" b="1"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optatividad</a:t>
                      </a:r>
                      <a:r>
                        <a:rPr lang="es-ES" sz="12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(virtual</a:t>
                      </a:r>
                      <a:r>
                        <a:rPr lang="es-ES" sz="1200" b="1"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(19/10/15 a</a:t>
                      </a:r>
                      <a:r>
                        <a:rPr lang="es-ES" sz="1200" b="1" baseline="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18/12/15</a:t>
                      </a:r>
                      <a:endParaRPr lang="es-ES"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just">
                        <a:spcBef>
                          <a:spcPts val="0"/>
                        </a:spcBef>
                        <a:spcAft>
                          <a:spcPts val="0"/>
                        </a:spcAft>
                      </a:pPr>
                      <a:r>
                        <a:rPr lang="es-ES" sz="1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Gobernanza territorial, gestión pública estratégica y calidad en la administración pública </a:t>
                      </a:r>
                      <a:r>
                        <a:rPr lang="es-ES" sz="12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(OB. MOD. ESP. UGR)</a:t>
                      </a:r>
                      <a:endParaRPr lang="es-ES"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just">
                        <a:spcBef>
                          <a:spcPts val="0"/>
                        </a:spcBef>
                        <a:spcAft>
                          <a:spcPts val="0"/>
                        </a:spcAft>
                      </a:pPr>
                      <a:r>
                        <a:rPr lang="es-ES" sz="120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LM Valenzuela Montes 1.5</a:t>
                      </a:r>
                    </a:p>
                    <a:p>
                      <a:pPr algn="just">
                        <a:spcBef>
                          <a:spcPts val="0"/>
                        </a:spcBef>
                        <a:spcAft>
                          <a:spcPts val="0"/>
                        </a:spcAft>
                      </a:pPr>
                      <a:r>
                        <a:rPr lang="es-ES" sz="120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C Ortega </a:t>
                      </a:r>
                      <a:r>
                        <a:rPr lang="es-ES" sz="1200" dirty="0" err="1"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Villodres</a:t>
                      </a:r>
                      <a:r>
                        <a:rPr lang="es-ES" sz="120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1.5</a:t>
                      </a:r>
                      <a:endParaRPr lang="es-ES"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just">
                        <a:spcBef>
                          <a:spcPts val="0"/>
                        </a:spcBef>
                        <a:spcAft>
                          <a:spcPts val="0"/>
                        </a:spcAft>
                      </a:pPr>
                      <a:endParaRPr lang="es-ES"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a:spcBef>
                          <a:spcPts val="0"/>
                        </a:spcBef>
                        <a:spcAft>
                          <a:spcPts val="0"/>
                        </a:spcAft>
                      </a:pPr>
                      <a:r>
                        <a:rPr lang="es-ES" sz="12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14661" marR="14661"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r h="509986">
                <a:tc vMerge="1">
                  <a:txBody>
                    <a:bodyPr/>
                    <a:lstStyle/>
                    <a:p>
                      <a:endParaRPr lang="es-ES"/>
                    </a:p>
                  </a:txBody>
                  <a:tcPr/>
                </a:tc>
                <a:tc>
                  <a:txBody>
                    <a:bodyPr/>
                    <a:lstStyle/>
                    <a:p>
                      <a:pPr algn="just">
                        <a:spcBef>
                          <a:spcPts val="0"/>
                        </a:spcBef>
                        <a:spcAft>
                          <a:spcPts val="0"/>
                        </a:spcAft>
                      </a:pPr>
                      <a:r>
                        <a:rPr lang="es-ES" sz="1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Condiciones y valores para el liderazgo. Responsabilidad social en la gestión del territorio </a:t>
                      </a:r>
                      <a:r>
                        <a:rPr lang="es-ES" sz="12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(OB. MOD. ESP. UGR)</a:t>
                      </a:r>
                      <a:endParaRPr lang="es-ES"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just">
                        <a:spcBef>
                          <a:spcPts val="0"/>
                        </a:spcBef>
                        <a:spcAft>
                          <a:spcPts val="0"/>
                        </a:spcAft>
                      </a:pPr>
                      <a:endParaRPr lang="es-ES"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marR="0" indent="0" algn="just" defTabSz="957173" rtl="0" eaLnBrk="1" fontAlgn="auto" latinLnBrk="0" hangingPunct="1">
                        <a:lnSpc>
                          <a:spcPct val="100000"/>
                        </a:lnSpc>
                        <a:spcBef>
                          <a:spcPts val="0"/>
                        </a:spcBef>
                        <a:spcAft>
                          <a:spcPts val="0"/>
                        </a:spcAft>
                        <a:buClrTx/>
                        <a:buSzTx/>
                        <a:buFontTx/>
                        <a:buNone/>
                        <a:tabLst/>
                        <a:defRPr/>
                      </a:pPr>
                      <a:r>
                        <a:rPr lang="es-ES" sz="1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20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p>
                      <a:pPr marL="0" marR="0" indent="0" algn="just" defTabSz="957173" rtl="0" eaLnBrk="1" fontAlgn="auto" latinLnBrk="0" hangingPunct="1">
                        <a:lnSpc>
                          <a:spcPct val="100000"/>
                        </a:lnSpc>
                        <a:spcBef>
                          <a:spcPts val="0"/>
                        </a:spcBef>
                        <a:spcAft>
                          <a:spcPts val="0"/>
                        </a:spcAft>
                        <a:buClrTx/>
                        <a:buSzTx/>
                        <a:buFontTx/>
                        <a:buNone/>
                        <a:tabLst/>
                        <a:defRPr/>
                      </a:pPr>
                      <a:r>
                        <a:rPr lang="es-ES" sz="120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I. Martínez </a:t>
                      </a:r>
                      <a:r>
                        <a:rPr lang="es-ES" sz="1200" dirty="0" err="1"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Cortz</a:t>
                      </a:r>
                      <a:r>
                        <a:rPr lang="es-ES" sz="120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(US) 3.0</a:t>
                      </a:r>
                      <a:endParaRPr lang="es-ES"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a:spcBef>
                          <a:spcPts val="0"/>
                        </a:spcBef>
                        <a:spcAft>
                          <a:spcPts val="0"/>
                        </a:spcAft>
                      </a:pPr>
                      <a:r>
                        <a:rPr lang="es-ES" sz="1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14661" marR="14661"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r h="557136">
                <a:tc vMerge="1">
                  <a:txBody>
                    <a:bodyPr/>
                    <a:lstStyle/>
                    <a:p>
                      <a:endParaRPr lang="es-ES"/>
                    </a:p>
                  </a:txBody>
                  <a:tcPr/>
                </a:tc>
                <a:tc>
                  <a:txBody>
                    <a:bodyPr/>
                    <a:lstStyle/>
                    <a:p>
                      <a:pPr algn="just">
                        <a:spcBef>
                          <a:spcPts val="0"/>
                        </a:spcBef>
                        <a:spcAft>
                          <a:spcPts val="0"/>
                        </a:spcAft>
                      </a:pPr>
                      <a:r>
                        <a:rPr lang="es-ES" sz="1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Derecho urbanístico y régimen jurídico de la ordenación del territorio</a:t>
                      </a:r>
                      <a:endParaRPr lang="es-ES"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l">
                        <a:spcBef>
                          <a:spcPts val="0"/>
                        </a:spcBef>
                        <a:spcAft>
                          <a:spcPts val="0"/>
                        </a:spcAft>
                      </a:pPr>
                      <a:r>
                        <a:rPr lang="es-ES" sz="1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J R Fuentes i </a:t>
                      </a:r>
                      <a:r>
                        <a:rPr lang="es-ES" sz="120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Gasó</a:t>
                      </a:r>
                      <a:r>
                        <a:rPr lang="es-ES" sz="1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M Rodríguez </a:t>
                      </a:r>
                      <a:r>
                        <a:rPr lang="es-ES" sz="120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Beas</a:t>
                      </a:r>
                      <a:r>
                        <a:rPr lang="es-ES" sz="1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y J M </a:t>
                      </a:r>
                      <a:r>
                        <a:rPr lang="es-ES" sz="1200" dirty="0" err="1"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Sabaté</a:t>
                      </a:r>
                      <a:r>
                        <a:rPr lang="es-ES" sz="120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s-ES" sz="1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i Vidal (URV) </a:t>
                      </a:r>
                      <a:r>
                        <a:rPr lang="es-ES" sz="120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2</a:t>
                      </a:r>
                    </a:p>
                    <a:p>
                      <a:pPr algn="l">
                        <a:spcBef>
                          <a:spcPts val="0"/>
                        </a:spcBef>
                        <a:spcAft>
                          <a:spcPts val="0"/>
                        </a:spcAft>
                      </a:pPr>
                      <a:r>
                        <a:rPr lang="es-ES" sz="120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J </a:t>
                      </a:r>
                      <a:r>
                        <a:rPr lang="es-ES" sz="1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Conde (UGR) 1 </a:t>
                      </a:r>
                      <a:endParaRPr lang="es-ES"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just">
                        <a:spcBef>
                          <a:spcPts val="0"/>
                        </a:spcBef>
                        <a:spcAft>
                          <a:spcPts val="0"/>
                        </a:spcAft>
                      </a:pPr>
                      <a:r>
                        <a:rPr lang="es-ES" sz="1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a:spcBef>
                          <a:spcPts val="0"/>
                        </a:spcBef>
                        <a:spcAft>
                          <a:spcPts val="0"/>
                        </a:spcAft>
                      </a:pPr>
                      <a:r>
                        <a:rPr lang="es-ES" sz="1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14661" marR="14661"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r h="532002">
                <a:tc vMerge="1">
                  <a:txBody>
                    <a:bodyPr/>
                    <a:lstStyle/>
                    <a:p>
                      <a:endParaRPr lang="es-ES"/>
                    </a:p>
                  </a:txBody>
                  <a:tcPr/>
                </a:tc>
                <a:tc>
                  <a:txBody>
                    <a:bodyPr/>
                    <a:lstStyle/>
                    <a:p>
                      <a:pPr algn="just">
                        <a:spcBef>
                          <a:spcPts val="0"/>
                        </a:spcBef>
                        <a:spcAft>
                          <a:spcPts val="0"/>
                        </a:spcAft>
                      </a:pPr>
                      <a:r>
                        <a:rPr lang="es-ES" sz="1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Actores territoriales y participación ciudadana en la gestión del territorio: métodos e instrumentos de planificación participativa</a:t>
                      </a:r>
                      <a:endParaRPr lang="es-ES"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just">
                        <a:spcBef>
                          <a:spcPts val="0"/>
                        </a:spcBef>
                        <a:spcAft>
                          <a:spcPts val="0"/>
                        </a:spcAft>
                      </a:pPr>
                      <a:r>
                        <a:rPr lang="es-ES" sz="1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 </a:t>
                      </a:r>
                      <a:r>
                        <a:rPr lang="es-ES" sz="120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Frolova</a:t>
                      </a:r>
                      <a:r>
                        <a:rPr lang="es-ES" sz="1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s-ES" sz="120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Ignatieva</a:t>
                      </a:r>
                      <a:r>
                        <a:rPr lang="es-ES" sz="1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1.5</a:t>
                      </a:r>
                      <a:endParaRPr lang="es-ES"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es-ES" sz="1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A Matarán Ruiz 1.5</a:t>
                      </a:r>
                      <a:endParaRPr lang="es-ES"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just">
                        <a:spcBef>
                          <a:spcPts val="0"/>
                        </a:spcBef>
                        <a:spcAft>
                          <a:spcPts val="0"/>
                        </a:spcAft>
                      </a:pPr>
                      <a:r>
                        <a:rPr lang="es-ES" sz="12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a:spcBef>
                          <a:spcPts val="0"/>
                        </a:spcBef>
                        <a:spcAft>
                          <a:spcPts val="0"/>
                        </a:spcAft>
                      </a:pPr>
                      <a:r>
                        <a:rPr lang="es-ES" sz="12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14661" marR="14661"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r h="230394">
                <a:tc vMerge="1">
                  <a:txBody>
                    <a:bodyPr/>
                    <a:lstStyle/>
                    <a:p>
                      <a:endParaRPr lang="es-ES"/>
                    </a:p>
                  </a:txBody>
                  <a:tcPr/>
                </a:tc>
                <a:tc>
                  <a:txBody>
                    <a:bodyPr/>
                    <a:lstStyle/>
                    <a:p>
                      <a:pPr algn="just">
                        <a:spcBef>
                          <a:spcPts val="0"/>
                        </a:spcBef>
                        <a:spcAft>
                          <a:spcPts val="0"/>
                        </a:spcAft>
                      </a:pPr>
                      <a:r>
                        <a:rPr lang="es-ES" sz="1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Planificación y gestión de proyectos territoriales </a:t>
                      </a:r>
                      <a:endParaRPr lang="es-ES"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just">
                        <a:spcBef>
                          <a:spcPts val="0"/>
                        </a:spcBef>
                        <a:spcAft>
                          <a:spcPts val="0"/>
                        </a:spcAft>
                      </a:pPr>
                      <a:r>
                        <a:rPr lang="es-ES" sz="12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J Gómez Zotano 2</a:t>
                      </a:r>
                      <a:endParaRPr lang="es-ES"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just">
                        <a:spcBef>
                          <a:spcPts val="0"/>
                        </a:spcBef>
                        <a:spcAft>
                          <a:spcPts val="0"/>
                        </a:spcAft>
                      </a:pPr>
                      <a:r>
                        <a:rPr lang="es-ES" sz="12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G Alomar Garau (UIB) 1</a:t>
                      </a:r>
                      <a:endParaRPr lang="es-ES"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a:spcBef>
                          <a:spcPts val="0"/>
                        </a:spcBef>
                        <a:spcAft>
                          <a:spcPts val="0"/>
                        </a:spcAft>
                      </a:pPr>
                      <a:r>
                        <a:rPr lang="es-ES" sz="12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14661" marR="14661"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r h="230394">
                <a:tc vMerge="1">
                  <a:txBody>
                    <a:bodyPr/>
                    <a:lstStyle/>
                    <a:p>
                      <a:endParaRPr lang="es-ES"/>
                    </a:p>
                  </a:txBody>
                  <a:tcPr/>
                </a:tc>
                <a:tc>
                  <a:txBody>
                    <a:bodyPr/>
                    <a:lstStyle/>
                    <a:p>
                      <a:pPr algn="just">
                        <a:spcBef>
                          <a:spcPts val="0"/>
                        </a:spcBef>
                        <a:spcAft>
                          <a:spcPts val="0"/>
                        </a:spcAft>
                      </a:pPr>
                      <a:r>
                        <a:rPr lang="es-ES" sz="12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Información territorial </a:t>
                      </a:r>
                      <a:r>
                        <a:rPr lang="es-ES" sz="12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(OB. MOD. ESP. URV)</a:t>
                      </a:r>
                      <a:endParaRPr lang="es-ES"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just">
                        <a:spcBef>
                          <a:spcPts val="0"/>
                        </a:spcBef>
                        <a:spcAft>
                          <a:spcPts val="0"/>
                        </a:spcAft>
                      </a:pPr>
                      <a:r>
                        <a:rPr lang="es-ES" sz="12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Ó Saladié Borraz 3</a:t>
                      </a:r>
                      <a:endParaRPr lang="es-ES"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just">
                        <a:spcBef>
                          <a:spcPts val="0"/>
                        </a:spcBef>
                        <a:spcAft>
                          <a:spcPts val="0"/>
                        </a:spcAft>
                      </a:pPr>
                      <a:r>
                        <a:rPr lang="es-ES" sz="12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a:spcBef>
                          <a:spcPts val="0"/>
                        </a:spcBef>
                        <a:spcAft>
                          <a:spcPts val="0"/>
                        </a:spcAft>
                      </a:pPr>
                      <a:r>
                        <a:rPr lang="es-ES" sz="12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14661" marR="14661"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r h="230394">
                <a:tc vMerge="1">
                  <a:txBody>
                    <a:bodyPr/>
                    <a:lstStyle/>
                    <a:p>
                      <a:endParaRPr lang="es-ES"/>
                    </a:p>
                  </a:txBody>
                  <a:tcPr/>
                </a:tc>
                <a:tc>
                  <a:txBody>
                    <a:bodyPr/>
                    <a:lstStyle/>
                    <a:p>
                      <a:pPr algn="just">
                        <a:spcBef>
                          <a:spcPts val="0"/>
                        </a:spcBef>
                        <a:spcAft>
                          <a:spcPts val="0"/>
                        </a:spcAft>
                      </a:pPr>
                      <a:r>
                        <a:rPr lang="es-ES" sz="12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Prospectiva territorial </a:t>
                      </a:r>
                      <a:r>
                        <a:rPr lang="es-ES" sz="12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(OB. MOD. ESP. URV)</a:t>
                      </a:r>
                      <a:endParaRPr lang="es-ES"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just">
                        <a:spcBef>
                          <a:spcPts val="0"/>
                        </a:spcBef>
                        <a:spcAft>
                          <a:spcPts val="0"/>
                        </a:spcAft>
                      </a:pPr>
                      <a:r>
                        <a:rPr lang="es-ES" sz="12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J Oliveras Samitier 3</a:t>
                      </a:r>
                      <a:endParaRPr lang="es-ES"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just">
                        <a:spcBef>
                          <a:spcPts val="0"/>
                        </a:spcBef>
                        <a:spcAft>
                          <a:spcPts val="0"/>
                        </a:spcAft>
                      </a:pPr>
                      <a:r>
                        <a:rPr lang="es-ES" sz="12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a:spcBef>
                          <a:spcPts val="0"/>
                        </a:spcBef>
                        <a:spcAft>
                          <a:spcPts val="0"/>
                        </a:spcAft>
                      </a:pPr>
                      <a:r>
                        <a:rPr lang="es-ES" sz="12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14661" marR="14661"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r h="230394">
                <a:tc vMerge="1">
                  <a:txBody>
                    <a:bodyPr/>
                    <a:lstStyle/>
                    <a:p>
                      <a:endParaRPr lang="es-ES"/>
                    </a:p>
                  </a:txBody>
                  <a:tcPr/>
                </a:tc>
                <a:tc>
                  <a:txBody>
                    <a:bodyPr/>
                    <a:lstStyle/>
                    <a:p>
                      <a:pPr algn="just">
                        <a:spcBef>
                          <a:spcPts val="0"/>
                        </a:spcBef>
                        <a:spcAft>
                          <a:spcPts val="0"/>
                        </a:spcAft>
                      </a:pPr>
                      <a:r>
                        <a:rPr lang="es-ES" sz="12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Total ECTS de asignaturas ofertadas</a:t>
                      </a:r>
                      <a:endParaRPr lang="es-ES"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just">
                        <a:spcBef>
                          <a:spcPts val="0"/>
                        </a:spcBef>
                        <a:spcAft>
                          <a:spcPts val="0"/>
                        </a:spcAft>
                      </a:pPr>
                      <a:r>
                        <a:rPr lang="es-ES" sz="12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12.5 / 6</a:t>
                      </a:r>
                      <a:endParaRPr lang="es-ES"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just">
                        <a:spcBef>
                          <a:spcPts val="0"/>
                        </a:spcBef>
                        <a:spcAft>
                          <a:spcPts val="0"/>
                        </a:spcAft>
                      </a:pPr>
                      <a:r>
                        <a:rPr lang="es-ES" sz="12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2.5 / -</a:t>
                      </a:r>
                      <a:endParaRPr lang="es-ES"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a:spcBef>
                          <a:spcPts val="0"/>
                        </a:spcBef>
                        <a:spcAft>
                          <a:spcPts val="0"/>
                        </a:spcAft>
                      </a:pPr>
                      <a:r>
                        <a:rPr lang="es-ES" sz="12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21</a:t>
                      </a:r>
                      <a:endParaRPr lang="es-ES"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14661" marR="14661"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r h="582270">
                <a:tc vMerge="1">
                  <a:txBody>
                    <a:bodyPr/>
                    <a:lstStyle/>
                    <a:p>
                      <a:endParaRPr lang="es-ES"/>
                    </a:p>
                  </a:txBody>
                  <a:tcPr/>
                </a:tc>
                <a:tc>
                  <a:txBody>
                    <a:bodyPr/>
                    <a:lstStyle/>
                    <a:p>
                      <a:pPr algn="just">
                        <a:spcBef>
                          <a:spcPts val="0"/>
                        </a:spcBef>
                        <a:spcAft>
                          <a:spcPts val="0"/>
                        </a:spcAft>
                      </a:pPr>
                      <a:r>
                        <a:rPr lang="es-ES" sz="12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TOTAL ECTS OBLIGATORIOS OFERTADOS</a:t>
                      </a:r>
                      <a:endParaRPr lang="es-ES"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just">
                        <a:spcBef>
                          <a:spcPts val="0"/>
                        </a:spcBef>
                        <a:spcAft>
                          <a:spcPts val="0"/>
                        </a:spcAft>
                      </a:pPr>
                      <a:r>
                        <a:rPr lang="es-ES" sz="12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just">
                        <a:spcBef>
                          <a:spcPts val="0"/>
                        </a:spcBef>
                        <a:spcAft>
                          <a:spcPts val="0"/>
                        </a:spcAft>
                      </a:pPr>
                      <a:r>
                        <a:rPr lang="es-ES" sz="12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a:spcBef>
                          <a:spcPts val="0"/>
                        </a:spcBef>
                        <a:spcAft>
                          <a:spcPts val="0"/>
                        </a:spcAft>
                      </a:pPr>
                      <a:r>
                        <a:rPr lang="es-ES" sz="1200" b="1" spc="-3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UGR </a:t>
                      </a:r>
                      <a:r>
                        <a:rPr lang="es-ES" sz="1200" b="1" spc="-3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13 </a:t>
                      </a:r>
                      <a:r>
                        <a:rPr lang="es-ES" sz="1200" b="1" spc="-3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/URV </a:t>
                      </a:r>
                      <a:r>
                        <a:rPr lang="es-ES" sz="1200" b="1" spc="-3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8</a:t>
                      </a:r>
                      <a:endParaRPr lang="es-ES"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p>
                      <a:pPr algn="ctr">
                        <a:spcBef>
                          <a:spcPts val="0"/>
                        </a:spcBef>
                        <a:spcAft>
                          <a:spcPts val="0"/>
                        </a:spcAft>
                      </a:pPr>
                      <a:r>
                        <a:rPr lang="es-ES" sz="12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TFM 12</a:t>
                      </a:r>
                      <a:endParaRPr lang="es-ES"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p>
                      <a:pPr algn="ctr">
                        <a:spcBef>
                          <a:spcPts val="0"/>
                        </a:spcBef>
                        <a:spcAft>
                          <a:spcPts val="0"/>
                        </a:spcAft>
                      </a:pPr>
                      <a:r>
                        <a:rPr lang="es-ES" sz="12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TOTAL = 33</a:t>
                      </a:r>
                      <a:endParaRPr lang="es-ES"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14661" marR="14661"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r h="330930">
                <a:tc vMerge="1">
                  <a:txBody>
                    <a:bodyPr/>
                    <a:lstStyle/>
                    <a:p>
                      <a:endParaRPr lang="es-ES"/>
                    </a:p>
                  </a:txBody>
                  <a:tcPr/>
                </a:tc>
                <a:tc>
                  <a:txBody>
                    <a:bodyPr/>
                    <a:lstStyle/>
                    <a:p>
                      <a:pPr algn="just">
                        <a:spcBef>
                          <a:spcPts val="0"/>
                        </a:spcBef>
                        <a:spcAft>
                          <a:spcPts val="0"/>
                        </a:spcAft>
                      </a:pPr>
                      <a:r>
                        <a:rPr lang="es-ES" sz="12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TOTAL ECTS OBLIGATORIOS ELEGIBLES POR EL ALUMNADO</a:t>
                      </a:r>
                      <a:endParaRPr lang="es-ES"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a:spcBef>
                          <a:spcPts val="0"/>
                        </a:spcBef>
                        <a:spcAft>
                          <a:spcPts val="0"/>
                        </a:spcAft>
                      </a:pPr>
                      <a:r>
                        <a:rPr lang="es-ES" sz="12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a:spcBef>
                          <a:spcPts val="0"/>
                        </a:spcBef>
                        <a:spcAft>
                          <a:spcPts val="0"/>
                        </a:spcAft>
                      </a:pPr>
                      <a:r>
                        <a:rPr lang="es-ES" sz="12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2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9847" marR="29847"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a:spcBef>
                          <a:spcPts val="0"/>
                        </a:spcBef>
                        <a:spcAft>
                          <a:spcPts val="0"/>
                        </a:spcAft>
                      </a:pPr>
                      <a:r>
                        <a:rPr lang="es-ES" sz="12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15 + 12 (TFM)= 27</a:t>
                      </a:r>
                      <a:endParaRPr lang="es-ES" sz="12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14661" marR="14661" marT="14661" marB="1466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bl>
          </a:graphicData>
        </a:graphic>
      </p:graphicFrame>
      <p:sp>
        <p:nvSpPr>
          <p:cNvPr id="5" name="4 Flecha derecha"/>
          <p:cNvSpPr/>
          <p:nvPr/>
        </p:nvSpPr>
        <p:spPr>
          <a:xfrm>
            <a:off x="1712640" y="1124744"/>
            <a:ext cx="504056" cy="216024"/>
          </a:xfrm>
          <a:prstGeom prst="rightArrow">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Flecha derecha"/>
          <p:cNvSpPr/>
          <p:nvPr/>
        </p:nvSpPr>
        <p:spPr>
          <a:xfrm>
            <a:off x="1712640" y="1628800"/>
            <a:ext cx="504056" cy="216024"/>
          </a:xfrm>
          <a:prstGeom prst="rightArrow">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Flecha derecha"/>
          <p:cNvSpPr/>
          <p:nvPr/>
        </p:nvSpPr>
        <p:spPr>
          <a:xfrm>
            <a:off x="1712640" y="2348880"/>
            <a:ext cx="504056" cy="216024"/>
          </a:xfrm>
          <a:prstGeom prst="rightArrow">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Flecha derecha"/>
          <p:cNvSpPr/>
          <p:nvPr/>
        </p:nvSpPr>
        <p:spPr>
          <a:xfrm>
            <a:off x="1712640" y="2924944"/>
            <a:ext cx="504056" cy="216024"/>
          </a:xfrm>
          <a:prstGeom prst="rightArrow">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Flecha derecha"/>
          <p:cNvSpPr/>
          <p:nvPr/>
        </p:nvSpPr>
        <p:spPr>
          <a:xfrm>
            <a:off x="1712640" y="3356992"/>
            <a:ext cx="504056" cy="216024"/>
          </a:xfrm>
          <a:prstGeom prst="rightArrow">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CuadroTexto"/>
          <p:cNvSpPr txBox="1"/>
          <p:nvPr/>
        </p:nvSpPr>
        <p:spPr>
          <a:xfrm>
            <a:off x="560512" y="5445224"/>
            <a:ext cx="8640960" cy="692497"/>
          </a:xfrm>
          <a:prstGeom prst="rect">
            <a:avLst/>
          </a:prstGeom>
          <a:noFill/>
        </p:spPr>
        <p:txBody>
          <a:bodyPr wrap="square" rtlCol="0">
            <a:spAutoFit/>
          </a:bodyPr>
          <a:lstStyle/>
          <a:p>
            <a:pPr algn="just"/>
            <a:r>
              <a:rPr lang="es-ES" sz="1300" dirty="0" smtClean="0">
                <a:solidFill>
                  <a:srgbClr val="000000"/>
                </a:solidFill>
              </a:rPr>
              <a:t>MUY IMPORTANTE: Si se realiza la especialidad Estrategias Gobernanza y Liderazgo Territorial (UGR), Se deben tomar las asignaturas señaladas con una              de  forma obligatoria, es decir, las tres obligatorias, más las dos de especialidad UGR</a:t>
            </a:r>
            <a:endParaRPr lang="es-ES" sz="1300" dirty="0">
              <a:solidFill>
                <a:srgbClr val="000000"/>
              </a:solidFill>
            </a:endParaRP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8984" y="5650978"/>
            <a:ext cx="536575" cy="280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49706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528918090"/>
              </p:ext>
            </p:extLst>
          </p:nvPr>
        </p:nvGraphicFramePr>
        <p:xfrm>
          <a:off x="704528" y="620688"/>
          <a:ext cx="8424935" cy="5191760"/>
        </p:xfrm>
        <a:graphic>
          <a:graphicData uri="http://schemas.openxmlformats.org/drawingml/2006/table">
            <a:tbl>
              <a:tblPr firstRow="1" firstCol="1" bandRow="1" bandCol="1"/>
              <a:tblGrid>
                <a:gridCol w="1080120"/>
                <a:gridCol w="2980398"/>
                <a:gridCol w="1591653"/>
                <a:gridCol w="1591653"/>
                <a:gridCol w="1181111"/>
              </a:tblGrid>
              <a:tr h="180340">
                <a:tc>
                  <a:txBody>
                    <a:bodyPr/>
                    <a:lstStyle/>
                    <a:p>
                      <a:pPr algn="ctr">
                        <a:spcBef>
                          <a:spcPts val="0"/>
                        </a:spcBef>
                        <a:spcAft>
                          <a:spcPts val="0"/>
                        </a:spcAft>
                      </a:pPr>
                      <a:r>
                        <a:rPr lang="es-ES" sz="1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4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s-ES" sz="14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Materias</a:t>
                      </a:r>
                      <a:endParaRPr lang="es-ES" sz="14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s-ES" sz="14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Profesorado</a:t>
                      </a:r>
                      <a:endParaRPr lang="es-ES" sz="14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p>
                      <a:pPr algn="ctr">
                        <a:spcBef>
                          <a:spcPts val="0"/>
                        </a:spcBef>
                        <a:spcAft>
                          <a:spcPts val="0"/>
                        </a:spcAft>
                      </a:pPr>
                      <a:r>
                        <a:rPr lang="es-ES" sz="14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UGR / URV</a:t>
                      </a:r>
                      <a:endParaRPr lang="es-ES" sz="14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pt-BR" sz="14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Profesorado Externo</a:t>
                      </a:r>
                      <a:endParaRPr lang="es-ES" sz="14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p>
                      <a:pPr algn="ctr">
                        <a:spcBef>
                          <a:spcPts val="0"/>
                        </a:spcBef>
                        <a:spcAft>
                          <a:spcPts val="0"/>
                        </a:spcAft>
                      </a:pPr>
                      <a:r>
                        <a:rPr lang="pt-BR" sz="14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UGR / URV</a:t>
                      </a:r>
                      <a:endParaRPr lang="es-ES" sz="14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s-ES" sz="14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Total ECTS </a:t>
                      </a:r>
                      <a:endParaRPr lang="es-ES" sz="14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340">
                <a:tc rowSpan="8">
                  <a:txBody>
                    <a:bodyPr/>
                    <a:lstStyle/>
                    <a:p>
                      <a:pPr marL="71755" marR="71755" algn="ctr">
                        <a:spcBef>
                          <a:spcPts val="0"/>
                        </a:spcBef>
                        <a:spcAft>
                          <a:spcPts val="0"/>
                        </a:spcAft>
                      </a:pPr>
                      <a:r>
                        <a:rPr lang="es-ES" sz="14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MÓDULO </a:t>
                      </a:r>
                      <a:r>
                        <a:rPr lang="es-ES" sz="1400" b="1"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TIG </a:t>
                      </a:r>
                      <a:r>
                        <a:rPr lang="es-ES" sz="1400" b="1" u="sng"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optativo</a:t>
                      </a:r>
                      <a:r>
                        <a:rPr lang="es-ES" sz="14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común a las 2 especialidades ofertadas por la UGR/URV (virtual) </a:t>
                      </a:r>
                      <a:r>
                        <a:rPr lang="es-ES" sz="1400" b="1" kern="1200" dirty="0" smtClean="0">
                          <a:solidFill>
                            <a:srgbClr val="000000"/>
                          </a:solidFill>
                          <a:effectLst/>
                          <a:latin typeface="Arial Narrow" panose="020B0606020202030204" pitchFamily="34" charset="0"/>
                          <a:ea typeface="+mn-ea"/>
                          <a:cs typeface="+mn-cs"/>
                        </a:rPr>
                        <a:t>(04/04/16 a 03/06/16), común a las dos especialidades</a:t>
                      </a:r>
                      <a:endParaRPr lang="es-ES" sz="14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6195" marR="36195" marT="17780" marB="1778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just">
                        <a:spcBef>
                          <a:spcPts val="0"/>
                        </a:spcBef>
                        <a:spcAft>
                          <a:spcPts val="0"/>
                        </a:spcAft>
                      </a:pPr>
                      <a:r>
                        <a:rPr lang="es-ES" sz="140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TIG </a:t>
                      </a:r>
                      <a:r>
                        <a:rPr lang="es-ES" sz="1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para la evaluación de la capacidad de acogida del territorio</a:t>
                      </a:r>
                      <a:endParaRPr lang="es-ES" sz="14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4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FB Galacho Jiménez (UMA) 3</a:t>
                      </a:r>
                      <a:endParaRPr lang="es-ES" sz="14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Bef>
                          <a:spcPts val="0"/>
                        </a:spcBef>
                        <a:spcAft>
                          <a:spcPts val="0"/>
                        </a:spcAft>
                      </a:pPr>
                      <a:r>
                        <a:rPr lang="es-ES" sz="1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4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17780" marR="1778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r h="180340">
                <a:tc vMerge="1">
                  <a:txBody>
                    <a:bodyPr/>
                    <a:lstStyle/>
                    <a:p>
                      <a:endParaRPr lang="es-ES"/>
                    </a:p>
                  </a:txBody>
                  <a:tcPr/>
                </a:tc>
                <a:tc>
                  <a:txBody>
                    <a:bodyPr/>
                    <a:lstStyle/>
                    <a:p>
                      <a:pPr algn="just">
                        <a:spcBef>
                          <a:spcPts val="0"/>
                        </a:spcBef>
                        <a:spcAft>
                          <a:spcPts val="0"/>
                        </a:spcAft>
                      </a:pPr>
                      <a:r>
                        <a:rPr lang="es-ES" sz="140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TIG </a:t>
                      </a:r>
                      <a:r>
                        <a:rPr lang="es-ES" sz="1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para la planificación urbanística. Estudio de casos</a:t>
                      </a:r>
                      <a:endParaRPr lang="es-ES" sz="14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4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just">
                        <a:spcBef>
                          <a:spcPts val="0"/>
                        </a:spcBef>
                        <a:spcAft>
                          <a:spcPts val="0"/>
                        </a:spcAft>
                      </a:pPr>
                      <a:r>
                        <a:rPr lang="pt-BR"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J Garrido (geógrafo) 1.5</a:t>
                      </a:r>
                      <a:endParaRPr lang="es-ES" sz="14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pt-BR"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JM Cuesta (arquitecto GR-A) 1.5</a:t>
                      </a:r>
                      <a:endParaRPr lang="es-ES" sz="14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Bef>
                          <a:spcPts val="0"/>
                        </a:spcBef>
                        <a:spcAft>
                          <a:spcPts val="0"/>
                        </a:spcAft>
                      </a:pPr>
                      <a:r>
                        <a:rPr lang="es-ES" sz="1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4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17780" marR="1778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r h="180340">
                <a:tc vMerge="1">
                  <a:txBody>
                    <a:bodyPr/>
                    <a:lstStyle/>
                    <a:p>
                      <a:endParaRPr lang="es-ES"/>
                    </a:p>
                  </a:txBody>
                  <a:tcPr/>
                </a:tc>
                <a:tc>
                  <a:txBody>
                    <a:bodyPr/>
                    <a:lstStyle/>
                    <a:p>
                      <a:pPr algn="just">
                        <a:spcBef>
                          <a:spcPts val="0"/>
                        </a:spcBef>
                        <a:spcAft>
                          <a:spcPts val="0"/>
                        </a:spcAft>
                      </a:pPr>
                      <a:r>
                        <a:rPr lang="es-ES" sz="140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TIG </a:t>
                      </a:r>
                      <a:r>
                        <a:rPr lang="es-ES" sz="1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y geolocalización. Estudio de casos</a:t>
                      </a:r>
                      <a:endParaRPr lang="es-ES" sz="14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4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just">
                        <a:spcBef>
                          <a:spcPts val="0"/>
                        </a:spcBef>
                        <a:spcAft>
                          <a:spcPts val="0"/>
                        </a:spcAft>
                      </a:pPr>
                      <a:r>
                        <a:rPr lang="en-US" sz="1400" spc="-2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JL </a:t>
                      </a:r>
                      <a:r>
                        <a:rPr lang="en-US" sz="1400" spc="-2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Martínez</a:t>
                      </a:r>
                      <a:r>
                        <a:rPr lang="en-US" sz="1400" spc="-2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400" spc="-2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Fajardo</a:t>
                      </a:r>
                      <a:r>
                        <a:rPr lang="en-US" sz="1400" spc="-2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400" spc="-2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geógrafo</a:t>
                      </a:r>
                      <a:r>
                        <a:rPr lang="en-US" sz="1400" spc="-2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400" spc="-2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1.5</a:t>
                      </a:r>
                    </a:p>
                    <a:p>
                      <a:pPr algn="just">
                        <a:spcBef>
                          <a:spcPts val="0"/>
                        </a:spcBef>
                        <a:spcAft>
                          <a:spcPts val="0"/>
                        </a:spcAft>
                      </a:pPr>
                      <a:r>
                        <a:rPr lang="en-US" sz="1400" spc="-2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J </a:t>
                      </a:r>
                      <a:r>
                        <a:rPr lang="en-US" sz="1400" spc="-20" dirty="0" err="1"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Vías</a:t>
                      </a:r>
                      <a:r>
                        <a:rPr lang="en-US" sz="1400" spc="-2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400" spc="-20" dirty="0" err="1"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Martínez</a:t>
                      </a:r>
                      <a:r>
                        <a:rPr lang="en-US" sz="1400" spc="-2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1.5</a:t>
                      </a:r>
                      <a:endParaRPr lang="es-ES" sz="14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Bef>
                          <a:spcPts val="0"/>
                        </a:spcBef>
                        <a:spcAft>
                          <a:spcPts val="0"/>
                        </a:spcAft>
                      </a:pPr>
                      <a:r>
                        <a:rPr lang="es-ES" sz="1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4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17780" marR="1778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r h="180340">
                <a:tc vMerge="1">
                  <a:txBody>
                    <a:bodyPr/>
                    <a:lstStyle/>
                    <a:p>
                      <a:endParaRPr lang="es-ES"/>
                    </a:p>
                  </a:txBody>
                  <a:tcPr/>
                </a:tc>
                <a:tc>
                  <a:txBody>
                    <a:bodyPr/>
                    <a:lstStyle/>
                    <a:p>
                      <a:pPr algn="just">
                        <a:spcBef>
                          <a:spcPts val="0"/>
                        </a:spcBef>
                        <a:spcAft>
                          <a:spcPts val="0"/>
                        </a:spcAft>
                      </a:pPr>
                      <a:r>
                        <a:rPr lang="es-ES" sz="140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TIG </a:t>
                      </a:r>
                      <a:r>
                        <a:rPr lang="es-ES" sz="1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y análisis de redes</a:t>
                      </a:r>
                      <a:endParaRPr lang="es-ES" sz="14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4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just">
                        <a:spcBef>
                          <a:spcPts val="0"/>
                        </a:spcBef>
                        <a:spcAft>
                          <a:spcPts val="0"/>
                        </a:spcAft>
                      </a:pPr>
                      <a:r>
                        <a:rPr lang="es-ES" sz="1400" spc="-2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J Gutiérrez Puebla (UCM) 2</a:t>
                      </a:r>
                      <a:endParaRPr lang="es-ES" sz="14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es-ES" sz="1400" spc="-2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JC García Palomares (UCM) 1</a:t>
                      </a:r>
                      <a:endParaRPr lang="es-ES" sz="14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Bef>
                          <a:spcPts val="0"/>
                        </a:spcBef>
                        <a:spcAft>
                          <a:spcPts val="0"/>
                        </a:spcAft>
                      </a:pPr>
                      <a:r>
                        <a:rPr lang="es-ES" sz="1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4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17780" marR="1778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r h="180340">
                <a:tc vMerge="1">
                  <a:txBody>
                    <a:bodyPr/>
                    <a:lstStyle/>
                    <a:p>
                      <a:endParaRPr lang="es-ES"/>
                    </a:p>
                  </a:txBody>
                  <a:tcPr/>
                </a:tc>
                <a:tc>
                  <a:txBody>
                    <a:bodyPr/>
                    <a:lstStyle/>
                    <a:p>
                      <a:pPr algn="just">
                        <a:spcBef>
                          <a:spcPts val="0"/>
                        </a:spcBef>
                        <a:spcAft>
                          <a:spcPts val="0"/>
                        </a:spcAft>
                      </a:pPr>
                      <a:r>
                        <a:rPr lang="es-ES" sz="140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TIG </a:t>
                      </a:r>
                      <a:r>
                        <a:rPr lang="es-ES" sz="1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y prospectiva territorial</a:t>
                      </a:r>
                      <a:endParaRPr lang="es-ES" sz="14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MT Camacho Olmedo 3</a:t>
                      </a:r>
                      <a:endParaRPr lang="es-ES" sz="14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4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Bef>
                          <a:spcPts val="0"/>
                        </a:spcBef>
                        <a:spcAft>
                          <a:spcPts val="0"/>
                        </a:spcAft>
                      </a:pPr>
                      <a:r>
                        <a:rPr lang="es-ES" sz="1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4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17780" marR="1778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r h="180340">
                <a:tc vMerge="1">
                  <a:txBody>
                    <a:bodyPr/>
                    <a:lstStyle/>
                    <a:p>
                      <a:endParaRPr lang="es-ES"/>
                    </a:p>
                  </a:txBody>
                  <a:tcPr/>
                </a:tc>
                <a:tc>
                  <a:txBody>
                    <a:bodyPr/>
                    <a:lstStyle/>
                    <a:p>
                      <a:pPr algn="just">
                        <a:spcBef>
                          <a:spcPts val="0"/>
                        </a:spcBef>
                        <a:spcAft>
                          <a:spcPts val="0"/>
                        </a:spcAft>
                      </a:pPr>
                      <a:r>
                        <a:rPr lang="es-ES" sz="140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TIG </a:t>
                      </a:r>
                      <a:r>
                        <a:rPr lang="es-ES" sz="1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y paisaje</a:t>
                      </a:r>
                      <a:endParaRPr lang="es-ES" sz="14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Y Pérez Albert 3</a:t>
                      </a:r>
                      <a:endParaRPr lang="es-ES" sz="14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4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Bef>
                          <a:spcPts val="0"/>
                        </a:spcBef>
                        <a:spcAft>
                          <a:spcPts val="0"/>
                        </a:spcAft>
                      </a:pPr>
                      <a:r>
                        <a:rPr lang="es-ES" sz="1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4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17780" marR="1778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r h="180340">
                <a:tc vMerge="1">
                  <a:txBody>
                    <a:bodyPr/>
                    <a:lstStyle/>
                    <a:p>
                      <a:endParaRPr lang="es-ES"/>
                    </a:p>
                  </a:txBody>
                  <a:tcPr/>
                </a:tc>
                <a:tc>
                  <a:txBody>
                    <a:bodyPr/>
                    <a:lstStyle/>
                    <a:p>
                      <a:pPr algn="just">
                        <a:spcBef>
                          <a:spcPts val="0"/>
                        </a:spcBef>
                        <a:spcAft>
                          <a:spcPts val="0"/>
                        </a:spcAft>
                      </a:pPr>
                      <a:r>
                        <a:rPr lang="es-ES" sz="14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TOTAL ECTS OPTATIVOS OFERTADOS</a:t>
                      </a:r>
                      <a:endParaRPr lang="es-ES" sz="14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Bef>
                          <a:spcPts val="0"/>
                        </a:spcBef>
                        <a:spcAft>
                          <a:spcPts val="0"/>
                        </a:spcAft>
                      </a:pPr>
                      <a:r>
                        <a:rPr lang="es-ES" sz="14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 / 3</a:t>
                      </a:r>
                      <a:endParaRPr lang="es-ES" sz="14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Bef>
                          <a:spcPts val="0"/>
                        </a:spcBef>
                        <a:spcAft>
                          <a:spcPts val="0"/>
                        </a:spcAft>
                      </a:pPr>
                      <a:r>
                        <a:rPr lang="es-ES" sz="14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12 / -</a:t>
                      </a:r>
                      <a:endParaRPr lang="es-ES" sz="14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Bef>
                          <a:spcPts val="0"/>
                        </a:spcBef>
                        <a:spcAft>
                          <a:spcPts val="0"/>
                        </a:spcAft>
                      </a:pPr>
                      <a:r>
                        <a:rPr lang="es-ES" sz="14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UGR 15</a:t>
                      </a:r>
                      <a:endParaRPr lang="es-ES" sz="14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p>
                      <a:pPr algn="ctr">
                        <a:spcBef>
                          <a:spcPts val="0"/>
                        </a:spcBef>
                        <a:spcAft>
                          <a:spcPts val="0"/>
                        </a:spcAft>
                      </a:pPr>
                      <a:r>
                        <a:rPr lang="es-ES" sz="14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URV 3</a:t>
                      </a:r>
                      <a:endParaRPr lang="es-ES" sz="14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p>
                      <a:pPr algn="ctr">
                        <a:spcBef>
                          <a:spcPts val="0"/>
                        </a:spcBef>
                        <a:spcAft>
                          <a:spcPts val="0"/>
                        </a:spcAft>
                      </a:pPr>
                      <a:r>
                        <a:rPr lang="es-ES" sz="14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TOTAL 18</a:t>
                      </a:r>
                      <a:endParaRPr lang="es-ES" sz="14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17780" marR="1778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r h="180340">
                <a:tc vMerge="1">
                  <a:txBody>
                    <a:bodyPr/>
                    <a:lstStyle/>
                    <a:p>
                      <a:endParaRPr lang="es-ES"/>
                    </a:p>
                  </a:txBody>
                  <a:tcPr/>
                </a:tc>
                <a:tc>
                  <a:txBody>
                    <a:bodyPr/>
                    <a:lstStyle/>
                    <a:p>
                      <a:pPr algn="just">
                        <a:spcBef>
                          <a:spcPts val="0"/>
                        </a:spcBef>
                        <a:spcAft>
                          <a:spcPts val="0"/>
                        </a:spcAft>
                      </a:pPr>
                      <a:r>
                        <a:rPr lang="es-ES" sz="14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TOTAL ECTS ELEGIBLES POR EL ALUMNADO</a:t>
                      </a:r>
                      <a:endParaRPr lang="es-ES" sz="14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just">
                        <a:spcBef>
                          <a:spcPts val="0"/>
                        </a:spcBef>
                        <a:spcAft>
                          <a:spcPts val="0"/>
                        </a:spcAft>
                      </a:pPr>
                      <a:r>
                        <a:rPr lang="es-ES" sz="14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4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just">
                        <a:spcBef>
                          <a:spcPts val="0"/>
                        </a:spcBef>
                        <a:spcAft>
                          <a:spcPts val="0"/>
                        </a:spcAft>
                      </a:pPr>
                      <a:r>
                        <a:rPr lang="es-ES" sz="14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40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Bef>
                          <a:spcPts val="0"/>
                        </a:spcBef>
                        <a:spcAft>
                          <a:spcPts val="0"/>
                        </a:spcAft>
                      </a:pPr>
                      <a:r>
                        <a:rPr lang="es-ES" sz="14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15 máximo</a:t>
                      </a:r>
                      <a:endParaRPr lang="es-ES" sz="14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17780" marR="1778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bl>
          </a:graphicData>
        </a:graphic>
      </p:graphicFrame>
      <p:sp>
        <p:nvSpPr>
          <p:cNvPr id="4" name="3 CuadroTexto"/>
          <p:cNvSpPr txBox="1"/>
          <p:nvPr/>
        </p:nvSpPr>
        <p:spPr>
          <a:xfrm>
            <a:off x="560512" y="5949280"/>
            <a:ext cx="8640960" cy="492443"/>
          </a:xfrm>
          <a:prstGeom prst="rect">
            <a:avLst/>
          </a:prstGeom>
          <a:noFill/>
        </p:spPr>
        <p:txBody>
          <a:bodyPr wrap="square" rtlCol="0">
            <a:spAutoFit/>
          </a:bodyPr>
          <a:lstStyle/>
          <a:p>
            <a:pPr algn="just"/>
            <a:r>
              <a:rPr lang="es-ES" sz="1300" b="0" dirty="0" smtClean="0">
                <a:solidFill>
                  <a:srgbClr val="000000"/>
                </a:solidFill>
              </a:rPr>
              <a:t>MUY IMPORTANTE:  Este módulo solo es aconsejable para aquellos estudiantes que posean un nivel aceptable en sistemas de información geográfica y que hayan cursado el </a:t>
            </a:r>
            <a:r>
              <a:rPr lang="es-ES" sz="1300" dirty="0" smtClean="0">
                <a:solidFill>
                  <a:srgbClr val="000000"/>
                </a:solidFill>
              </a:rPr>
              <a:t>curso introductorio SIG</a:t>
            </a:r>
            <a:endParaRPr lang="es-ES" sz="1300" dirty="0">
              <a:solidFill>
                <a:srgbClr val="000000"/>
              </a:solidFill>
            </a:endParaRPr>
          </a:p>
        </p:txBody>
      </p:sp>
    </p:spTree>
    <p:extLst>
      <p:ext uri="{BB962C8B-B14F-4D97-AF65-F5344CB8AC3E}">
        <p14:creationId xmlns:p14="http://schemas.microsoft.com/office/powerpoint/2010/main" val="38885859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a 6"/>
          <p:cNvGraphicFramePr>
            <a:graphicFrameLocks noGrp="1"/>
          </p:cNvGraphicFramePr>
          <p:nvPr>
            <p:extLst>
              <p:ext uri="{D42A27DB-BD31-4B8C-83A1-F6EECF244321}">
                <p14:modId xmlns:p14="http://schemas.microsoft.com/office/powerpoint/2010/main" val="1095995756"/>
              </p:ext>
            </p:extLst>
          </p:nvPr>
        </p:nvGraphicFramePr>
        <p:xfrm>
          <a:off x="632522" y="332656"/>
          <a:ext cx="8712967" cy="5181726"/>
        </p:xfrm>
        <a:graphic>
          <a:graphicData uri="http://schemas.openxmlformats.org/drawingml/2006/table">
            <a:tbl>
              <a:tblPr firstRow="1" firstCol="1" lastRow="1" lastCol="1" bandRow="1" bandCol="1"/>
              <a:tblGrid>
                <a:gridCol w="792086"/>
                <a:gridCol w="3407254"/>
                <a:gridCol w="1646068"/>
                <a:gridCol w="1931454"/>
                <a:gridCol w="936105"/>
              </a:tblGrid>
              <a:tr h="209166">
                <a:tc rowSpan="12">
                  <a:txBody>
                    <a:bodyPr/>
                    <a:lstStyle/>
                    <a:p>
                      <a:pPr marL="71755" marR="71755" algn="ctr">
                        <a:spcBef>
                          <a:spcPts val="0"/>
                        </a:spcBef>
                        <a:spcAft>
                          <a:spcPts val="0"/>
                        </a:spcAft>
                      </a:pPr>
                      <a:r>
                        <a:rPr lang="es-ES" sz="13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MÓDULO </a:t>
                      </a:r>
                      <a:r>
                        <a:rPr lang="es-ES" sz="1300" b="1" u="sng"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optativo</a:t>
                      </a:r>
                      <a:r>
                        <a:rPr lang="es-ES" sz="13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 Especialidad UGR</a:t>
                      </a:r>
                      <a:endParaRPr lang="es-ES" sz="1300" dirty="0">
                        <a:effectLst/>
                        <a:latin typeface="Tahoma" panose="020B0604030504040204" pitchFamily="34" charset="0"/>
                        <a:ea typeface="Calibri" panose="020F0502020204030204" pitchFamily="34" charset="0"/>
                        <a:cs typeface="Times New Roman" panose="02020603050405020304" pitchFamily="18" charset="0"/>
                      </a:endParaRPr>
                    </a:p>
                    <a:p>
                      <a:pPr marL="71755" marR="71755" algn="ctr">
                        <a:spcBef>
                          <a:spcPts val="0"/>
                        </a:spcBef>
                        <a:spcAft>
                          <a:spcPts val="0"/>
                        </a:spcAft>
                      </a:pPr>
                      <a:r>
                        <a:rPr lang="es-ES" sz="13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ESTRATEGIAS PARA LA GOBERNANZA Y EL LIDERAZGO </a:t>
                      </a:r>
                      <a:r>
                        <a:rPr lang="es-ES" sz="1300" b="1"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TERRITORIAL (11/01/16 a 01/04/16)</a:t>
                      </a:r>
                      <a:endParaRPr lang="es-ES" sz="1300" dirty="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just">
                        <a:spcBef>
                          <a:spcPts val="0"/>
                        </a:spcBef>
                        <a:spcAft>
                          <a:spcPts val="0"/>
                        </a:spcAft>
                      </a:pPr>
                      <a:r>
                        <a:rPr lang="es-ES" sz="13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Estrategias para la sostenibilidad medioambiental</a:t>
                      </a:r>
                      <a:endParaRPr lang="es-ES" sz="130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just">
                        <a:spcBef>
                          <a:spcPts val="0"/>
                        </a:spcBef>
                        <a:spcAft>
                          <a:spcPts val="0"/>
                        </a:spcAft>
                      </a:pPr>
                      <a:r>
                        <a:rPr lang="es-ES" sz="13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R Hernández del Águila 3</a:t>
                      </a:r>
                      <a:endParaRPr lang="es-ES" sz="130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just">
                        <a:spcBef>
                          <a:spcPts val="0"/>
                        </a:spcBef>
                        <a:spcAft>
                          <a:spcPts val="0"/>
                        </a:spcAft>
                      </a:pPr>
                      <a:r>
                        <a:rPr lang="es-ES" sz="13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30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spcBef>
                          <a:spcPts val="0"/>
                        </a:spcBef>
                        <a:spcAft>
                          <a:spcPts val="0"/>
                        </a:spcAft>
                      </a:pPr>
                      <a:r>
                        <a:rPr lang="es-ES" sz="13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300" dirty="0">
                        <a:effectLst/>
                        <a:latin typeface="Tahoma" panose="020B0604030504040204" pitchFamily="34" charset="0"/>
                        <a:ea typeface="Calibri" panose="020F0502020204030204" pitchFamily="34" charset="0"/>
                        <a:cs typeface="Times New Roman" panose="02020603050405020304" pitchFamily="18" charset="0"/>
                      </a:endParaRPr>
                    </a:p>
                  </a:txBody>
                  <a:tcPr marL="13311" marR="13311"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r>
              <a:tr h="711165">
                <a:tc vMerge="1">
                  <a:txBody>
                    <a:bodyPr/>
                    <a:lstStyle/>
                    <a:p>
                      <a:endParaRPr lang="es-ES"/>
                    </a:p>
                  </a:txBody>
                  <a:tcPr/>
                </a:tc>
                <a:tc>
                  <a:txBody>
                    <a:bodyPr/>
                    <a:lstStyle/>
                    <a:p>
                      <a:pPr algn="just">
                        <a:spcBef>
                          <a:spcPts val="0"/>
                        </a:spcBef>
                        <a:spcAft>
                          <a:spcPts val="0"/>
                        </a:spcAft>
                      </a:pPr>
                      <a:r>
                        <a:rPr lang="es-ES" sz="13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Problemas ambientales en entornos mediterráneos: cambio climático, riesgos ambientales y usos del suelo en espacios de </a:t>
                      </a:r>
                      <a:r>
                        <a:rPr lang="es-ES" sz="130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interfase</a:t>
                      </a:r>
                      <a:r>
                        <a:rPr lang="es-ES" sz="13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a:t>
                      </a:r>
                      <a:endParaRPr lang="es-ES" sz="1300" dirty="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just">
                        <a:spcBef>
                          <a:spcPts val="0"/>
                        </a:spcBef>
                        <a:spcAft>
                          <a:spcPts val="0"/>
                        </a:spcAft>
                      </a:pPr>
                      <a:r>
                        <a:rPr lang="es-ES" sz="13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30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just">
                        <a:spcBef>
                          <a:spcPts val="0"/>
                        </a:spcBef>
                        <a:spcAft>
                          <a:spcPts val="0"/>
                        </a:spcAft>
                      </a:pPr>
                      <a:r>
                        <a:rPr lang="pt-BR" sz="13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JD Ruiz Sinoga (UMA) 1 </a:t>
                      </a:r>
                      <a:endParaRPr lang="es-ES" sz="1300">
                        <a:effectLst/>
                        <a:latin typeface="Tahoma" panose="020B060403050404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pt-BR" sz="13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MJ Perles Roselló (UMA) 1</a:t>
                      </a:r>
                      <a:endParaRPr lang="es-ES" sz="1300">
                        <a:effectLst/>
                        <a:latin typeface="Tahoma" panose="020B060403050404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es-ES" sz="13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JF Martínez Murillo (UMA) 1</a:t>
                      </a:r>
                      <a:endParaRPr lang="es-ES" sz="130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spcBef>
                          <a:spcPts val="0"/>
                        </a:spcBef>
                        <a:spcAft>
                          <a:spcPts val="0"/>
                        </a:spcAft>
                      </a:pPr>
                      <a:r>
                        <a:rPr lang="es-ES" sz="13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300" dirty="0">
                        <a:effectLst/>
                        <a:latin typeface="Tahoma" panose="020B0604030504040204" pitchFamily="34" charset="0"/>
                        <a:ea typeface="Calibri" panose="020F0502020204030204" pitchFamily="34" charset="0"/>
                        <a:cs typeface="Times New Roman" panose="02020603050405020304" pitchFamily="18" charset="0"/>
                      </a:endParaRPr>
                    </a:p>
                  </a:txBody>
                  <a:tcPr marL="13311" marR="13311"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r>
              <a:tr h="711165">
                <a:tc vMerge="1">
                  <a:txBody>
                    <a:bodyPr/>
                    <a:lstStyle/>
                    <a:p>
                      <a:endParaRPr lang="es-ES"/>
                    </a:p>
                  </a:txBody>
                  <a:tcPr/>
                </a:tc>
                <a:tc>
                  <a:txBody>
                    <a:bodyPr/>
                    <a:lstStyle/>
                    <a:p>
                      <a:pPr algn="just">
                        <a:spcBef>
                          <a:spcPts val="0"/>
                        </a:spcBef>
                        <a:spcAft>
                          <a:spcPts val="0"/>
                        </a:spcAft>
                      </a:pPr>
                      <a:r>
                        <a:rPr lang="es-ES" sz="13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Conflictos paisajísticos y territoriales en espacios rurales y urbanos: integración paisajística, recursos arquitectónicos en zonas rurales y segregación social </a:t>
                      </a:r>
                      <a:r>
                        <a:rPr lang="es-ES" sz="130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intraurbana</a:t>
                      </a:r>
                      <a:endParaRPr lang="es-ES" sz="1300" dirty="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just">
                        <a:spcBef>
                          <a:spcPts val="0"/>
                        </a:spcBef>
                        <a:spcAft>
                          <a:spcPts val="0"/>
                        </a:spcAft>
                      </a:pPr>
                      <a:r>
                        <a:rPr lang="es-ES" sz="13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30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just">
                        <a:spcBef>
                          <a:spcPts val="0"/>
                        </a:spcBef>
                        <a:spcAft>
                          <a:spcPts val="0"/>
                        </a:spcAft>
                      </a:pPr>
                      <a:r>
                        <a:rPr lang="pt-BR" sz="13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 Mérida Rodríguez (UMA) 1</a:t>
                      </a:r>
                      <a:endParaRPr lang="es-ES" sz="1300">
                        <a:effectLst/>
                        <a:latin typeface="Tahoma" panose="020B060403050404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pt-BR" sz="13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R Blanco Sepúlveda (UMA) 1</a:t>
                      </a:r>
                      <a:endParaRPr lang="es-ES" sz="1300">
                        <a:effectLst/>
                        <a:latin typeface="Tahoma" panose="020B060403050404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pt-BR" sz="13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JJ Natera Rivas (UMA) 1 </a:t>
                      </a:r>
                      <a:endParaRPr lang="es-ES" sz="130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spcBef>
                          <a:spcPts val="0"/>
                        </a:spcBef>
                        <a:spcAft>
                          <a:spcPts val="0"/>
                        </a:spcAft>
                      </a:pPr>
                      <a:r>
                        <a:rPr lang="es-ES" sz="13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300" dirty="0">
                        <a:effectLst/>
                        <a:latin typeface="Tahoma" panose="020B0604030504040204" pitchFamily="34" charset="0"/>
                        <a:ea typeface="Calibri" panose="020F0502020204030204" pitchFamily="34" charset="0"/>
                        <a:cs typeface="Times New Roman" panose="02020603050405020304" pitchFamily="18" charset="0"/>
                      </a:endParaRPr>
                    </a:p>
                  </a:txBody>
                  <a:tcPr marL="13311" marR="13311"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r>
              <a:tr h="209166">
                <a:tc vMerge="1">
                  <a:txBody>
                    <a:bodyPr/>
                    <a:lstStyle/>
                    <a:p>
                      <a:endParaRPr lang="es-ES"/>
                    </a:p>
                  </a:txBody>
                  <a:tcPr/>
                </a:tc>
                <a:tc>
                  <a:txBody>
                    <a:bodyPr/>
                    <a:lstStyle/>
                    <a:p>
                      <a:pPr algn="just">
                        <a:spcBef>
                          <a:spcPts val="0"/>
                        </a:spcBef>
                        <a:spcAft>
                          <a:spcPts val="0"/>
                        </a:spcAft>
                      </a:pPr>
                      <a:r>
                        <a:rPr lang="es-ES" sz="13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Instrumentos de análisis y gestión del paisaje</a:t>
                      </a:r>
                      <a:endParaRPr lang="es-ES" sz="130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just">
                        <a:spcBef>
                          <a:spcPts val="0"/>
                        </a:spcBef>
                        <a:spcAft>
                          <a:spcPts val="0"/>
                        </a:spcAft>
                      </a:pPr>
                      <a:r>
                        <a:rPr lang="es-ES" sz="13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Y Jiménez Olivencia </a:t>
                      </a:r>
                      <a:r>
                        <a:rPr lang="es-ES" sz="130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3,0</a:t>
                      </a:r>
                      <a:endParaRPr lang="es-ES" sz="1300" dirty="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just">
                        <a:spcBef>
                          <a:spcPts val="0"/>
                        </a:spcBef>
                        <a:spcAft>
                          <a:spcPts val="0"/>
                        </a:spcAft>
                      </a:pPr>
                      <a:endParaRPr lang="es-ES" sz="1300" dirty="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spcBef>
                          <a:spcPts val="0"/>
                        </a:spcBef>
                        <a:spcAft>
                          <a:spcPts val="0"/>
                        </a:spcAft>
                      </a:pPr>
                      <a:r>
                        <a:rPr lang="es-ES" sz="13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300" dirty="0">
                        <a:effectLst/>
                        <a:latin typeface="Tahoma" panose="020B0604030504040204" pitchFamily="34" charset="0"/>
                        <a:ea typeface="Calibri" panose="020F0502020204030204" pitchFamily="34" charset="0"/>
                        <a:cs typeface="Times New Roman" panose="02020603050405020304" pitchFamily="18" charset="0"/>
                      </a:endParaRPr>
                    </a:p>
                  </a:txBody>
                  <a:tcPr marL="13311" marR="13311"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r>
              <a:tr h="209166">
                <a:tc vMerge="1">
                  <a:txBody>
                    <a:bodyPr/>
                    <a:lstStyle/>
                    <a:p>
                      <a:endParaRPr lang="es-ES"/>
                    </a:p>
                  </a:txBody>
                  <a:tcPr/>
                </a:tc>
                <a:tc>
                  <a:txBody>
                    <a:bodyPr/>
                    <a:lstStyle/>
                    <a:p>
                      <a:pPr algn="just">
                        <a:spcBef>
                          <a:spcPts val="0"/>
                        </a:spcBef>
                        <a:spcAft>
                          <a:spcPts val="0"/>
                        </a:spcAft>
                      </a:pPr>
                      <a:r>
                        <a:rPr lang="es-ES" sz="13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Gestión Integrada de Áreas Litorales. Estudio de casos </a:t>
                      </a:r>
                      <a:r>
                        <a:rPr lang="es-ES" sz="13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a:t>
                      </a:r>
                      <a:endParaRPr lang="es-ES" sz="1300" dirty="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just">
                        <a:spcBef>
                          <a:spcPts val="0"/>
                        </a:spcBef>
                        <a:spcAft>
                          <a:spcPts val="0"/>
                        </a:spcAft>
                      </a:pPr>
                      <a:r>
                        <a:rPr lang="es-ES" sz="13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E Martínez Ibarra 2</a:t>
                      </a:r>
                      <a:endParaRPr lang="es-ES" sz="130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just">
                        <a:spcBef>
                          <a:spcPts val="0"/>
                        </a:spcBef>
                        <a:spcAft>
                          <a:spcPts val="0"/>
                        </a:spcAft>
                      </a:pPr>
                      <a:r>
                        <a:rPr lang="es-ES" sz="1300" spc="-2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 Borobio Sanchiz (UdC) 1</a:t>
                      </a:r>
                      <a:endParaRPr lang="es-ES" sz="130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spcBef>
                          <a:spcPts val="0"/>
                        </a:spcBef>
                        <a:spcAft>
                          <a:spcPts val="0"/>
                        </a:spcAft>
                      </a:pPr>
                      <a:r>
                        <a:rPr lang="es-ES" sz="13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300" dirty="0">
                        <a:effectLst/>
                        <a:latin typeface="Tahoma" panose="020B0604030504040204" pitchFamily="34" charset="0"/>
                        <a:ea typeface="Calibri" panose="020F0502020204030204" pitchFamily="34" charset="0"/>
                        <a:cs typeface="Times New Roman" panose="02020603050405020304" pitchFamily="18" charset="0"/>
                      </a:endParaRPr>
                    </a:p>
                  </a:txBody>
                  <a:tcPr marL="13311" marR="13311"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r>
              <a:tr h="528620">
                <a:tc vMerge="1">
                  <a:txBody>
                    <a:bodyPr/>
                    <a:lstStyle/>
                    <a:p>
                      <a:endParaRPr lang="es-ES"/>
                    </a:p>
                  </a:txBody>
                  <a:tcPr/>
                </a:tc>
                <a:tc>
                  <a:txBody>
                    <a:bodyPr/>
                    <a:lstStyle/>
                    <a:p>
                      <a:pPr algn="just">
                        <a:spcBef>
                          <a:spcPts val="0"/>
                        </a:spcBef>
                        <a:spcAft>
                          <a:spcPts val="0"/>
                        </a:spcAft>
                      </a:pPr>
                      <a:r>
                        <a:rPr lang="es-ES" sz="13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Estrategias de desarrollo y dinamización del mundo </a:t>
                      </a:r>
                      <a:r>
                        <a:rPr lang="es-ES" sz="130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rural</a:t>
                      </a:r>
                      <a:r>
                        <a:rPr lang="es-ES" sz="1300" dirty="0" smtClean="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a:t>
                      </a:r>
                      <a:endParaRPr lang="es-ES" sz="1300" dirty="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just">
                        <a:spcBef>
                          <a:spcPts val="0"/>
                        </a:spcBef>
                        <a:spcAft>
                          <a:spcPts val="0"/>
                        </a:spcAft>
                      </a:pPr>
                      <a:r>
                        <a:rPr lang="pt-BR" sz="130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E </a:t>
                      </a:r>
                      <a:r>
                        <a:rPr lang="pt-BR" sz="130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Cejudo</a:t>
                      </a:r>
                      <a:r>
                        <a:rPr lang="pt-BR" sz="13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García </a:t>
                      </a:r>
                      <a:r>
                        <a:rPr lang="pt-BR" sz="130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1,5</a:t>
                      </a:r>
                      <a:endParaRPr lang="es-ES" sz="1300" dirty="0">
                        <a:effectLst/>
                        <a:latin typeface="Tahoma" panose="020B060403050404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es-ES" sz="13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FA Navarro </a:t>
                      </a:r>
                      <a:r>
                        <a:rPr lang="es-ES" sz="13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Valverde </a:t>
                      </a:r>
                      <a:r>
                        <a:rPr lang="es-ES" sz="130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1,5</a:t>
                      </a:r>
                      <a:endParaRPr lang="es-ES" sz="1300" dirty="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just">
                        <a:spcBef>
                          <a:spcPts val="0"/>
                        </a:spcBef>
                        <a:spcAft>
                          <a:spcPts val="0"/>
                        </a:spcAft>
                      </a:pPr>
                      <a:r>
                        <a:rPr lang="es-ES" sz="13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30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spcBef>
                          <a:spcPts val="0"/>
                        </a:spcBef>
                        <a:spcAft>
                          <a:spcPts val="0"/>
                        </a:spcAft>
                      </a:pPr>
                      <a:r>
                        <a:rPr lang="es-ES" sz="13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300" dirty="0">
                        <a:effectLst/>
                        <a:latin typeface="Tahoma" panose="020B0604030504040204" pitchFamily="34" charset="0"/>
                        <a:ea typeface="Calibri" panose="020F0502020204030204" pitchFamily="34" charset="0"/>
                        <a:cs typeface="Times New Roman" panose="02020603050405020304" pitchFamily="18" charset="0"/>
                      </a:endParaRPr>
                    </a:p>
                  </a:txBody>
                  <a:tcPr marL="13311" marR="13311"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r>
              <a:tr h="209166">
                <a:tc vMerge="1">
                  <a:txBody>
                    <a:bodyPr/>
                    <a:lstStyle/>
                    <a:p>
                      <a:endParaRPr lang="es-ES"/>
                    </a:p>
                  </a:txBody>
                  <a:tcPr/>
                </a:tc>
                <a:tc>
                  <a:txBody>
                    <a:bodyPr/>
                    <a:lstStyle/>
                    <a:p>
                      <a:pPr algn="just">
                        <a:spcBef>
                          <a:spcPts val="0"/>
                        </a:spcBef>
                        <a:spcAft>
                          <a:spcPts val="0"/>
                        </a:spcAft>
                      </a:pPr>
                      <a:r>
                        <a:rPr lang="es-ES" sz="13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Investigación social aplicada a los conflictos urbanos </a:t>
                      </a:r>
                      <a:r>
                        <a:rPr lang="es-ES" sz="13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a:t>
                      </a:r>
                      <a:endParaRPr lang="es-ES" sz="1300" dirty="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just">
                        <a:spcBef>
                          <a:spcPts val="0"/>
                        </a:spcBef>
                        <a:spcAft>
                          <a:spcPts val="0"/>
                        </a:spcAft>
                      </a:pPr>
                      <a:r>
                        <a:rPr lang="es-ES" sz="13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C Egea Jiménez </a:t>
                      </a:r>
                      <a:r>
                        <a:rPr lang="es-ES" sz="130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a:t>
                      </a:r>
                      <a:endParaRPr lang="es-ES" sz="1300" dirty="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just">
                        <a:spcBef>
                          <a:spcPts val="0"/>
                        </a:spcBef>
                        <a:spcAft>
                          <a:spcPts val="0"/>
                        </a:spcAft>
                      </a:pPr>
                      <a:r>
                        <a:rPr lang="es-ES" sz="13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DA </a:t>
                      </a:r>
                      <a:r>
                        <a:rPr lang="es-ES" sz="130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Fabre </a:t>
                      </a:r>
                      <a:r>
                        <a:rPr lang="es-ES" sz="13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(U Veracruzana) </a:t>
                      </a:r>
                      <a:r>
                        <a:rPr lang="es-ES" sz="130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2</a:t>
                      </a:r>
                      <a:endParaRPr lang="es-ES" sz="1300" dirty="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spcBef>
                          <a:spcPts val="0"/>
                        </a:spcBef>
                        <a:spcAft>
                          <a:spcPts val="0"/>
                        </a:spcAft>
                      </a:pPr>
                      <a:r>
                        <a:rPr lang="es-ES" sz="13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300" dirty="0">
                        <a:effectLst/>
                        <a:latin typeface="Tahoma" panose="020B0604030504040204" pitchFamily="34" charset="0"/>
                        <a:ea typeface="Calibri" panose="020F0502020204030204" pitchFamily="34" charset="0"/>
                        <a:cs typeface="Times New Roman" panose="02020603050405020304" pitchFamily="18" charset="0"/>
                      </a:endParaRPr>
                    </a:p>
                  </a:txBody>
                  <a:tcPr marL="13311" marR="13311"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r>
              <a:tr h="323257">
                <a:tc vMerge="1">
                  <a:txBody>
                    <a:bodyPr/>
                    <a:lstStyle/>
                    <a:p>
                      <a:endParaRPr lang="es-ES"/>
                    </a:p>
                  </a:txBody>
                  <a:tcPr/>
                </a:tc>
                <a:tc>
                  <a:txBody>
                    <a:bodyPr/>
                    <a:lstStyle/>
                    <a:p>
                      <a:pPr algn="just">
                        <a:spcBef>
                          <a:spcPts val="0"/>
                        </a:spcBef>
                        <a:spcAft>
                          <a:spcPts val="0"/>
                        </a:spcAft>
                      </a:pPr>
                      <a:r>
                        <a:rPr lang="es-ES" sz="13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Gestión práctica del patrimonio cultural. Estudio de casos</a:t>
                      </a:r>
                      <a:endParaRPr lang="es-ES" sz="130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just">
                        <a:spcBef>
                          <a:spcPts val="0"/>
                        </a:spcBef>
                        <a:spcAft>
                          <a:spcPts val="0"/>
                        </a:spcAft>
                      </a:pPr>
                      <a:r>
                        <a:rPr lang="pt-BR" sz="13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J Castillo Ruiz 2</a:t>
                      </a:r>
                      <a:endParaRPr lang="es-ES" sz="1300">
                        <a:effectLst/>
                        <a:latin typeface="Tahoma" panose="020B060403050404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pt-BR" sz="13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E Cejudo García 1</a:t>
                      </a:r>
                      <a:endParaRPr lang="es-ES" sz="130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just">
                        <a:spcBef>
                          <a:spcPts val="0"/>
                        </a:spcBef>
                        <a:spcAft>
                          <a:spcPts val="0"/>
                        </a:spcAft>
                      </a:pPr>
                      <a:r>
                        <a:rPr lang="pt-BR" sz="13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30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spcBef>
                          <a:spcPts val="0"/>
                        </a:spcBef>
                        <a:spcAft>
                          <a:spcPts val="0"/>
                        </a:spcAft>
                      </a:pPr>
                      <a:r>
                        <a:rPr lang="es-ES" sz="13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300" dirty="0">
                        <a:effectLst/>
                        <a:latin typeface="Tahoma" panose="020B0604030504040204" pitchFamily="34" charset="0"/>
                        <a:ea typeface="Calibri" panose="020F0502020204030204" pitchFamily="34" charset="0"/>
                        <a:cs typeface="Times New Roman" panose="02020603050405020304" pitchFamily="18" charset="0"/>
                      </a:endParaRPr>
                    </a:p>
                  </a:txBody>
                  <a:tcPr marL="13311" marR="13311"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r>
              <a:tr h="532423">
                <a:tc vMerge="1">
                  <a:txBody>
                    <a:bodyPr/>
                    <a:lstStyle/>
                    <a:p>
                      <a:endParaRPr lang="es-ES"/>
                    </a:p>
                  </a:txBody>
                  <a:tcPr/>
                </a:tc>
                <a:tc>
                  <a:txBody>
                    <a:bodyPr/>
                    <a:lstStyle/>
                    <a:p>
                      <a:pPr algn="just">
                        <a:spcBef>
                          <a:spcPts val="0"/>
                        </a:spcBef>
                        <a:spcAft>
                          <a:spcPts val="0"/>
                        </a:spcAft>
                      </a:pPr>
                      <a:r>
                        <a:rPr lang="es-ES" sz="13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Estrategias de desarrollo de territorios turísticos</a:t>
                      </a:r>
                      <a:endParaRPr lang="es-ES" sz="1300" dirty="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just">
                        <a:spcBef>
                          <a:spcPts val="0"/>
                        </a:spcBef>
                        <a:spcAft>
                          <a:spcPts val="0"/>
                        </a:spcAft>
                      </a:pPr>
                      <a:r>
                        <a:rPr lang="es-ES" sz="13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JC Maroto Martos 3</a:t>
                      </a:r>
                      <a:endParaRPr lang="es-ES" sz="1300" dirty="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just">
                        <a:spcBef>
                          <a:spcPts val="0"/>
                        </a:spcBef>
                        <a:spcAft>
                          <a:spcPts val="0"/>
                        </a:spcAft>
                      </a:pPr>
                      <a:r>
                        <a:rPr lang="es-ES" sz="13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300" dirty="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spcBef>
                          <a:spcPts val="0"/>
                        </a:spcBef>
                        <a:spcAft>
                          <a:spcPts val="0"/>
                        </a:spcAft>
                      </a:pPr>
                      <a:r>
                        <a:rPr lang="es-ES" sz="13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300" dirty="0">
                        <a:effectLst/>
                        <a:latin typeface="Tahoma" panose="020B0604030504040204" pitchFamily="34" charset="0"/>
                        <a:ea typeface="Calibri" panose="020F0502020204030204" pitchFamily="34" charset="0"/>
                        <a:cs typeface="Times New Roman" panose="02020603050405020304" pitchFamily="18" charset="0"/>
                      </a:endParaRPr>
                    </a:p>
                  </a:txBody>
                  <a:tcPr marL="13311" marR="13311"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r>
              <a:tr h="323257">
                <a:tc vMerge="1">
                  <a:txBody>
                    <a:bodyPr/>
                    <a:lstStyle/>
                    <a:p>
                      <a:endParaRPr lang="es-ES"/>
                    </a:p>
                  </a:txBody>
                  <a:tcPr/>
                </a:tc>
                <a:tc>
                  <a:txBody>
                    <a:bodyPr/>
                    <a:lstStyle/>
                    <a:p>
                      <a:pPr algn="just">
                        <a:spcBef>
                          <a:spcPts val="0"/>
                        </a:spcBef>
                        <a:spcAft>
                          <a:spcPts val="0"/>
                        </a:spcAft>
                      </a:pPr>
                      <a:r>
                        <a:rPr lang="es-ES" sz="13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Inteligencia Territorial: Innovación y </a:t>
                      </a:r>
                      <a:r>
                        <a:rPr lang="es-ES" sz="130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competitividad </a:t>
                      </a:r>
                      <a:r>
                        <a:rPr lang="es-ES" sz="1300" smtClean="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a:t>
                      </a:r>
                      <a:endParaRPr lang="es-ES" sz="13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just">
                        <a:spcBef>
                          <a:spcPts val="0"/>
                        </a:spcBef>
                        <a:spcAft>
                          <a:spcPts val="0"/>
                        </a:spcAft>
                      </a:pPr>
                      <a:r>
                        <a:rPr lang="es-ES" sz="13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JA Camacho Ballesta 1.5</a:t>
                      </a:r>
                      <a:endParaRPr lang="es-ES" sz="13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es-ES" sz="13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 Rodríguez Molina 1.5</a:t>
                      </a:r>
                      <a:endParaRPr lang="es-ES" sz="13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just">
                        <a:spcBef>
                          <a:spcPts val="0"/>
                        </a:spcBef>
                        <a:spcAft>
                          <a:spcPts val="0"/>
                        </a:spcAft>
                      </a:pPr>
                      <a:r>
                        <a:rPr lang="es-ES" sz="13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3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spcBef>
                          <a:spcPts val="0"/>
                        </a:spcBef>
                        <a:spcAft>
                          <a:spcPts val="0"/>
                        </a:spcAft>
                      </a:pPr>
                      <a:r>
                        <a:rPr lang="es-ES" sz="13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3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13311" marR="13311"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r>
              <a:tr h="209166">
                <a:tc vMerge="1">
                  <a:txBody>
                    <a:bodyPr/>
                    <a:lstStyle/>
                    <a:p>
                      <a:endParaRPr lang="es-ES"/>
                    </a:p>
                  </a:txBody>
                  <a:tcPr/>
                </a:tc>
                <a:tc>
                  <a:txBody>
                    <a:bodyPr/>
                    <a:lstStyle/>
                    <a:p>
                      <a:pPr algn="just">
                        <a:spcBef>
                          <a:spcPts val="0"/>
                        </a:spcBef>
                        <a:spcAft>
                          <a:spcPts val="0"/>
                        </a:spcAft>
                      </a:pPr>
                      <a:r>
                        <a:rPr lang="es-ES" sz="1300" b="1" spc="-1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TOTAL ECTS OPTATIVOS OFERTADOS</a:t>
                      </a:r>
                      <a:endParaRPr lang="es-ES" sz="130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spcBef>
                          <a:spcPts val="0"/>
                        </a:spcBef>
                        <a:spcAft>
                          <a:spcPts val="0"/>
                        </a:spcAft>
                      </a:pPr>
                      <a:r>
                        <a:rPr lang="es-ES" sz="13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21 / -</a:t>
                      </a:r>
                      <a:endParaRPr lang="es-ES" sz="130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spcBef>
                          <a:spcPts val="0"/>
                        </a:spcBef>
                        <a:spcAft>
                          <a:spcPts val="0"/>
                        </a:spcAft>
                      </a:pPr>
                      <a:r>
                        <a:rPr lang="es-ES" sz="13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9 / -</a:t>
                      </a:r>
                      <a:endParaRPr lang="es-ES" sz="130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spcBef>
                          <a:spcPts val="0"/>
                        </a:spcBef>
                        <a:spcAft>
                          <a:spcPts val="0"/>
                        </a:spcAft>
                      </a:pPr>
                      <a:r>
                        <a:rPr lang="es-ES" sz="13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TOTAL 30</a:t>
                      </a:r>
                      <a:endParaRPr lang="es-ES" sz="1300" dirty="0">
                        <a:effectLst/>
                        <a:latin typeface="Tahoma" panose="020B0604030504040204" pitchFamily="34" charset="0"/>
                        <a:ea typeface="Calibri" panose="020F0502020204030204" pitchFamily="34" charset="0"/>
                        <a:cs typeface="Times New Roman" panose="02020603050405020304" pitchFamily="18" charset="0"/>
                      </a:endParaRPr>
                    </a:p>
                  </a:txBody>
                  <a:tcPr marL="13311" marR="13311"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r>
              <a:tr h="323257">
                <a:tc vMerge="1">
                  <a:txBody>
                    <a:bodyPr/>
                    <a:lstStyle/>
                    <a:p>
                      <a:endParaRPr lang="es-ES"/>
                    </a:p>
                  </a:txBody>
                  <a:tcPr/>
                </a:tc>
                <a:tc>
                  <a:txBody>
                    <a:bodyPr/>
                    <a:lstStyle/>
                    <a:p>
                      <a:pPr algn="just">
                        <a:spcBef>
                          <a:spcPts val="0"/>
                        </a:spcBef>
                        <a:spcAft>
                          <a:spcPts val="0"/>
                        </a:spcAft>
                      </a:pPr>
                      <a:r>
                        <a:rPr lang="es-ES" sz="13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TOTAL ECTS ELEGIBLES POR EL ALUMNADO</a:t>
                      </a:r>
                      <a:endParaRPr lang="es-ES" sz="1300" dirty="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just">
                        <a:spcBef>
                          <a:spcPts val="0"/>
                        </a:spcBef>
                        <a:spcAft>
                          <a:spcPts val="0"/>
                        </a:spcAft>
                      </a:pPr>
                      <a:r>
                        <a:rPr lang="es-ES" sz="13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30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just">
                        <a:spcBef>
                          <a:spcPts val="0"/>
                        </a:spcBef>
                        <a:spcAft>
                          <a:spcPts val="0"/>
                        </a:spcAft>
                      </a:pPr>
                      <a:r>
                        <a:rPr lang="es-ES" sz="13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300" dirty="0">
                        <a:effectLst/>
                        <a:latin typeface="Tahoma" panose="020B0604030504040204" pitchFamily="34" charset="0"/>
                        <a:ea typeface="Calibri" panose="020F0502020204030204" pitchFamily="34" charset="0"/>
                        <a:cs typeface="Times New Roman" panose="02020603050405020304" pitchFamily="18" charset="0"/>
                      </a:endParaRPr>
                    </a:p>
                  </a:txBody>
                  <a:tcPr marL="27097" marR="27097"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spcBef>
                          <a:spcPts val="0"/>
                        </a:spcBef>
                        <a:spcAft>
                          <a:spcPts val="0"/>
                        </a:spcAft>
                      </a:pPr>
                      <a:r>
                        <a:rPr lang="es-ES" sz="13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18 mínimo</a:t>
                      </a:r>
                      <a:endParaRPr lang="es-ES" sz="1300" dirty="0">
                        <a:effectLst/>
                        <a:latin typeface="Tahoma" panose="020B0604030504040204" pitchFamily="34" charset="0"/>
                        <a:ea typeface="Calibri" panose="020F0502020204030204" pitchFamily="34" charset="0"/>
                        <a:cs typeface="Times New Roman" panose="02020603050405020304" pitchFamily="18" charset="0"/>
                      </a:endParaRPr>
                    </a:p>
                    <a:p>
                      <a:pPr algn="ctr">
                        <a:spcBef>
                          <a:spcPts val="0"/>
                        </a:spcBef>
                        <a:spcAft>
                          <a:spcPts val="0"/>
                        </a:spcAft>
                      </a:pPr>
                      <a:r>
                        <a:rPr lang="es-ES" sz="13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30 </a:t>
                      </a:r>
                      <a:r>
                        <a:rPr lang="es-ES" sz="1300" b="1"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máximo</a:t>
                      </a:r>
                      <a:r>
                        <a:rPr lang="es-ES" sz="13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 </a:t>
                      </a:r>
                      <a:endParaRPr lang="es-ES" sz="1300" dirty="0">
                        <a:effectLst/>
                        <a:latin typeface="Tahoma" panose="020B0604030504040204" pitchFamily="34" charset="0"/>
                        <a:ea typeface="Calibri" panose="020F0502020204030204" pitchFamily="34" charset="0"/>
                        <a:cs typeface="Times New Roman" panose="02020603050405020304" pitchFamily="18" charset="0"/>
                      </a:endParaRPr>
                    </a:p>
                  </a:txBody>
                  <a:tcPr marL="13311" marR="13311" marT="13311" marB="1331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r>
            </a:tbl>
          </a:graphicData>
        </a:graphic>
      </p:graphicFrame>
      <p:grpSp>
        <p:nvGrpSpPr>
          <p:cNvPr id="8" name="Grupo 7"/>
          <p:cNvGrpSpPr/>
          <p:nvPr/>
        </p:nvGrpSpPr>
        <p:grpSpPr>
          <a:xfrm>
            <a:off x="-15552" y="6208716"/>
            <a:ext cx="9906000" cy="676668"/>
            <a:chOff x="-15552" y="5849888"/>
            <a:chExt cx="9906000" cy="676668"/>
          </a:xfrm>
        </p:grpSpPr>
        <p:pic>
          <p:nvPicPr>
            <p:cNvPr id="9" name="11 Imagen" descr="una_cabecera.png"/>
            <p:cNvPicPr>
              <a:picLocks noChangeAspect="1"/>
            </p:cNvPicPr>
            <p:nvPr/>
          </p:nvPicPr>
          <p:blipFill>
            <a:blip r:embed="rId2" cstate="print"/>
            <a:stretch>
              <a:fillRect/>
            </a:stretch>
          </p:blipFill>
          <p:spPr>
            <a:xfrm>
              <a:off x="-15552" y="5849888"/>
              <a:ext cx="9906000" cy="676668"/>
            </a:xfrm>
            <a:prstGeom prst="rect">
              <a:avLst/>
            </a:prstGeom>
          </p:spPr>
        </p:pic>
        <p:pic>
          <p:nvPicPr>
            <p:cNvPr id="10" name="Imagen 9"/>
            <p:cNvPicPr>
              <a:picLocks noChangeAspect="1"/>
            </p:cNvPicPr>
            <p:nvPr/>
          </p:nvPicPr>
          <p:blipFill>
            <a:blip r:embed="rId3"/>
            <a:stretch>
              <a:fillRect/>
            </a:stretch>
          </p:blipFill>
          <p:spPr>
            <a:xfrm>
              <a:off x="2216696" y="5849888"/>
              <a:ext cx="1173462" cy="676668"/>
            </a:xfrm>
            <a:prstGeom prst="rect">
              <a:avLst/>
            </a:prstGeom>
          </p:spPr>
        </p:pic>
      </p:grpSp>
      <p:sp>
        <p:nvSpPr>
          <p:cNvPr id="6" name="5 CuadroTexto"/>
          <p:cNvSpPr txBox="1"/>
          <p:nvPr/>
        </p:nvSpPr>
        <p:spPr>
          <a:xfrm>
            <a:off x="560512" y="5517232"/>
            <a:ext cx="8784976" cy="461665"/>
          </a:xfrm>
          <a:prstGeom prst="rect">
            <a:avLst/>
          </a:prstGeom>
          <a:noFill/>
        </p:spPr>
        <p:txBody>
          <a:bodyPr wrap="square" rtlCol="0">
            <a:spAutoFit/>
          </a:bodyPr>
          <a:lstStyle/>
          <a:p>
            <a:pPr algn="just"/>
            <a:r>
              <a:rPr lang="es-ES" sz="1200" dirty="0" smtClean="0">
                <a:solidFill>
                  <a:srgbClr val="000000"/>
                </a:solidFill>
              </a:rPr>
              <a:t>MUY IMPORTANTE:  De este modo, si se cursa la especialidad de la UGR, Estrategias para Gobernanza y Liderazgo Territorial, es necesario tomar, mínimo, 18 créditos.</a:t>
            </a:r>
            <a:endParaRPr lang="es-ES" sz="1200" dirty="0">
              <a:solidFill>
                <a:srgbClr val="000000"/>
              </a:solidFill>
            </a:endParaRPr>
          </a:p>
        </p:txBody>
      </p:sp>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05328" y="5092229"/>
            <a:ext cx="536575" cy="280987"/>
          </a:xfrm>
          <a:prstGeom prst="rect">
            <a:avLst/>
          </a:prstGeom>
          <a:solidFill>
            <a:srgbClr val="FFFF00"/>
          </a:solidFill>
          <a:ln>
            <a:noFill/>
          </a:ln>
          <a:effectLst/>
        </p:spPr>
      </p:pic>
      <p:sp>
        <p:nvSpPr>
          <p:cNvPr id="12" name="6 CuadroTexto"/>
          <p:cNvSpPr txBox="1"/>
          <p:nvPr/>
        </p:nvSpPr>
        <p:spPr>
          <a:xfrm>
            <a:off x="560512" y="5944924"/>
            <a:ext cx="8640960" cy="276999"/>
          </a:xfrm>
          <a:prstGeom prst="rect">
            <a:avLst/>
          </a:prstGeom>
          <a:noFill/>
        </p:spPr>
        <p:txBody>
          <a:bodyPr wrap="square" rtlCol="0">
            <a:spAutoFit/>
          </a:bodyPr>
          <a:lstStyle>
            <a:defPPr>
              <a:defRPr lang="es-ES"/>
            </a:defPPr>
            <a:lvl1pPr algn="l" rtl="0" fontAlgn="base">
              <a:spcBef>
                <a:spcPct val="0"/>
              </a:spcBef>
              <a:spcAft>
                <a:spcPct val="0"/>
              </a:spcAft>
              <a:defRPr b="1" kern="1200">
                <a:solidFill>
                  <a:schemeClr val="tx1"/>
                </a:solidFill>
                <a:latin typeface="Arial" charset="0"/>
                <a:ea typeface="+mn-ea"/>
                <a:cs typeface="+mn-cs"/>
              </a:defRPr>
            </a:lvl1pPr>
            <a:lvl2pPr marL="478587" algn="l" rtl="0" fontAlgn="base">
              <a:spcBef>
                <a:spcPct val="0"/>
              </a:spcBef>
              <a:spcAft>
                <a:spcPct val="0"/>
              </a:spcAft>
              <a:defRPr b="1" kern="1200">
                <a:solidFill>
                  <a:schemeClr val="tx1"/>
                </a:solidFill>
                <a:latin typeface="Arial" charset="0"/>
                <a:ea typeface="+mn-ea"/>
                <a:cs typeface="+mn-cs"/>
              </a:defRPr>
            </a:lvl2pPr>
            <a:lvl3pPr marL="957173" algn="l" rtl="0" fontAlgn="base">
              <a:spcBef>
                <a:spcPct val="0"/>
              </a:spcBef>
              <a:spcAft>
                <a:spcPct val="0"/>
              </a:spcAft>
              <a:defRPr b="1" kern="1200">
                <a:solidFill>
                  <a:schemeClr val="tx1"/>
                </a:solidFill>
                <a:latin typeface="Arial" charset="0"/>
                <a:ea typeface="+mn-ea"/>
                <a:cs typeface="+mn-cs"/>
              </a:defRPr>
            </a:lvl3pPr>
            <a:lvl4pPr marL="1435760" algn="l" rtl="0" fontAlgn="base">
              <a:spcBef>
                <a:spcPct val="0"/>
              </a:spcBef>
              <a:spcAft>
                <a:spcPct val="0"/>
              </a:spcAft>
              <a:defRPr b="1" kern="1200">
                <a:solidFill>
                  <a:schemeClr val="tx1"/>
                </a:solidFill>
                <a:latin typeface="Arial" charset="0"/>
                <a:ea typeface="+mn-ea"/>
                <a:cs typeface="+mn-cs"/>
              </a:defRPr>
            </a:lvl4pPr>
            <a:lvl5pPr marL="1914347" algn="l" rtl="0" fontAlgn="base">
              <a:spcBef>
                <a:spcPct val="0"/>
              </a:spcBef>
              <a:spcAft>
                <a:spcPct val="0"/>
              </a:spcAft>
              <a:defRPr b="1" kern="1200">
                <a:solidFill>
                  <a:schemeClr val="tx1"/>
                </a:solidFill>
                <a:latin typeface="Arial" charset="0"/>
                <a:ea typeface="+mn-ea"/>
                <a:cs typeface="+mn-cs"/>
              </a:defRPr>
            </a:lvl5pPr>
            <a:lvl6pPr marL="2392933" algn="l" defTabSz="957173" rtl="0" eaLnBrk="1" latinLnBrk="0" hangingPunct="1">
              <a:defRPr b="1" kern="1200">
                <a:solidFill>
                  <a:schemeClr val="tx1"/>
                </a:solidFill>
                <a:latin typeface="Arial" charset="0"/>
                <a:ea typeface="+mn-ea"/>
                <a:cs typeface="+mn-cs"/>
              </a:defRPr>
            </a:lvl6pPr>
            <a:lvl7pPr marL="2871520" algn="l" defTabSz="957173" rtl="0" eaLnBrk="1" latinLnBrk="0" hangingPunct="1">
              <a:defRPr b="1" kern="1200">
                <a:solidFill>
                  <a:schemeClr val="tx1"/>
                </a:solidFill>
                <a:latin typeface="Arial" charset="0"/>
                <a:ea typeface="+mn-ea"/>
                <a:cs typeface="+mn-cs"/>
              </a:defRPr>
            </a:lvl7pPr>
            <a:lvl8pPr marL="3350106" algn="l" defTabSz="957173" rtl="0" eaLnBrk="1" latinLnBrk="0" hangingPunct="1">
              <a:defRPr b="1" kern="1200">
                <a:solidFill>
                  <a:schemeClr val="tx1"/>
                </a:solidFill>
                <a:latin typeface="Arial" charset="0"/>
                <a:ea typeface="+mn-ea"/>
                <a:cs typeface="+mn-cs"/>
              </a:defRPr>
            </a:lvl8pPr>
            <a:lvl9pPr marL="3828693" algn="l" defTabSz="957173" rtl="0" eaLnBrk="1" latinLnBrk="0" hangingPunct="1">
              <a:defRPr b="1" kern="1200">
                <a:solidFill>
                  <a:schemeClr val="tx1"/>
                </a:solidFill>
                <a:latin typeface="Arial" charset="0"/>
                <a:ea typeface="+mn-ea"/>
                <a:cs typeface="+mn-cs"/>
              </a:defRPr>
            </a:lvl9pPr>
          </a:lstStyle>
          <a:p>
            <a:pPr algn="just"/>
            <a:r>
              <a:rPr lang="es-ES" sz="1200" dirty="0" smtClean="0">
                <a:solidFill>
                  <a:srgbClr val="000000"/>
                </a:solidFill>
              </a:rPr>
              <a:t>IMPORTANTE: Las asignaturas que aparecen con un «</a:t>
            </a:r>
            <a:r>
              <a:rPr lang="es-ES" sz="1200" dirty="0" smtClean="0">
                <a:solidFill>
                  <a:srgbClr val="000000"/>
                </a:solidFill>
                <a:latin typeface="Tahoma" panose="020B0604030504040204" pitchFamily="34" charset="0"/>
                <a:ea typeface="Calibri" panose="020F0502020204030204" pitchFamily="34" charset="0"/>
                <a:cs typeface="Times New Roman" panose="02020603050405020304" pitchFamily="18" charset="0"/>
              </a:rPr>
              <a:t>●» son asignaturas virtuales.</a:t>
            </a:r>
            <a:endParaRPr lang="es-ES" sz="1200" dirty="0">
              <a:solidFill>
                <a:srgbClr val="000000"/>
              </a:solidFill>
            </a:endParaRPr>
          </a:p>
        </p:txBody>
      </p:sp>
    </p:spTree>
    <p:extLst>
      <p:ext uri="{BB962C8B-B14F-4D97-AF65-F5344CB8AC3E}">
        <p14:creationId xmlns:p14="http://schemas.microsoft.com/office/powerpoint/2010/main" val="2417760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658210057"/>
              </p:ext>
            </p:extLst>
          </p:nvPr>
        </p:nvGraphicFramePr>
        <p:xfrm>
          <a:off x="560512" y="548680"/>
          <a:ext cx="8784976" cy="5085080"/>
        </p:xfrm>
        <a:graphic>
          <a:graphicData uri="http://schemas.openxmlformats.org/drawingml/2006/table">
            <a:tbl>
              <a:tblPr firstRow="1" firstCol="1" lastRow="1" lastCol="1" bandRow="1" bandCol="1"/>
              <a:tblGrid>
                <a:gridCol w="1512168"/>
                <a:gridCol w="3844448"/>
                <a:gridCol w="1264467"/>
                <a:gridCol w="1155834"/>
                <a:gridCol w="1008059"/>
              </a:tblGrid>
              <a:tr h="180340">
                <a:tc>
                  <a:txBody>
                    <a:bodyPr/>
                    <a:lstStyle/>
                    <a:p>
                      <a:pPr algn="ctr">
                        <a:spcBef>
                          <a:spcPts val="0"/>
                        </a:spcBef>
                        <a:spcAft>
                          <a:spcPts val="0"/>
                        </a:spcAft>
                      </a:pPr>
                      <a:r>
                        <a:rPr lang="es-ES" sz="1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400" dirty="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s-ES" sz="14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Materias</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s-ES" sz="14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Profesorado</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p>
                      <a:pPr algn="ctr">
                        <a:spcBef>
                          <a:spcPts val="0"/>
                        </a:spcBef>
                        <a:spcAft>
                          <a:spcPts val="0"/>
                        </a:spcAft>
                      </a:pPr>
                      <a:r>
                        <a:rPr lang="es-ES" sz="14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UGR / URV</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pt-BR" sz="14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Profesorado Externo</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p>
                      <a:pPr algn="ctr">
                        <a:spcBef>
                          <a:spcPts val="0"/>
                        </a:spcBef>
                        <a:spcAft>
                          <a:spcPts val="0"/>
                        </a:spcAft>
                      </a:pPr>
                      <a:r>
                        <a:rPr lang="pt-BR" sz="14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UGR / URV</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s-ES" sz="14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Total ECTS </a:t>
                      </a:r>
                      <a:endParaRPr lang="es-ES" sz="1400" dirty="0">
                        <a:effectLst/>
                        <a:latin typeface="Tahoma" panose="020B0604030504040204" pitchFamily="34" charset="0"/>
                        <a:ea typeface="Calibri" panose="020F0502020204030204" pitchFamily="34" charset="0"/>
                        <a:cs typeface="Times New Roman" panose="02020603050405020304" pitchFamily="18" charset="0"/>
                      </a:endParaRPr>
                    </a:p>
                  </a:txBody>
                  <a:tcPr marL="17780" marR="1778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340">
                <a:tc rowSpan="10">
                  <a:txBody>
                    <a:bodyPr/>
                    <a:lstStyle/>
                    <a:p>
                      <a:pPr marL="71755" marR="71755" algn="ctr">
                        <a:spcBef>
                          <a:spcPts val="0"/>
                        </a:spcBef>
                        <a:spcAft>
                          <a:spcPts val="0"/>
                        </a:spcAft>
                      </a:pPr>
                      <a:r>
                        <a:rPr lang="es-ES" sz="14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MÓDULO </a:t>
                      </a:r>
                      <a:r>
                        <a:rPr lang="es-ES" sz="1400" b="1" u="sng"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optativo</a:t>
                      </a:r>
                      <a:r>
                        <a:rPr lang="es-ES" sz="14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 Especialidad URV</a:t>
                      </a:r>
                      <a:endParaRPr lang="es-ES" sz="1400" dirty="0">
                        <a:effectLst/>
                        <a:latin typeface="Tahoma" panose="020B0604030504040204" pitchFamily="34" charset="0"/>
                        <a:ea typeface="Calibri" panose="020F0502020204030204" pitchFamily="34" charset="0"/>
                        <a:cs typeface="Times New Roman" panose="02020603050405020304" pitchFamily="18" charset="0"/>
                      </a:endParaRPr>
                    </a:p>
                    <a:p>
                      <a:pPr marL="71755" marR="71755" algn="ctr">
                        <a:spcBef>
                          <a:spcPts val="0"/>
                        </a:spcBef>
                        <a:spcAft>
                          <a:spcPts val="0"/>
                        </a:spcAft>
                      </a:pPr>
                      <a:r>
                        <a:rPr lang="es-ES" sz="14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PLANIFICAIÓN TERRITORIAL</a:t>
                      </a:r>
                      <a:endParaRPr lang="es-ES" sz="1400" dirty="0">
                        <a:effectLst/>
                        <a:latin typeface="Tahoma" panose="020B0604030504040204" pitchFamily="34" charset="0"/>
                        <a:ea typeface="Calibri" panose="020F0502020204030204" pitchFamily="34" charset="0"/>
                        <a:cs typeface="Times New Roman" panose="02020603050405020304" pitchFamily="18" charset="0"/>
                      </a:endParaRPr>
                    </a:p>
                    <a:p>
                      <a:pPr marL="71755" marR="71755" algn="ctr">
                        <a:spcBef>
                          <a:spcPts val="0"/>
                        </a:spcBef>
                        <a:spcAft>
                          <a:spcPts val="0"/>
                        </a:spcAft>
                      </a:pPr>
                      <a:r>
                        <a:rPr lang="es-ES" sz="14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(HABILIDADES PARA EL LIDERAZGO</a:t>
                      </a:r>
                      <a:r>
                        <a:rPr lang="es-ES" sz="1400" b="1"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(11/01/16 a 01/04/16)</a:t>
                      </a:r>
                      <a:endParaRPr lang="es-ES" sz="1400" dirty="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Técnicas cualitativas para la planificación territorial</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spcBef>
                          <a:spcPts val="0"/>
                        </a:spcBef>
                        <a:spcAft>
                          <a:spcPts val="0"/>
                        </a:spcAft>
                      </a:pPr>
                      <a:r>
                        <a:rPr lang="es-ES" sz="140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J Blay </a:t>
                      </a:r>
                      <a:r>
                        <a:rPr lang="es-ES" sz="1400" dirty="0" err="1"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Boqué</a:t>
                      </a:r>
                      <a:r>
                        <a:rPr lang="es-ES" sz="140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s-ES" sz="1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400" dirty="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Bef>
                          <a:spcPts val="0"/>
                        </a:spcBef>
                        <a:spcAft>
                          <a:spcPts val="0"/>
                        </a:spcAft>
                      </a:pPr>
                      <a:r>
                        <a:rPr lang="es-ES" sz="1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400" dirty="0">
                        <a:effectLst/>
                        <a:latin typeface="Tahoma" panose="020B0604030504040204" pitchFamily="34" charset="0"/>
                        <a:ea typeface="Calibri" panose="020F0502020204030204" pitchFamily="34" charset="0"/>
                        <a:cs typeface="Times New Roman" panose="02020603050405020304" pitchFamily="18" charset="0"/>
                      </a:endParaRPr>
                    </a:p>
                  </a:txBody>
                  <a:tcPr marL="17780" marR="1778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r>
              <a:tr h="180340">
                <a:tc vMerge="1">
                  <a:txBody>
                    <a:bodyPr/>
                    <a:lstStyle/>
                    <a:p>
                      <a:endParaRPr lang="es-ES"/>
                    </a:p>
                  </a:txBody>
                  <a:tcPr/>
                </a:tc>
                <a:tc>
                  <a:txBody>
                    <a:bodyPr/>
                    <a:lstStyle/>
                    <a:p>
                      <a:pPr algn="just">
                        <a:spcBef>
                          <a:spcPts val="0"/>
                        </a:spcBef>
                        <a:spcAft>
                          <a:spcPts val="0"/>
                        </a:spcAft>
                      </a:pPr>
                      <a:r>
                        <a:rPr lang="es-ES" sz="1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Técnicas cuantitativas para la planificación territorial </a:t>
                      </a:r>
                      <a:endParaRPr lang="es-ES" sz="1400" dirty="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spcBef>
                          <a:spcPts val="0"/>
                        </a:spcBef>
                        <a:spcAft>
                          <a:spcPts val="0"/>
                        </a:spcAft>
                      </a:pPr>
                      <a:r>
                        <a:rPr lang="es-ES" sz="1400"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J </a:t>
                      </a:r>
                      <a:r>
                        <a:rPr lang="es-ES" sz="1400" dirty="0" err="1"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Alberich</a:t>
                      </a:r>
                      <a:r>
                        <a:rPr lang="es-ES" sz="140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González </a:t>
                      </a:r>
                      <a:r>
                        <a:rPr lang="es-ES" sz="1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400" dirty="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Bef>
                          <a:spcPts val="0"/>
                        </a:spcBef>
                        <a:spcAft>
                          <a:spcPts val="0"/>
                        </a:spcAft>
                      </a:pPr>
                      <a:r>
                        <a:rPr lang="es-ES" sz="1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400" dirty="0">
                        <a:effectLst/>
                        <a:latin typeface="Tahoma" panose="020B0604030504040204" pitchFamily="34" charset="0"/>
                        <a:ea typeface="Calibri" panose="020F0502020204030204" pitchFamily="34" charset="0"/>
                        <a:cs typeface="Times New Roman" panose="02020603050405020304" pitchFamily="18" charset="0"/>
                      </a:endParaRPr>
                    </a:p>
                  </a:txBody>
                  <a:tcPr marL="17780" marR="1778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r>
              <a:tr h="180340">
                <a:tc vMerge="1">
                  <a:txBody>
                    <a:bodyPr/>
                    <a:lstStyle/>
                    <a:p>
                      <a:endParaRPr lang="es-ES"/>
                    </a:p>
                  </a:txBody>
                  <a:tcPr/>
                </a:tc>
                <a:tc>
                  <a:txBody>
                    <a:bodyPr/>
                    <a:lstStyle/>
                    <a:p>
                      <a:pPr algn="just">
                        <a:spcBef>
                          <a:spcPts val="0"/>
                        </a:spcBef>
                        <a:spcAft>
                          <a:spcPts val="0"/>
                        </a:spcAft>
                      </a:pPr>
                      <a:r>
                        <a:rPr lang="es-ES" sz="1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Planeamiento territorial. Análisis de casos prácticos </a:t>
                      </a:r>
                      <a:r>
                        <a:rPr lang="es-ES" sz="14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a:t>
                      </a:r>
                      <a:endParaRPr lang="es-ES" sz="1400" dirty="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E Sau Raventós 3</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Bef>
                          <a:spcPts val="0"/>
                        </a:spcBef>
                        <a:spcAft>
                          <a:spcPts val="0"/>
                        </a:spcAft>
                      </a:pPr>
                      <a:r>
                        <a:rPr lang="es-ES" sz="1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400" dirty="0">
                        <a:effectLst/>
                        <a:latin typeface="Tahoma" panose="020B0604030504040204" pitchFamily="34" charset="0"/>
                        <a:ea typeface="Calibri" panose="020F0502020204030204" pitchFamily="34" charset="0"/>
                        <a:cs typeface="Times New Roman" panose="02020603050405020304" pitchFamily="18" charset="0"/>
                      </a:endParaRPr>
                    </a:p>
                  </a:txBody>
                  <a:tcPr marL="17780" marR="1778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r>
              <a:tr h="180340">
                <a:tc vMerge="1">
                  <a:txBody>
                    <a:bodyPr/>
                    <a:lstStyle/>
                    <a:p>
                      <a:endParaRPr lang="es-ES"/>
                    </a:p>
                  </a:txBody>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Planeamiento urbanístico. Análisis de casos prácticos</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F Santacana Portella 1.5</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J Bertrán Ilari 1.5</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Bef>
                          <a:spcPts val="0"/>
                        </a:spcBef>
                        <a:spcAft>
                          <a:spcPts val="0"/>
                        </a:spcAft>
                      </a:pPr>
                      <a:r>
                        <a:rPr lang="es-ES" sz="1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400" dirty="0">
                        <a:effectLst/>
                        <a:latin typeface="Tahoma" panose="020B0604030504040204" pitchFamily="34" charset="0"/>
                        <a:ea typeface="Calibri" panose="020F0502020204030204" pitchFamily="34" charset="0"/>
                        <a:cs typeface="Times New Roman" panose="02020603050405020304" pitchFamily="18" charset="0"/>
                      </a:endParaRPr>
                    </a:p>
                  </a:txBody>
                  <a:tcPr marL="17780" marR="1778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r>
              <a:tr h="180340">
                <a:tc vMerge="1">
                  <a:txBody>
                    <a:bodyPr/>
                    <a:lstStyle/>
                    <a:p>
                      <a:endParaRPr lang="es-ES"/>
                    </a:p>
                  </a:txBody>
                  <a:tcPr/>
                </a:tc>
                <a:tc>
                  <a:txBody>
                    <a:bodyPr/>
                    <a:lstStyle/>
                    <a:p>
                      <a:pPr algn="just">
                        <a:spcBef>
                          <a:spcPts val="0"/>
                        </a:spcBef>
                        <a:spcAft>
                          <a:spcPts val="0"/>
                        </a:spcAft>
                      </a:pPr>
                      <a:r>
                        <a:rPr lang="es-ES" sz="1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Planes de movilidad y planificación estratégica de infraestructuras </a:t>
                      </a:r>
                      <a:r>
                        <a:rPr lang="es-ES" sz="14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a:t>
                      </a:r>
                      <a:endParaRPr lang="es-ES" sz="1400" dirty="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J Manrubia Gibert 3</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Bef>
                          <a:spcPts val="0"/>
                        </a:spcBef>
                        <a:spcAft>
                          <a:spcPts val="0"/>
                        </a:spcAft>
                      </a:pPr>
                      <a:r>
                        <a:rPr lang="es-ES" sz="1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400" dirty="0">
                        <a:effectLst/>
                        <a:latin typeface="Tahoma" panose="020B0604030504040204" pitchFamily="34" charset="0"/>
                        <a:ea typeface="Calibri" panose="020F0502020204030204" pitchFamily="34" charset="0"/>
                        <a:cs typeface="Times New Roman" panose="02020603050405020304" pitchFamily="18" charset="0"/>
                      </a:endParaRPr>
                    </a:p>
                  </a:txBody>
                  <a:tcPr marL="17780" marR="1778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r>
              <a:tr h="180340">
                <a:tc vMerge="1">
                  <a:txBody>
                    <a:bodyPr/>
                    <a:lstStyle/>
                    <a:p>
                      <a:endParaRPr lang="es-ES"/>
                    </a:p>
                  </a:txBody>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Criterios de urbanización del territorio: ciudad compacta versus ciudad difusa</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J Bertran Ilari 1.5</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es-ES" sz="1400" spc="-1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F Santacana Portella 1.5</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Bef>
                          <a:spcPts val="0"/>
                        </a:spcBef>
                        <a:spcAft>
                          <a:spcPts val="0"/>
                        </a:spcAft>
                      </a:pPr>
                      <a:r>
                        <a:rPr lang="es-ES" sz="1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400" dirty="0">
                        <a:effectLst/>
                        <a:latin typeface="Tahoma" panose="020B0604030504040204" pitchFamily="34" charset="0"/>
                        <a:ea typeface="Calibri" panose="020F0502020204030204" pitchFamily="34" charset="0"/>
                        <a:cs typeface="Times New Roman" panose="02020603050405020304" pitchFamily="18" charset="0"/>
                      </a:endParaRPr>
                    </a:p>
                  </a:txBody>
                  <a:tcPr marL="17780" marR="1778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r>
              <a:tr h="180340">
                <a:tc vMerge="1">
                  <a:txBody>
                    <a:bodyPr/>
                    <a:lstStyle/>
                    <a:p>
                      <a:endParaRPr lang="es-ES"/>
                    </a:p>
                  </a:txBody>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Interrelación y colaboración entre municipios: la diversidad de formas administrativas</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A García Rodríguez 3</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Bef>
                          <a:spcPts val="0"/>
                        </a:spcBef>
                        <a:spcAft>
                          <a:spcPts val="0"/>
                        </a:spcAft>
                      </a:pPr>
                      <a:r>
                        <a:rPr lang="es-ES" sz="1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400" dirty="0">
                        <a:effectLst/>
                        <a:latin typeface="Tahoma" panose="020B0604030504040204" pitchFamily="34" charset="0"/>
                        <a:ea typeface="Calibri" panose="020F0502020204030204" pitchFamily="34" charset="0"/>
                        <a:cs typeface="Times New Roman" panose="02020603050405020304" pitchFamily="18" charset="0"/>
                      </a:endParaRPr>
                    </a:p>
                  </a:txBody>
                  <a:tcPr marL="17780" marR="1778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r>
              <a:tr h="180340">
                <a:tc vMerge="1">
                  <a:txBody>
                    <a:bodyPr/>
                    <a:lstStyle/>
                    <a:p>
                      <a:endParaRPr lang="es-ES"/>
                    </a:p>
                  </a:txBody>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Redes territoriales</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A Gutiérrez Palomero 3</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Bef>
                          <a:spcPts val="0"/>
                        </a:spcBef>
                        <a:spcAft>
                          <a:spcPts val="0"/>
                        </a:spcAft>
                      </a:pPr>
                      <a:r>
                        <a:rPr lang="es-ES" sz="1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a:t>
                      </a:r>
                      <a:endParaRPr lang="es-ES" sz="1400" dirty="0">
                        <a:effectLst/>
                        <a:latin typeface="Tahoma" panose="020B0604030504040204" pitchFamily="34" charset="0"/>
                        <a:ea typeface="Calibri" panose="020F0502020204030204" pitchFamily="34" charset="0"/>
                        <a:cs typeface="Times New Roman" panose="02020603050405020304" pitchFamily="18" charset="0"/>
                      </a:endParaRPr>
                    </a:p>
                  </a:txBody>
                  <a:tcPr marL="17780" marR="1778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r>
              <a:tr h="180340">
                <a:tc vMerge="1">
                  <a:txBody>
                    <a:bodyPr/>
                    <a:lstStyle/>
                    <a:p>
                      <a:endParaRPr lang="es-ES"/>
                    </a:p>
                  </a:txBody>
                  <a:tcPr/>
                </a:tc>
                <a:tc>
                  <a:txBody>
                    <a:bodyPr/>
                    <a:lstStyle/>
                    <a:p>
                      <a:pPr algn="just">
                        <a:spcBef>
                          <a:spcPts val="0"/>
                        </a:spcBef>
                        <a:spcAft>
                          <a:spcPts val="0"/>
                        </a:spcAft>
                      </a:pPr>
                      <a:r>
                        <a:rPr lang="es-ES" sz="1400" b="1" spc="-1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TOTAL ECTS OPTATIVOS OFERTADOS</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Bef>
                          <a:spcPts val="0"/>
                        </a:spcBef>
                        <a:spcAft>
                          <a:spcPts val="0"/>
                        </a:spcAft>
                      </a:pPr>
                      <a:r>
                        <a:rPr lang="es-ES" sz="14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 24</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Bef>
                          <a:spcPts val="0"/>
                        </a:spcBef>
                        <a:spcAft>
                          <a:spcPts val="0"/>
                        </a:spcAft>
                      </a:pPr>
                      <a:r>
                        <a:rPr lang="es-ES" sz="14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 -</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a:spcBef>
                          <a:spcPts val="0"/>
                        </a:spcBef>
                        <a:spcAft>
                          <a:spcPts val="0"/>
                        </a:spcAft>
                      </a:pPr>
                      <a:r>
                        <a:rPr lang="es-ES" sz="14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TOTAL 24</a:t>
                      </a:r>
                      <a:endParaRPr lang="es-ES" sz="1400" dirty="0">
                        <a:effectLst/>
                        <a:latin typeface="Tahoma" panose="020B0604030504040204" pitchFamily="34" charset="0"/>
                        <a:ea typeface="Calibri" panose="020F0502020204030204" pitchFamily="34" charset="0"/>
                        <a:cs typeface="Times New Roman" panose="02020603050405020304" pitchFamily="18" charset="0"/>
                      </a:endParaRPr>
                    </a:p>
                  </a:txBody>
                  <a:tcPr marL="17780" marR="1778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r>
              <a:tr h="180340">
                <a:tc vMerge="1">
                  <a:txBody>
                    <a:bodyPr/>
                    <a:lstStyle/>
                    <a:p>
                      <a:endParaRPr lang="es-ES"/>
                    </a:p>
                  </a:txBody>
                  <a:tcPr/>
                </a:tc>
                <a:tc gridSpan="3">
                  <a:txBody>
                    <a:bodyPr/>
                    <a:lstStyle/>
                    <a:p>
                      <a:pPr algn="just">
                        <a:spcBef>
                          <a:spcPts val="0"/>
                        </a:spcBef>
                        <a:spcAft>
                          <a:spcPts val="0"/>
                        </a:spcAft>
                      </a:pPr>
                      <a:r>
                        <a:rPr lang="es-ES" sz="14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TOTAL ECTS ELEGIBLES POR EL ALUMNADO</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hMerge="1">
                  <a:txBody>
                    <a:bodyPr/>
                    <a:lstStyle/>
                    <a:p>
                      <a:endParaRPr lang="es-ES"/>
                    </a:p>
                  </a:txBody>
                  <a:tcPr/>
                </a:tc>
                <a:tc hMerge="1">
                  <a:txBody>
                    <a:bodyPr/>
                    <a:lstStyle/>
                    <a:p>
                      <a:endParaRPr lang="es-ES"/>
                    </a:p>
                  </a:txBody>
                  <a:tcPr/>
                </a:tc>
                <a:tc>
                  <a:txBody>
                    <a:bodyPr/>
                    <a:lstStyle/>
                    <a:p>
                      <a:pPr algn="ctr">
                        <a:spcBef>
                          <a:spcPts val="0"/>
                        </a:spcBef>
                        <a:spcAft>
                          <a:spcPts val="0"/>
                        </a:spcAft>
                      </a:pPr>
                      <a:r>
                        <a:rPr lang="es-ES" sz="14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18 mínimo</a:t>
                      </a:r>
                      <a:endParaRPr lang="es-ES" sz="1400" dirty="0">
                        <a:effectLst/>
                        <a:latin typeface="Tahoma" panose="020B0604030504040204" pitchFamily="34" charset="0"/>
                        <a:ea typeface="Calibri" panose="020F0502020204030204" pitchFamily="34" charset="0"/>
                        <a:cs typeface="Times New Roman" panose="02020603050405020304" pitchFamily="18" charset="0"/>
                      </a:endParaRPr>
                    </a:p>
                    <a:p>
                      <a:pPr algn="ctr">
                        <a:spcBef>
                          <a:spcPts val="0"/>
                        </a:spcBef>
                        <a:spcAft>
                          <a:spcPts val="0"/>
                        </a:spcAft>
                      </a:pPr>
                      <a:r>
                        <a:rPr lang="es-ES" sz="14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24 máximo</a:t>
                      </a:r>
                      <a:endParaRPr lang="es-ES" sz="1400" dirty="0">
                        <a:effectLst/>
                        <a:latin typeface="Tahoma" panose="020B0604030504040204" pitchFamily="34" charset="0"/>
                        <a:ea typeface="Calibri" panose="020F0502020204030204" pitchFamily="34" charset="0"/>
                        <a:cs typeface="Times New Roman" panose="02020603050405020304" pitchFamily="18" charset="0"/>
                      </a:endParaRPr>
                    </a:p>
                  </a:txBody>
                  <a:tcPr marL="17780" marR="1778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r>
            </a:tbl>
          </a:graphicData>
        </a:graphic>
      </p:graphicFrame>
      <p:grpSp>
        <p:nvGrpSpPr>
          <p:cNvPr id="5" name="Grupo 4"/>
          <p:cNvGrpSpPr/>
          <p:nvPr/>
        </p:nvGrpSpPr>
        <p:grpSpPr>
          <a:xfrm>
            <a:off x="-15552" y="6208716"/>
            <a:ext cx="9906000" cy="676668"/>
            <a:chOff x="-15552" y="5849888"/>
            <a:chExt cx="9906000" cy="676668"/>
          </a:xfrm>
        </p:grpSpPr>
        <p:pic>
          <p:nvPicPr>
            <p:cNvPr id="6" name="11 Imagen" descr="una_cabecera.png"/>
            <p:cNvPicPr>
              <a:picLocks noChangeAspect="1"/>
            </p:cNvPicPr>
            <p:nvPr/>
          </p:nvPicPr>
          <p:blipFill>
            <a:blip r:embed="rId2" cstate="print"/>
            <a:stretch>
              <a:fillRect/>
            </a:stretch>
          </p:blipFill>
          <p:spPr>
            <a:xfrm>
              <a:off x="-15552" y="5849888"/>
              <a:ext cx="9906000" cy="676668"/>
            </a:xfrm>
            <a:prstGeom prst="rect">
              <a:avLst/>
            </a:prstGeom>
          </p:spPr>
        </p:pic>
        <p:pic>
          <p:nvPicPr>
            <p:cNvPr id="8" name="Imagen 7"/>
            <p:cNvPicPr>
              <a:picLocks noChangeAspect="1"/>
            </p:cNvPicPr>
            <p:nvPr/>
          </p:nvPicPr>
          <p:blipFill>
            <a:blip r:embed="rId3"/>
            <a:stretch>
              <a:fillRect/>
            </a:stretch>
          </p:blipFill>
          <p:spPr>
            <a:xfrm>
              <a:off x="2216696" y="5849888"/>
              <a:ext cx="1173462" cy="676668"/>
            </a:xfrm>
            <a:prstGeom prst="rect">
              <a:avLst/>
            </a:prstGeom>
          </p:spPr>
        </p:pic>
      </p:grpSp>
      <p:sp>
        <p:nvSpPr>
          <p:cNvPr id="7" name="6 CuadroTexto"/>
          <p:cNvSpPr txBox="1"/>
          <p:nvPr/>
        </p:nvSpPr>
        <p:spPr>
          <a:xfrm>
            <a:off x="560512" y="5661248"/>
            <a:ext cx="8640960" cy="276999"/>
          </a:xfrm>
          <a:prstGeom prst="rect">
            <a:avLst/>
          </a:prstGeom>
          <a:noFill/>
        </p:spPr>
        <p:txBody>
          <a:bodyPr wrap="square" rtlCol="0">
            <a:spAutoFit/>
          </a:bodyPr>
          <a:lstStyle>
            <a:defPPr>
              <a:defRPr lang="es-ES"/>
            </a:defPPr>
            <a:lvl1pPr algn="l" rtl="0" fontAlgn="base">
              <a:spcBef>
                <a:spcPct val="0"/>
              </a:spcBef>
              <a:spcAft>
                <a:spcPct val="0"/>
              </a:spcAft>
              <a:defRPr b="1" kern="1200">
                <a:solidFill>
                  <a:schemeClr val="tx1"/>
                </a:solidFill>
                <a:latin typeface="Arial" charset="0"/>
                <a:ea typeface="+mn-ea"/>
                <a:cs typeface="+mn-cs"/>
              </a:defRPr>
            </a:lvl1pPr>
            <a:lvl2pPr marL="478587" algn="l" rtl="0" fontAlgn="base">
              <a:spcBef>
                <a:spcPct val="0"/>
              </a:spcBef>
              <a:spcAft>
                <a:spcPct val="0"/>
              </a:spcAft>
              <a:defRPr b="1" kern="1200">
                <a:solidFill>
                  <a:schemeClr val="tx1"/>
                </a:solidFill>
                <a:latin typeface="Arial" charset="0"/>
                <a:ea typeface="+mn-ea"/>
                <a:cs typeface="+mn-cs"/>
              </a:defRPr>
            </a:lvl2pPr>
            <a:lvl3pPr marL="957173" algn="l" rtl="0" fontAlgn="base">
              <a:spcBef>
                <a:spcPct val="0"/>
              </a:spcBef>
              <a:spcAft>
                <a:spcPct val="0"/>
              </a:spcAft>
              <a:defRPr b="1" kern="1200">
                <a:solidFill>
                  <a:schemeClr val="tx1"/>
                </a:solidFill>
                <a:latin typeface="Arial" charset="0"/>
                <a:ea typeface="+mn-ea"/>
                <a:cs typeface="+mn-cs"/>
              </a:defRPr>
            </a:lvl3pPr>
            <a:lvl4pPr marL="1435760" algn="l" rtl="0" fontAlgn="base">
              <a:spcBef>
                <a:spcPct val="0"/>
              </a:spcBef>
              <a:spcAft>
                <a:spcPct val="0"/>
              </a:spcAft>
              <a:defRPr b="1" kern="1200">
                <a:solidFill>
                  <a:schemeClr val="tx1"/>
                </a:solidFill>
                <a:latin typeface="Arial" charset="0"/>
                <a:ea typeface="+mn-ea"/>
                <a:cs typeface="+mn-cs"/>
              </a:defRPr>
            </a:lvl4pPr>
            <a:lvl5pPr marL="1914347" algn="l" rtl="0" fontAlgn="base">
              <a:spcBef>
                <a:spcPct val="0"/>
              </a:spcBef>
              <a:spcAft>
                <a:spcPct val="0"/>
              </a:spcAft>
              <a:defRPr b="1" kern="1200">
                <a:solidFill>
                  <a:schemeClr val="tx1"/>
                </a:solidFill>
                <a:latin typeface="Arial" charset="0"/>
                <a:ea typeface="+mn-ea"/>
                <a:cs typeface="+mn-cs"/>
              </a:defRPr>
            </a:lvl5pPr>
            <a:lvl6pPr marL="2392933" algn="l" defTabSz="957173" rtl="0" eaLnBrk="1" latinLnBrk="0" hangingPunct="1">
              <a:defRPr b="1" kern="1200">
                <a:solidFill>
                  <a:schemeClr val="tx1"/>
                </a:solidFill>
                <a:latin typeface="Arial" charset="0"/>
                <a:ea typeface="+mn-ea"/>
                <a:cs typeface="+mn-cs"/>
              </a:defRPr>
            </a:lvl6pPr>
            <a:lvl7pPr marL="2871520" algn="l" defTabSz="957173" rtl="0" eaLnBrk="1" latinLnBrk="0" hangingPunct="1">
              <a:defRPr b="1" kern="1200">
                <a:solidFill>
                  <a:schemeClr val="tx1"/>
                </a:solidFill>
                <a:latin typeface="Arial" charset="0"/>
                <a:ea typeface="+mn-ea"/>
                <a:cs typeface="+mn-cs"/>
              </a:defRPr>
            </a:lvl7pPr>
            <a:lvl8pPr marL="3350106" algn="l" defTabSz="957173" rtl="0" eaLnBrk="1" latinLnBrk="0" hangingPunct="1">
              <a:defRPr b="1" kern="1200">
                <a:solidFill>
                  <a:schemeClr val="tx1"/>
                </a:solidFill>
                <a:latin typeface="Arial" charset="0"/>
                <a:ea typeface="+mn-ea"/>
                <a:cs typeface="+mn-cs"/>
              </a:defRPr>
            </a:lvl8pPr>
            <a:lvl9pPr marL="3828693" algn="l" defTabSz="957173" rtl="0" eaLnBrk="1" latinLnBrk="0" hangingPunct="1">
              <a:defRPr b="1" kern="1200">
                <a:solidFill>
                  <a:schemeClr val="tx1"/>
                </a:solidFill>
                <a:latin typeface="Arial" charset="0"/>
                <a:ea typeface="+mn-ea"/>
                <a:cs typeface="+mn-cs"/>
              </a:defRPr>
            </a:lvl9pPr>
          </a:lstStyle>
          <a:p>
            <a:pPr algn="just"/>
            <a:r>
              <a:rPr lang="es-ES" sz="1200" dirty="0" smtClean="0">
                <a:solidFill>
                  <a:srgbClr val="000000"/>
                </a:solidFill>
              </a:rPr>
              <a:t>IMPORTANTE: Las asignaturas que aparecen con un «</a:t>
            </a:r>
            <a:r>
              <a:rPr lang="es-ES" sz="1200" dirty="0" smtClean="0">
                <a:solidFill>
                  <a:srgbClr val="000000"/>
                </a:solidFill>
                <a:latin typeface="Tahoma" panose="020B0604030504040204" pitchFamily="34" charset="0"/>
                <a:ea typeface="Calibri" panose="020F0502020204030204" pitchFamily="34" charset="0"/>
                <a:cs typeface="Times New Roman" panose="02020603050405020304" pitchFamily="18" charset="0"/>
              </a:rPr>
              <a:t>●» son asignaturas virtuales.</a:t>
            </a:r>
            <a:endParaRPr lang="es-ES" sz="1200" dirty="0">
              <a:solidFill>
                <a:srgbClr val="000000"/>
              </a:solidFill>
            </a:endParaRPr>
          </a:p>
        </p:txBody>
      </p:sp>
    </p:spTree>
    <p:extLst>
      <p:ext uri="{BB962C8B-B14F-4D97-AF65-F5344CB8AC3E}">
        <p14:creationId xmlns:p14="http://schemas.microsoft.com/office/powerpoint/2010/main" val="3721409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770213129"/>
              </p:ext>
            </p:extLst>
          </p:nvPr>
        </p:nvGraphicFramePr>
        <p:xfrm>
          <a:off x="1064568" y="890280"/>
          <a:ext cx="7848872" cy="1818640"/>
        </p:xfrm>
        <a:graphic>
          <a:graphicData uri="http://schemas.openxmlformats.org/drawingml/2006/table">
            <a:tbl>
              <a:tblPr firstRow="1" firstCol="1" lastRow="1" lastCol="1" bandRow="1" bandCol="1"/>
              <a:tblGrid>
                <a:gridCol w="5175079"/>
                <a:gridCol w="2673793"/>
              </a:tblGrid>
              <a:tr h="180340">
                <a:tc>
                  <a:txBody>
                    <a:bodyPr/>
                    <a:lstStyle/>
                    <a:p>
                      <a:pPr algn="just">
                        <a:spcBef>
                          <a:spcPts val="600"/>
                        </a:spcBef>
                        <a:spcAft>
                          <a:spcPts val="600"/>
                        </a:spcAft>
                      </a:pPr>
                      <a:r>
                        <a:rPr lang="es-ES"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PRÁCTICAS </a:t>
                      </a:r>
                      <a:r>
                        <a:rPr lang="es-ES" sz="2000" b="1" dirty="0"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EXTERNAS</a:t>
                      </a:r>
                      <a:endParaRPr lang="es-ES" sz="2000" dirty="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tc>
                  <a:txBody>
                    <a:bodyPr/>
                    <a:lstStyle/>
                    <a:p>
                      <a:pPr algn="ctr">
                        <a:spcBef>
                          <a:spcPts val="600"/>
                        </a:spcBef>
                        <a:spcAft>
                          <a:spcPts val="600"/>
                        </a:spcAft>
                      </a:pPr>
                      <a:r>
                        <a:rPr lang="es-ES" sz="20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6</a:t>
                      </a:r>
                      <a:endParaRPr lang="es-ES" sz="2000">
                        <a:effectLst/>
                        <a:latin typeface="Tahoma" panose="020B0604030504040204" pitchFamily="34" charset="0"/>
                        <a:ea typeface="Calibri" panose="020F0502020204030204" pitchFamily="34" charset="0"/>
                        <a:cs typeface="Times New Roman" panose="02020603050405020304" pitchFamily="18" charset="0"/>
                      </a:endParaRPr>
                    </a:p>
                  </a:txBody>
                  <a:tcPr marL="17780" marR="1778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tr>
              <a:tr h="180340">
                <a:tc>
                  <a:txBody>
                    <a:bodyPr/>
                    <a:lstStyle/>
                    <a:p>
                      <a:pPr algn="just">
                        <a:spcBef>
                          <a:spcPts val="600"/>
                        </a:spcBef>
                        <a:spcAft>
                          <a:spcPts val="600"/>
                        </a:spcAft>
                      </a:pPr>
                      <a:r>
                        <a:rPr lang="es-ES"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Trabajo Fin </a:t>
                      </a:r>
                      <a:r>
                        <a:rPr lang="es-ES" sz="20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de </a:t>
                      </a:r>
                      <a:r>
                        <a:rPr lang="es-ES" sz="2000" b="1"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Máster</a:t>
                      </a:r>
                      <a:endParaRPr lang="es-ES" sz="2000" dirty="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a:spcBef>
                          <a:spcPts val="600"/>
                        </a:spcBef>
                        <a:spcAft>
                          <a:spcPts val="600"/>
                        </a:spcAft>
                      </a:pPr>
                      <a:r>
                        <a:rPr lang="es-ES" sz="20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12</a:t>
                      </a:r>
                      <a:endParaRPr lang="es-ES" sz="2000">
                        <a:effectLst/>
                        <a:latin typeface="Tahoma" panose="020B0604030504040204" pitchFamily="34" charset="0"/>
                        <a:ea typeface="Calibri" panose="020F0502020204030204" pitchFamily="34" charset="0"/>
                        <a:cs typeface="Times New Roman" panose="02020603050405020304" pitchFamily="18" charset="0"/>
                      </a:endParaRPr>
                    </a:p>
                  </a:txBody>
                  <a:tcPr marL="17780" marR="1778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r h="180340">
                <a:tc>
                  <a:txBody>
                    <a:bodyPr/>
                    <a:lstStyle/>
                    <a:p>
                      <a:pPr algn="just">
                        <a:spcBef>
                          <a:spcPts val="600"/>
                        </a:spcBef>
                        <a:spcAft>
                          <a:spcPts val="600"/>
                        </a:spcAft>
                      </a:pPr>
                      <a:r>
                        <a:rPr lang="es-ES"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TOTAL ECTS OFERTADOS</a:t>
                      </a:r>
                      <a:endParaRPr lang="es-ES" sz="2000" dirty="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s-ES"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111</a:t>
                      </a:r>
                      <a:endParaRPr lang="es-ES" sz="2000" dirty="0">
                        <a:effectLst/>
                        <a:latin typeface="Tahoma" panose="020B0604030504040204" pitchFamily="34" charset="0"/>
                        <a:ea typeface="Calibri" panose="020F0502020204030204" pitchFamily="34" charset="0"/>
                        <a:cs typeface="Times New Roman" panose="02020603050405020304" pitchFamily="18" charset="0"/>
                      </a:endParaRPr>
                    </a:p>
                    <a:p>
                      <a:pPr algn="ctr">
                        <a:spcBef>
                          <a:spcPts val="600"/>
                        </a:spcBef>
                        <a:spcAft>
                          <a:spcPts val="600"/>
                        </a:spcAft>
                      </a:pPr>
                      <a:r>
                        <a:rPr lang="es-ES" sz="2000" spc="-2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(incluidas prácticas externas)</a:t>
                      </a:r>
                      <a:endParaRPr lang="es-ES" sz="2000" dirty="0">
                        <a:effectLst/>
                        <a:latin typeface="Tahoma" panose="020B0604030504040204" pitchFamily="34" charset="0"/>
                        <a:ea typeface="Calibri" panose="020F0502020204030204" pitchFamily="34" charset="0"/>
                        <a:cs typeface="Times New Roman" panose="02020603050405020304" pitchFamily="18" charset="0"/>
                      </a:endParaRPr>
                    </a:p>
                  </a:txBody>
                  <a:tcPr marL="17780" marR="1778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340">
                <a:tc>
                  <a:txBody>
                    <a:bodyPr/>
                    <a:lstStyle/>
                    <a:p>
                      <a:pPr algn="just">
                        <a:spcBef>
                          <a:spcPts val="600"/>
                        </a:spcBef>
                        <a:spcAft>
                          <a:spcPts val="600"/>
                        </a:spcAft>
                      </a:pPr>
                      <a:r>
                        <a:rPr lang="es-ES" sz="1600" b="0" dirty="0" smtClean="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Nº</a:t>
                      </a:r>
                      <a:r>
                        <a:rPr lang="es-ES" sz="1600" b="0" baseline="0" dirty="0" smtClean="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 CRÉDITOS MÍNIMOS PARA SUPERAR MÁSTER</a:t>
                      </a:r>
                      <a:endParaRPr lang="es-ES" sz="1600" b="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s-ES" sz="2000" dirty="0" smtClean="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60</a:t>
                      </a:r>
                      <a:endParaRPr lang="es-ES" sz="2000"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endParaRPr>
                    </a:p>
                  </a:txBody>
                  <a:tcPr marL="17780" marR="1778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6" name="Grupo 5"/>
          <p:cNvGrpSpPr/>
          <p:nvPr/>
        </p:nvGrpSpPr>
        <p:grpSpPr>
          <a:xfrm>
            <a:off x="-15552" y="6208716"/>
            <a:ext cx="9906000" cy="676668"/>
            <a:chOff x="-15552" y="5849888"/>
            <a:chExt cx="9906000" cy="676668"/>
          </a:xfrm>
        </p:grpSpPr>
        <p:pic>
          <p:nvPicPr>
            <p:cNvPr id="7" name="11 Imagen" descr="una_cabecera.png"/>
            <p:cNvPicPr>
              <a:picLocks noChangeAspect="1"/>
            </p:cNvPicPr>
            <p:nvPr/>
          </p:nvPicPr>
          <p:blipFill>
            <a:blip r:embed="rId2" cstate="print"/>
            <a:stretch>
              <a:fillRect/>
            </a:stretch>
          </p:blipFill>
          <p:spPr>
            <a:xfrm>
              <a:off x="-15552" y="5849888"/>
              <a:ext cx="9906000" cy="676668"/>
            </a:xfrm>
            <a:prstGeom prst="rect">
              <a:avLst/>
            </a:prstGeom>
          </p:spPr>
        </p:pic>
        <p:pic>
          <p:nvPicPr>
            <p:cNvPr id="8" name="Imagen 7"/>
            <p:cNvPicPr>
              <a:picLocks noChangeAspect="1"/>
            </p:cNvPicPr>
            <p:nvPr/>
          </p:nvPicPr>
          <p:blipFill>
            <a:blip r:embed="rId3"/>
            <a:stretch>
              <a:fillRect/>
            </a:stretch>
          </p:blipFill>
          <p:spPr>
            <a:xfrm>
              <a:off x="2216696" y="5849888"/>
              <a:ext cx="1173462" cy="676668"/>
            </a:xfrm>
            <a:prstGeom prst="rect">
              <a:avLst/>
            </a:prstGeom>
          </p:spPr>
        </p:pic>
      </p:grpSp>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3656856" y="1289475"/>
            <a:ext cx="536575" cy="280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3925144" y="908720"/>
            <a:ext cx="536575" cy="280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10 CuadroTexto"/>
          <p:cNvSpPr txBox="1"/>
          <p:nvPr/>
        </p:nvSpPr>
        <p:spPr>
          <a:xfrm>
            <a:off x="4605735" y="908720"/>
            <a:ext cx="1152128" cy="292388"/>
          </a:xfrm>
          <a:prstGeom prst="rect">
            <a:avLst/>
          </a:prstGeom>
          <a:noFill/>
        </p:spPr>
        <p:txBody>
          <a:bodyPr wrap="square" rtlCol="0">
            <a:spAutoFit/>
          </a:bodyPr>
          <a:lstStyle/>
          <a:p>
            <a:pPr algn="just"/>
            <a:r>
              <a:rPr lang="es-ES" sz="1300" dirty="0" smtClean="0">
                <a:solidFill>
                  <a:srgbClr val="000000"/>
                </a:solidFill>
              </a:rPr>
              <a:t>Optativa</a:t>
            </a:r>
            <a:endParaRPr lang="es-ES" sz="1300" dirty="0">
              <a:solidFill>
                <a:srgbClr val="000000"/>
              </a:solidFill>
            </a:endParaRPr>
          </a:p>
        </p:txBody>
      </p:sp>
      <p:sp>
        <p:nvSpPr>
          <p:cNvPr id="12" name="11 CuadroTexto"/>
          <p:cNvSpPr txBox="1"/>
          <p:nvPr/>
        </p:nvSpPr>
        <p:spPr>
          <a:xfrm>
            <a:off x="4245695" y="1264404"/>
            <a:ext cx="1152128" cy="292388"/>
          </a:xfrm>
          <a:prstGeom prst="rect">
            <a:avLst/>
          </a:prstGeom>
          <a:noFill/>
        </p:spPr>
        <p:txBody>
          <a:bodyPr wrap="square" rtlCol="0">
            <a:spAutoFit/>
          </a:bodyPr>
          <a:lstStyle/>
          <a:p>
            <a:pPr algn="just"/>
            <a:r>
              <a:rPr lang="es-ES" sz="1300" dirty="0" smtClean="0">
                <a:solidFill>
                  <a:srgbClr val="000000"/>
                </a:solidFill>
              </a:rPr>
              <a:t>Obligatoria</a:t>
            </a:r>
            <a:endParaRPr lang="es-ES" sz="1300" dirty="0">
              <a:solidFill>
                <a:srgbClr val="000000"/>
              </a:solidFill>
            </a:endParaRPr>
          </a:p>
        </p:txBody>
      </p:sp>
      <p:sp>
        <p:nvSpPr>
          <p:cNvPr id="13" name="Rectángulo 6"/>
          <p:cNvSpPr/>
          <p:nvPr/>
        </p:nvSpPr>
        <p:spPr>
          <a:xfrm>
            <a:off x="1064568" y="2756822"/>
            <a:ext cx="7848872" cy="3370153"/>
          </a:xfrm>
          <a:prstGeom prst="rect">
            <a:avLst/>
          </a:prstGeom>
        </p:spPr>
        <p:txBody>
          <a:bodyPr wrap="square">
            <a:spAutoFit/>
          </a:bodyPr>
          <a:lstStyle/>
          <a:p>
            <a:pPr algn="just">
              <a:spcAft>
                <a:spcPts val="600"/>
              </a:spcAft>
            </a:pPr>
            <a:r>
              <a:rPr lang="es-ES" sz="1600" dirty="0" smtClean="0">
                <a:solidFill>
                  <a:srgbClr val="000000"/>
                </a:solidFill>
                <a:latin typeface="+mj-lt"/>
                <a:ea typeface="Times New Roman" panose="02020603050405020304" pitchFamily="18" charset="0"/>
              </a:rPr>
              <a:t>IMPORTANTE:</a:t>
            </a:r>
            <a:r>
              <a:rPr lang="es-ES" sz="1600" b="0" dirty="0" smtClean="0">
                <a:solidFill>
                  <a:srgbClr val="000000"/>
                </a:solidFill>
                <a:latin typeface="+mj-lt"/>
                <a:ea typeface="Times New Roman" panose="02020603050405020304" pitchFamily="18" charset="0"/>
              </a:rPr>
              <a:t> Derecho </a:t>
            </a:r>
            <a:r>
              <a:rPr lang="es-ES" sz="1600" b="0" dirty="0">
                <a:solidFill>
                  <a:srgbClr val="000000"/>
                </a:solidFill>
                <a:latin typeface="+mj-lt"/>
                <a:ea typeface="Times New Roman" panose="02020603050405020304" pitchFamily="18" charset="0"/>
              </a:rPr>
              <a:t>a dos convocatorias por curso académico (junio/julio y septiembre) para todas las asignaturas, incluido el Trabajo Fin de Máster (TFM). Agotadas estas convocatorias (que se agotan incluso si no te has </a:t>
            </a:r>
            <a:r>
              <a:rPr lang="es-ES" sz="1600" b="0" dirty="0" smtClean="0">
                <a:solidFill>
                  <a:srgbClr val="000000"/>
                </a:solidFill>
                <a:latin typeface="+mj-lt"/>
                <a:ea typeface="Times New Roman" panose="02020603050405020304" pitchFamily="18" charset="0"/>
              </a:rPr>
              <a:t>presentado) </a:t>
            </a:r>
            <a:r>
              <a:rPr lang="es-ES" sz="1600" b="0" dirty="0">
                <a:solidFill>
                  <a:srgbClr val="000000"/>
                </a:solidFill>
                <a:latin typeface="+mj-lt"/>
                <a:ea typeface="Times New Roman" panose="02020603050405020304" pitchFamily="18" charset="0"/>
              </a:rPr>
              <a:t>podrás matricularlas de nuevo pero recuerda que el precio del crédito en segunda y tercera matrícula es más caro</a:t>
            </a:r>
            <a:r>
              <a:rPr lang="es-ES" sz="1600" b="0" dirty="0" smtClean="0">
                <a:solidFill>
                  <a:srgbClr val="000000"/>
                </a:solidFill>
                <a:latin typeface="+mj-lt"/>
                <a:ea typeface="Times New Roman" panose="02020603050405020304" pitchFamily="18" charset="0"/>
              </a:rPr>
              <a:t>.</a:t>
            </a:r>
            <a:endParaRPr lang="es-ES" sz="1600" b="0" dirty="0">
              <a:solidFill>
                <a:srgbClr val="000000"/>
              </a:solidFill>
              <a:latin typeface="+mj-lt"/>
              <a:ea typeface="Times New Roman" panose="02020603050405020304" pitchFamily="18" charset="0"/>
            </a:endParaRPr>
          </a:p>
          <a:p>
            <a:pPr algn="just">
              <a:spcAft>
                <a:spcPts val="600"/>
              </a:spcAft>
            </a:pPr>
            <a:r>
              <a:rPr lang="es-ES" sz="1600" b="0" dirty="0">
                <a:solidFill>
                  <a:srgbClr val="000000"/>
                </a:solidFill>
                <a:latin typeface="+mj-lt"/>
                <a:ea typeface="Times New Roman" panose="02020603050405020304" pitchFamily="18" charset="0"/>
              </a:rPr>
              <a:t>La finalización de tus estudios de Máster en un curso académico es un objetivo prioritario si quieres solicitar becas FPU o la admisión en un Programa de Doctorado así como para evitar el sobrecoste mencionado. Esto es particularmente importante en el caso de la matrícula del </a:t>
            </a:r>
            <a:r>
              <a:rPr lang="es-ES" sz="1600" b="0" dirty="0" smtClean="0">
                <a:solidFill>
                  <a:srgbClr val="000000"/>
                </a:solidFill>
                <a:latin typeface="+mj-lt"/>
                <a:ea typeface="Times New Roman" panose="02020603050405020304" pitchFamily="18" charset="0"/>
              </a:rPr>
              <a:t>TFM, 12 </a:t>
            </a:r>
            <a:r>
              <a:rPr lang="es-ES" sz="1600" b="0" dirty="0">
                <a:solidFill>
                  <a:srgbClr val="000000"/>
                </a:solidFill>
                <a:latin typeface="+mj-lt"/>
                <a:ea typeface="Times New Roman" panose="02020603050405020304" pitchFamily="18" charset="0"/>
              </a:rPr>
              <a:t>ECTS. No obstante, si antes del 31 de diciembre eres consciente de que no vas a poder tener terminado el TFM en el curso académico, estás a tiempo de solicitar la modificación de tu matrícula y la devolución de precios públicos, algo que te permitirá no agotar las dos convocatorias del curso y te redimirá de los costes de segunda matrícula en el curso siguiente.</a:t>
            </a:r>
            <a:endParaRPr lang="es-ES" sz="1600" b="0" dirty="0" smtClean="0">
              <a:solidFill>
                <a:srgbClr val="000000"/>
              </a:solidFill>
              <a:latin typeface="+mj-lt"/>
              <a:ea typeface="Times New Roman" panose="02020603050405020304" pitchFamily="18" charset="0"/>
            </a:endParaRPr>
          </a:p>
        </p:txBody>
      </p:sp>
    </p:spTree>
    <p:extLst>
      <p:ext uri="{BB962C8B-B14F-4D97-AF65-F5344CB8AC3E}">
        <p14:creationId xmlns:p14="http://schemas.microsoft.com/office/powerpoint/2010/main" val="3117267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 name="Grupo 5"/>
          <p:cNvGrpSpPr/>
          <p:nvPr/>
        </p:nvGrpSpPr>
        <p:grpSpPr>
          <a:xfrm>
            <a:off x="-15552" y="6208716"/>
            <a:ext cx="9906000" cy="676668"/>
            <a:chOff x="-15552" y="5849888"/>
            <a:chExt cx="9906000" cy="676668"/>
          </a:xfrm>
        </p:grpSpPr>
        <p:pic>
          <p:nvPicPr>
            <p:cNvPr id="7" name="11 Imagen" descr="una_cabecera.png"/>
            <p:cNvPicPr>
              <a:picLocks noChangeAspect="1"/>
            </p:cNvPicPr>
            <p:nvPr/>
          </p:nvPicPr>
          <p:blipFill>
            <a:blip r:embed="rId2" cstate="print"/>
            <a:stretch>
              <a:fillRect/>
            </a:stretch>
          </p:blipFill>
          <p:spPr>
            <a:xfrm>
              <a:off x="-15552" y="5849888"/>
              <a:ext cx="9906000" cy="676668"/>
            </a:xfrm>
            <a:prstGeom prst="rect">
              <a:avLst/>
            </a:prstGeom>
          </p:spPr>
        </p:pic>
        <p:pic>
          <p:nvPicPr>
            <p:cNvPr id="8" name="Imagen 7"/>
            <p:cNvPicPr>
              <a:picLocks noChangeAspect="1"/>
            </p:cNvPicPr>
            <p:nvPr/>
          </p:nvPicPr>
          <p:blipFill>
            <a:blip r:embed="rId3"/>
            <a:stretch>
              <a:fillRect/>
            </a:stretch>
          </p:blipFill>
          <p:spPr>
            <a:xfrm>
              <a:off x="2216696" y="5849888"/>
              <a:ext cx="1173462" cy="676668"/>
            </a:xfrm>
            <a:prstGeom prst="rect">
              <a:avLst/>
            </a:prstGeom>
          </p:spPr>
        </p:pic>
      </p:grpSp>
      <p:graphicFrame>
        <p:nvGraphicFramePr>
          <p:cNvPr id="5" name="Tabla 4"/>
          <p:cNvGraphicFramePr>
            <a:graphicFrameLocks noGrp="1"/>
          </p:cNvGraphicFramePr>
          <p:nvPr>
            <p:extLst>
              <p:ext uri="{D42A27DB-BD31-4B8C-83A1-F6EECF244321}">
                <p14:modId xmlns:p14="http://schemas.microsoft.com/office/powerpoint/2010/main" val="4188750630"/>
              </p:ext>
            </p:extLst>
          </p:nvPr>
        </p:nvGraphicFramePr>
        <p:xfrm>
          <a:off x="762794" y="1364340"/>
          <a:ext cx="8349308" cy="3330240"/>
        </p:xfrm>
        <a:graphic>
          <a:graphicData uri="http://schemas.openxmlformats.org/drawingml/2006/table">
            <a:tbl>
              <a:tblPr/>
              <a:tblGrid>
                <a:gridCol w="680974"/>
                <a:gridCol w="7668334"/>
              </a:tblGrid>
              <a:tr h="200025">
                <a:tc>
                  <a:txBody>
                    <a:bodyPr/>
                    <a:lstStyle/>
                    <a:p>
                      <a:pPr algn="ctr" fontAlgn="b">
                        <a:spcBef>
                          <a:spcPts val="600"/>
                        </a:spcBef>
                        <a:spcAft>
                          <a:spcPts val="600"/>
                        </a:spcAft>
                      </a:pPr>
                      <a:r>
                        <a:rPr lang="es-ES" sz="1600" b="1" i="0" u="none" strike="noStrike" dirty="0">
                          <a:solidFill>
                            <a:srgbClr val="000000"/>
                          </a:solidFill>
                          <a:effectLst/>
                          <a:latin typeface="+mj-lt"/>
                        </a:rPr>
                        <a:t>Nº</a:t>
                      </a:r>
                    </a:p>
                  </a:txBody>
                  <a:tcPr marL="0" marR="0" marT="1080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fontAlgn="b">
                        <a:spcBef>
                          <a:spcPts val="600"/>
                        </a:spcBef>
                        <a:spcAft>
                          <a:spcPts val="600"/>
                        </a:spcAft>
                      </a:pPr>
                      <a:r>
                        <a:rPr lang="es-ES" sz="1600" b="1" i="0" u="none" strike="noStrike" dirty="0" smtClean="0">
                          <a:solidFill>
                            <a:srgbClr val="000000"/>
                          </a:solidFill>
                          <a:effectLst/>
                          <a:latin typeface="+mj-lt"/>
                        </a:rPr>
                        <a:t>Empresa/Institución</a:t>
                      </a:r>
                      <a:endParaRPr lang="es-ES" sz="1600" b="1" i="0" u="none" strike="noStrike" dirty="0">
                        <a:solidFill>
                          <a:srgbClr val="000000"/>
                        </a:solidFill>
                        <a:effectLst/>
                        <a:latin typeface="+mj-lt"/>
                      </a:endParaRPr>
                    </a:p>
                  </a:txBody>
                  <a:tcPr marL="0" marR="0" marT="1080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00025">
                <a:tc>
                  <a:txBody>
                    <a:bodyPr/>
                    <a:lstStyle/>
                    <a:p>
                      <a:pPr algn="ctr" fontAlgn="b">
                        <a:spcBef>
                          <a:spcPts val="600"/>
                        </a:spcBef>
                        <a:spcAft>
                          <a:spcPts val="600"/>
                        </a:spcAft>
                      </a:pPr>
                      <a:r>
                        <a:rPr lang="es-ES" sz="1600" b="0" i="0" u="none" strike="noStrike" dirty="0" smtClean="0">
                          <a:solidFill>
                            <a:srgbClr val="000000"/>
                          </a:solidFill>
                          <a:effectLst/>
                          <a:latin typeface="+mj-lt"/>
                        </a:rPr>
                        <a:t>1</a:t>
                      </a:r>
                      <a:endParaRPr lang="es-ES" sz="1600" b="0" i="0" u="none" strike="noStrike" dirty="0">
                        <a:solidFill>
                          <a:srgbClr val="000000"/>
                        </a:solidFill>
                        <a:effectLst/>
                        <a:latin typeface="+mj-lt"/>
                      </a:endParaRPr>
                    </a:p>
                  </a:txBody>
                  <a:tcPr marL="0" marR="0" marT="10800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spcBef>
                          <a:spcPts val="600"/>
                        </a:spcBef>
                        <a:spcAft>
                          <a:spcPts val="600"/>
                        </a:spcAft>
                      </a:pPr>
                      <a:r>
                        <a:rPr lang="es-ES" sz="1600" b="0" i="0" u="none" strike="noStrike" dirty="0">
                          <a:solidFill>
                            <a:srgbClr val="000000"/>
                          </a:solidFill>
                          <a:effectLst/>
                          <a:latin typeface="+mj-lt"/>
                        </a:rPr>
                        <a:t>GDR Altiplano de </a:t>
                      </a:r>
                      <a:r>
                        <a:rPr lang="es-ES" sz="1600" b="0" i="0" u="none" strike="noStrike" dirty="0" smtClean="0">
                          <a:solidFill>
                            <a:srgbClr val="000000"/>
                          </a:solidFill>
                          <a:effectLst/>
                          <a:latin typeface="+mj-lt"/>
                        </a:rPr>
                        <a:t>Granada, </a:t>
                      </a:r>
                      <a:r>
                        <a:rPr lang="es-ES" sz="1600" b="0" i="0" u="none" strike="noStrike" dirty="0" err="1" smtClean="0">
                          <a:solidFill>
                            <a:srgbClr val="000000"/>
                          </a:solidFill>
                          <a:effectLst/>
                          <a:latin typeface="+mj-lt"/>
                        </a:rPr>
                        <a:t>Alfanevada</a:t>
                      </a:r>
                      <a:r>
                        <a:rPr lang="es-ES" sz="1600" b="0" i="0" u="none" strike="noStrike" dirty="0" smtClean="0">
                          <a:solidFill>
                            <a:srgbClr val="000000"/>
                          </a:solidFill>
                          <a:effectLst/>
                          <a:latin typeface="+mj-lt"/>
                        </a:rPr>
                        <a:t> y Guadalhorce, ALVELAL</a:t>
                      </a:r>
                      <a:endParaRPr lang="es-ES" sz="1600" b="0" i="0" u="none" strike="noStrike" dirty="0">
                        <a:solidFill>
                          <a:srgbClr val="000000"/>
                        </a:solidFill>
                        <a:effectLst/>
                        <a:latin typeface="+mj-lt"/>
                      </a:endParaRPr>
                    </a:p>
                  </a:txBody>
                  <a:tcPr marL="0" marR="0" marT="1080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200025">
                <a:tc>
                  <a:txBody>
                    <a:bodyPr/>
                    <a:lstStyle/>
                    <a:p>
                      <a:pPr algn="ctr" fontAlgn="ctr">
                        <a:spcBef>
                          <a:spcPts val="600"/>
                        </a:spcBef>
                        <a:spcAft>
                          <a:spcPts val="600"/>
                        </a:spcAft>
                      </a:pPr>
                      <a:r>
                        <a:rPr lang="es-ES" sz="1600" b="0" i="0" u="none" strike="noStrike" dirty="0" smtClean="0">
                          <a:solidFill>
                            <a:srgbClr val="000000"/>
                          </a:solidFill>
                          <a:effectLst/>
                          <a:latin typeface="+mj-lt"/>
                        </a:rPr>
                        <a:t>2</a:t>
                      </a:r>
                      <a:endParaRPr lang="es-ES" sz="1600" b="0" i="0" u="none" strike="noStrike" dirty="0">
                        <a:solidFill>
                          <a:srgbClr val="000000"/>
                        </a:solidFill>
                        <a:effectLst/>
                        <a:latin typeface="+mj-lt"/>
                      </a:endParaRPr>
                    </a:p>
                  </a:txBody>
                  <a:tcPr marL="0" marR="0" marT="10800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indent="0" algn="l" defTabSz="957173" rtl="0" eaLnBrk="1" fontAlgn="b" latinLnBrk="0" hangingPunct="1">
                        <a:lnSpc>
                          <a:spcPct val="100000"/>
                        </a:lnSpc>
                        <a:spcBef>
                          <a:spcPts val="600"/>
                        </a:spcBef>
                        <a:spcAft>
                          <a:spcPts val="600"/>
                        </a:spcAft>
                        <a:buClrTx/>
                        <a:buSzTx/>
                        <a:buFontTx/>
                        <a:buNone/>
                        <a:tabLst/>
                        <a:defRPr/>
                      </a:pPr>
                      <a:r>
                        <a:rPr lang="es-ES" sz="1600" b="0" i="0" u="none" strike="noStrike" dirty="0">
                          <a:solidFill>
                            <a:srgbClr val="000000"/>
                          </a:solidFill>
                          <a:effectLst/>
                          <a:latin typeface="+mj-lt"/>
                        </a:rPr>
                        <a:t>Gesto, Patrimonio y </a:t>
                      </a:r>
                      <a:r>
                        <a:rPr lang="es-ES" sz="1600" b="0" i="0" u="none" strike="noStrike" dirty="0" smtClean="0">
                          <a:solidFill>
                            <a:srgbClr val="000000"/>
                          </a:solidFill>
                          <a:effectLst/>
                          <a:latin typeface="+mj-lt"/>
                        </a:rPr>
                        <a:t>SIG; </a:t>
                      </a:r>
                      <a:r>
                        <a:rPr lang="es-ES" sz="1600" b="0" i="0" u="none" strike="noStrike" kern="1200" dirty="0" err="1" smtClean="0">
                          <a:solidFill>
                            <a:srgbClr val="000000"/>
                          </a:solidFill>
                          <a:effectLst/>
                          <a:latin typeface="+mn-lt"/>
                          <a:ea typeface="+mn-ea"/>
                          <a:cs typeface="+mn-cs"/>
                        </a:rPr>
                        <a:t>Iliberi</a:t>
                      </a:r>
                      <a:r>
                        <a:rPr lang="es-ES" sz="1600" b="0" i="0" u="none" strike="noStrike" kern="1200" dirty="0" smtClean="0">
                          <a:solidFill>
                            <a:srgbClr val="000000"/>
                          </a:solidFill>
                          <a:effectLst/>
                          <a:latin typeface="+mn-lt"/>
                          <a:ea typeface="+mn-ea"/>
                          <a:cs typeface="+mn-cs"/>
                        </a:rPr>
                        <a:t> Software y Geografía, S.L.L.; GR Arquitectos; Consultora urbanismo y OT; PASOS, Participación y Sostenibilidad Cooperativa; </a:t>
                      </a:r>
                      <a:r>
                        <a:rPr lang="es-ES" sz="1600" b="0" i="0" u="none" strike="noStrike" kern="1200" dirty="0" err="1" smtClean="0">
                          <a:solidFill>
                            <a:srgbClr val="000000"/>
                          </a:solidFill>
                          <a:effectLst/>
                          <a:latin typeface="+mn-lt"/>
                          <a:ea typeface="+mn-ea"/>
                          <a:cs typeface="+mn-cs"/>
                        </a:rPr>
                        <a:t>Heritage</a:t>
                      </a:r>
                      <a:r>
                        <a:rPr lang="es-ES" sz="1600" b="0" i="0" u="none" strike="noStrike" kern="1200" dirty="0" smtClean="0">
                          <a:solidFill>
                            <a:srgbClr val="000000"/>
                          </a:solidFill>
                          <a:effectLst/>
                          <a:latin typeface="+mn-lt"/>
                          <a:ea typeface="+mn-ea"/>
                          <a:cs typeface="+mn-cs"/>
                        </a:rPr>
                        <a:t>, </a:t>
                      </a:r>
                      <a:r>
                        <a:rPr lang="es-ES" sz="1600" b="0" i="0" u="none" strike="noStrike" kern="1200" dirty="0" err="1" smtClean="0">
                          <a:solidFill>
                            <a:srgbClr val="000000"/>
                          </a:solidFill>
                          <a:effectLst/>
                          <a:latin typeface="+mn-lt"/>
                          <a:ea typeface="+mn-ea"/>
                          <a:cs typeface="+mn-cs"/>
                        </a:rPr>
                        <a:t>FFGeo</a:t>
                      </a:r>
                      <a:r>
                        <a:rPr lang="es-ES" sz="1600" b="0" i="0" u="none" strike="noStrike" kern="1200" dirty="0" smtClean="0">
                          <a:solidFill>
                            <a:srgbClr val="000000"/>
                          </a:solidFill>
                          <a:effectLst/>
                          <a:latin typeface="+mn-lt"/>
                          <a:ea typeface="+mn-ea"/>
                          <a:cs typeface="+mn-cs"/>
                        </a:rPr>
                        <a:t> Territorio y movilidad</a:t>
                      </a:r>
                      <a:endParaRPr lang="es-ES" sz="1600" b="0" i="0" u="none" strike="noStrike" dirty="0">
                        <a:solidFill>
                          <a:srgbClr val="000000"/>
                        </a:solidFill>
                        <a:effectLst/>
                        <a:latin typeface="+mj-lt"/>
                      </a:endParaRPr>
                    </a:p>
                  </a:txBody>
                  <a:tcPr marL="0" marR="0" marT="1080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200025">
                <a:tc>
                  <a:txBody>
                    <a:bodyPr/>
                    <a:lstStyle/>
                    <a:p>
                      <a:pPr algn="ctr" fontAlgn="ctr">
                        <a:spcBef>
                          <a:spcPts val="600"/>
                        </a:spcBef>
                        <a:spcAft>
                          <a:spcPts val="600"/>
                        </a:spcAft>
                      </a:pPr>
                      <a:r>
                        <a:rPr lang="es-ES" sz="1600" b="0" i="0" u="none" strike="noStrike" dirty="0" smtClean="0">
                          <a:solidFill>
                            <a:srgbClr val="000000"/>
                          </a:solidFill>
                          <a:effectLst/>
                          <a:latin typeface="+mj-lt"/>
                        </a:rPr>
                        <a:t>3</a:t>
                      </a:r>
                      <a:endParaRPr lang="es-ES" sz="1600" b="0" i="0" u="none" strike="noStrike" dirty="0">
                        <a:solidFill>
                          <a:srgbClr val="000000"/>
                        </a:solidFill>
                        <a:effectLst/>
                        <a:latin typeface="+mj-lt"/>
                      </a:endParaRPr>
                    </a:p>
                  </a:txBody>
                  <a:tcPr marL="0" marR="0" marT="10800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spcBef>
                          <a:spcPts val="600"/>
                        </a:spcBef>
                        <a:spcAft>
                          <a:spcPts val="600"/>
                        </a:spcAft>
                      </a:pPr>
                      <a:r>
                        <a:rPr lang="es-ES" sz="1600" b="0" i="0" u="none" strike="noStrike" dirty="0" smtClean="0">
                          <a:solidFill>
                            <a:srgbClr val="000000"/>
                          </a:solidFill>
                          <a:effectLst/>
                          <a:latin typeface="+mj-lt"/>
                        </a:rPr>
                        <a:t>Ayuntamientos y Diputación de Granada (Urbanismo y OT)</a:t>
                      </a:r>
                      <a:endParaRPr lang="es-ES" sz="1600" b="0" i="0" u="none" strike="noStrike" dirty="0">
                        <a:solidFill>
                          <a:srgbClr val="000000"/>
                        </a:solidFill>
                        <a:effectLst/>
                        <a:latin typeface="+mj-lt"/>
                      </a:endParaRPr>
                    </a:p>
                  </a:txBody>
                  <a:tcPr marL="0" marR="0" marT="1080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00025">
                <a:tc>
                  <a:txBody>
                    <a:bodyPr/>
                    <a:lstStyle/>
                    <a:p>
                      <a:pPr algn="ctr" fontAlgn="ctr">
                        <a:spcBef>
                          <a:spcPts val="600"/>
                        </a:spcBef>
                        <a:spcAft>
                          <a:spcPts val="600"/>
                        </a:spcAft>
                      </a:pPr>
                      <a:r>
                        <a:rPr lang="es-ES" sz="1600" b="0" i="0" u="none" strike="noStrike" dirty="0" smtClean="0">
                          <a:solidFill>
                            <a:srgbClr val="000000"/>
                          </a:solidFill>
                          <a:effectLst/>
                          <a:latin typeface="+mj-lt"/>
                        </a:rPr>
                        <a:t>4</a:t>
                      </a:r>
                      <a:endParaRPr lang="es-ES" sz="1600" b="0" i="0" u="none" strike="noStrike" dirty="0">
                        <a:solidFill>
                          <a:srgbClr val="000000"/>
                        </a:solidFill>
                        <a:effectLst/>
                        <a:latin typeface="+mj-lt"/>
                      </a:endParaRPr>
                    </a:p>
                  </a:txBody>
                  <a:tcPr marL="0" marR="0" marT="10800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spcBef>
                          <a:spcPts val="600"/>
                        </a:spcBef>
                        <a:spcAft>
                          <a:spcPts val="600"/>
                        </a:spcAft>
                      </a:pPr>
                      <a:r>
                        <a:rPr lang="es-ES" sz="1600" b="0" i="0" u="none" strike="noStrike" dirty="0" smtClean="0">
                          <a:solidFill>
                            <a:srgbClr val="000000"/>
                          </a:solidFill>
                          <a:effectLst/>
                          <a:latin typeface="+mj-lt"/>
                        </a:rPr>
                        <a:t>Delegación</a:t>
                      </a:r>
                      <a:r>
                        <a:rPr lang="es-ES" sz="1600" b="0" i="0" u="none" strike="noStrike" baseline="0" dirty="0" smtClean="0">
                          <a:solidFill>
                            <a:srgbClr val="000000"/>
                          </a:solidFill>
                          <a:effectLst/>
                          <a:latin typeface="+mj-lt"/>
                        </a:rPr>
                        <a:t> de Medio Ambiente y O.T. de la Consejería homónima en Granada, Centro Administrativo y de Gestión PN Sierra Nevada</a:t>
                      </a:r>
                      <a:endParaRPr lang="es-ES" sz="1600" b="0" i="0" u="none" strike="noStrike" dirty="0">
                        <a:solidFill>
                          <a:srgbClr val="000000"/>
                        </a:solidFill>
                        <a:effectLst/>
                        <a:latin typeface="+mj-lt"/>
                      </a:endParaRPr>
                    </a:p>
                  </a:txBody>
                  <a:tcPr marL="0" marR="0" marT="1080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200025">
                <a:tc>
                  <a:txBody>
                    <a:bodyPr/>
                    <a:lstStyle/>
                    <a:p>
                      <a:pPr algn="ctr" fontAlgn="ctr">
                        <a:spcBef>
                          <a:spcPts val="600"/>
                        </a:spcBef>
                        <a:spcAft>
                          <a:spcPts val="600"/>
                        </a:spcAft>
                      </a:pPr>
                      <a:r>
                        <a:rPr lang="es-ES" sz="1600" b="0" i="0" u="none" strike="noStrike" dirty="0" smtClean="0">
                          <a:solidFill>
                            <a:srgbClr val="000000"/>
                          </a:solidFill>
                          <a:effectLst/>
                          <a:latin typeface="+mj-lt"/>
                        </a:rPr>
                        <a:t>5</a:t>
                      </a:r>
                      <a:endParaRPr lang="es-ES" sz="1600" b="0" i="0" u="none" strike="noStrike" dirty="0">
                        <a:solidFill>
                          <a:srgbClr val="000000"/>
                        </a:solidFill>
                        <a:effectLst/>
                        <a:latin typeface="+mj-lt"/>
                      </a:endParaRPr>
                    </a:p>
                  </a:txBody>
                  <a:tcPr marL="0" marR="0" marT="10800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l" fontAlgn="b">
                        <a:spcBef>
                          <a:spcPts val="600"/>
                        </a:spcBef>
                        <a:spcAft>
                          <a:spcPts val="600"/>
                        </a:spcAft>
                      </a:pPr>
                      <a:r>
                        <a:rPr lang="es-ES" sz="1600" b="0" i="0" u="none" strike="noStrike" dirty="0">
                          <a:solidFill>
                            <a:srgbClr val="000000"/>
                          </a:solidFill>
                          <a:effectLst/>
                          <a:latin typeface="+mj-lt"/>
                        </a:rPr>
                        <a:t>IDR </a:t>
                      </a:r>
                      <a:r>
                        <a:rPr lang="es-ES" sz="1600" b="0" i="0" u="none" strike="noStrike" dirty="0" smtClean="0">
                          <a:solidFill>
                            <a:srgbClr val="000000"/>
                          </a:solidFill>
                          <a:effectLst/>
                          <a:latin typeface="+mj-lt"/>
                        </a:rPr>
                        <a:t>UGR,</a:t>
                      </a:r>
                      <a:r>
                        <a:rPr lang="es-ES" sz="1600" b="0" i="0" u="none" strike="noStrike" baseline="0" dirty="0" smtClean="0">
                          <a:solidFill>
                            <a:srgbClr val="000000"/>
                          </a:solidFill>
                          <a:effectLst/>
                          <a:latin typeface="+mj-lt"/>
                        </a:rPr>
                        <a:t> </a:t>
                      </a:r>
                      <a:r>
                        <a:rPr lang="es-ES" sz="1600" b="0" i="0" u="none" strike="noStrike" kern="1200" dirty="0" smtClean="0">
                          <a:solidFill>
                            <a:srgbClr val="000000"/>
                          </a:solidFill>
                          <a:effectLst/>
                          <a:latin typeface="+mn-lt"/>
                          <a:ea typeface="+mn-ea"/>
                          <a:cs typeface="+mn-cs"/>
                        </a:rPr>
                        <a:t>Marina </a:t>
                      </a:r>
                      <a:r>
                        <a:rPr lang="es-ES" sz="1600" b="0" i="0" u="none" strike="noStrike" kern="1200" dirty="0" err="1" smtClean="0">
                          <a:solidFill>
                            <a:srgbClr val="000000"/>
                          </a:solidFill>
                          <a:effectLst/>
                          <a:latin typeface="+mn-lt"/>
                          <a:ea typeface="+mn-ea"/>
                          <a:cs typeface="+mn-cs"/>
                        </a:rPr>
                        <a:t>Frolova</a:t>
                      </a:r>
                      <a:r>
                        <a:rPr lang="es-ES" sz="1600" b="0" i="0" u="none" strike="noStrike" kern="1200" dirty="0" smtClean="0">
                          <a:solidFill>
                            <a:srgbClr val="000000"/>
                          </a:solidFill>
                          <a:effectLst/>
                          <a:latin typeface="+mn-lt"/>
                          <a:ea typeface="+mn-ea"/>
                          <a:cs typeface="+mn-cs"/>
                        </a:rPr>
                        <a:t>; Mayte Camacho;</a:t>
                      </a:r>
                      <a:r>
                        <a:rPr lang="es-ES" sz="1600" b="0" i="0" u="none" strike="noStrike" kern="1200" baseline="0" dirty="0" smtClean="0">
                          <a:solidFill>
                            <a:srgbClr val="000000"/>
                          </a:solidFill>
                          <a:effectLst/>
                          <a:latin typeface="+mn-lt"/>
                          <a:ea typeface="+mn-ea"/>
                          <a:cs typeface="+mn-cs"/>
                        </a:rPr>
                        <a:t> Eugenio Cejudo; </a:t>
                      </a:r>
                      <a:r>
                        <a:rPr lang="es-ES" sz="1600" b="0" i="0" u="none" strike="noStrike" kern="1200" dirty="0" smtClean="0">
                          <a:solidFill>
                            <a:srgbClr val="000000"/>
                          </a:solidFill>
                          <a:effectLst/>
                          <a:latin typeface="+mn-lt"/>
                          <a:ea typeface="+mn-ea"/>
                          <a:cs typeface="+mn-cs"/>
                        </a:rPr>
                        <a:t>José Damián Ruiz </a:t>
                      </a:r>
                      <a:r>
                        <a:rPr lang="es-ES" sz="1600" b="0" i="0" u="none" strike="noStrike" kern="1200" dirty="0" err="1" smtClean="0">
                          <a:solidFill>
                            <a:srgbClr val="000000"/>
                          </a:solidFill>
                          <a:effectLst/>
                          <a:latin typeface="+mn-lt"/>
                          <a:ea typeface="+mn-ea"/>
                          <a:cs typeface="+mn-cs"/>
                        </a:rPr>
                        <a:t>Sinoga</a:t>
                      </a:r>
                      <a:r>
                        <a:rPr lang="es-ES" sz="1600" b="0" i="0" u="none" strike="noStrike" kern="1200" dirty="0" smtClean="0">
                          <a:solidFill>
                            <a:srgbClr val="000000"/>
                          </a:solidFill>
                          <a:effectLst/>
                          <a:latin typeface="+mn-lt"/>
                          <a:ea typeface="+mn-ea"/>
                          <a:cs typeface="+mn-cs"/>
                        </a:rPr>
                        <a:t>, Laboratorio de Geomorfología y Suelos (Dpto. Geografía), Univ. Málaga </a:t>
                      </a:r>
                      <a:r>
                        <a:rPr lang="es-ES" sz="1600" b="0" i="0" u="none" strike="noStrike" kern="1200" dirty="0" smtClean="0">
                          <a:solidFill>
                            <a:srgbClr val="000000"/>
                          </a:solidFill>
                          <a:effectLst/>
                          <a:latin typeface="+mn-lt"/>
                          <a:ea typeface="+mn-ea"/>
                          <a:cs typeface="+mn-cs"/>
                          <a:hlinkClick r:id="rId4"/>
                        </a:rPr>
                        <a:t>http://gsoillab.uma.es</a:t>
                      </a:r>
                      <a:r>
                        <a:rPr lang="es-ES" sz="1600" b="0" i="0" u="none" strike="noStrike" kern="1200" dirty="0" smtClean="0">
                          <a:solidFill>
                            <a:srgbClr val="000000"/>
                          </a:solidFill>
                          <a:effectLst/>
                          <a:latin typeface="+mn-lt"/>
                          <a:ea typeface="+mn-ea"/>
                          <a:cs typeface="+mn-cs"/>
                        </a:rPr>
                        <a:t>; UGR Solidaria (JC Maroto); Grupo o proyecto investigación</a:t>
                      </a:r>
                      <a:endParaRPr lang="es-ES" sz="1600" b="0" i="0" u="none" strike="noStrike" dirty="0">
                        <a:solidFill>
                          <a:srgbClr val="000000"/>
                        </a:solidFill>
                        <a:effectLst/>
                        <a:latin typeface="+mj-lt"/>
                      </a:endParaRPr>
                    </a:p>
                  </a:txBody>
                  <a:tcPr marL="0" marR="0" marT="10800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21" name="AutoShape 1" descr="foto"/>
          <p:cNvSpPr>
            <a:spLocks noChangeAspect="1" noChangeArrowheads="1"/>
          </p:cNvSpPr>
          <p:nvPr/>
        </p:nvSpPr>
        <p:spPr bwMode="auto">
          <a:xfrm>
            <a:off x="704529" y="1619250"/>
            <a:ext cx="428625" cy="523875"/>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s-ES"/>
          </a:p>
        </p:txBody>
      </p:sp>
      <p:sp>
        <p:nvSpPr>
          <p:cNvPr id="22" name="AutoShape 2" descr="foto"/>
          <p:cNvSpPr>
            <a:spLocks noChangeAspect="1" noChangeArrowheads="1"/>
          </p:cNvSpPr>
          <p:nvPr/>
        </p:nvSpPr>
        <p:spPr bwMode="auto">
          <a:xfrm>
            <a:off x="704529" y="1619250"/>
            <a:ext cx="428625" cy="523875"/>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s-ES"/>
          </a:p>
        </p:txBody>
      </p:sp>
      <p:sp>
        <p:nvSpPr>
          <p:cNvPr id="24" name="AutoShape 4" descr="foto"/>
          <p:cNvSpPr>
            <a:spLocks noChangeAspect="1" noChangeArrowheads="1"/>
          </p:cNvSpPr>
          <p:nvPr/>
        </p:nvSpPr>
        <p:spPr bwMode="auto">
          <a:xfrm>
            <a:off x="704529" y="2219325"/>
            <a:ext cx="428625" cy="523875"/>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s-ES"/>
          </a:p>
        </p:txBody>
      </p:sp>
      <p:sp>
        <p:nvSpPr>
          <p:cNvPr id="25" name="AutoShape 5" descr="foto"/>
          <p:cNvSpPr>
            <a:spLocks noChangeAspect="1" noChangeArrowheads="1"/>
          </p:cNvSpPr>
          <p:nvPr/>
        </p:nvSpPr>
        <p:spPr bwMode="auto">
          <a:xfrm>
            <a:off x="704529" y="2276475"/>
            <a:ext cx="428625" cy="523875"/>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s-ES"/>
          </a:p>
        </p:txBody>
      </p:sp>
      <p:sp>
        <p:nvSpPr>
          <p:cNvPr id="26" name="AutoShape 6" descr="foto"/>
          <p:cNvSpPr>
            <a:spLocks noChangeAspect="1" noChangeArrowheads="1"/>
          </p:cNvSpPr>
          <p:nvPr/>
        </p:nvSpPr>
        <p:spPr bwMode="auto">
          <a:xfrm>
            <a:off x="704529" y="2619375"/>
            <a:ext cx="428625" cy="523875"/>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s-ES"/>
          </a:p>
        </p:txBody>
      </p:sp>
      <p:sp>
        <p:nvSpPr>
          <p:cNvPr id="27" name="AutoShape 7" descr="foto"/>
          <p:cNvSpPr>
            <a:spLocks noChangeAspect="1" noChangeArrowheads="1"/>
          </p:cNvSpPr>
          <p:nvPr/>
        </p:nvSpPr>
        <p:spPr bwMode="auto">
          <a:xfrm>
            <a:off x="704529" y="2838450"/>
            <a:ext cx="428625" cy="523875"/>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s-ES"/>
          </a:p>
        </p:txBody>
      </p:sp>
      <p:sp>
        <p:nvSpPr>
          <p:cNvPr id="28" name="AutoShape 8" descr="foto"/>
          <p:cNvSpPr>
            <a:spLocks noChangeAspect="1" noChangeArrowheads="1"/>
          </p:cNvSpPr>
          <p:nvPr/>
        </p:nvSpPr>
        <p:spPr bwMode="auto">
          <a:xfrm>
            <a:off x="704529" y="3019425"/>
            <a:ext cx="428625" cy="523875"/>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s-ES"/>
          </a:p>
        </p:txBody>
      </p:sp>
      <p:sp>
        <p:nvSpPr>
          <p:cNvPr id="29" name="AutoShape 9" descr="foto"/>
          <p:cNvSpPr>
            <a:spLocks noChangeAspect="1" noChangeArrowheads="1"/>
          </p:cNvSpPr>
          <p:nvPr/>
        </p:nvSpPr>
        <p:spPr bwMode="auto">
          <a:xfrm>
            <a:off x="704529" y="3419475"/>
            <a:ext cx="428625" cy="523875"/>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s-ES"/>
          </a:p>
        </p:txBody>
      </p:sp>
      <p:sp>
        <p:nvSpPr>
          <p:cNvPr id="30" name="AutoShape 10" descr="foto"/>
          <p:cNvSpPr>
            <a:spLocks noChangeAspect="1" noChangeArrowheads="1"/>
          </p:cNvSpPr>
          <p:nvPr/>
        </p:nvSpPr>
        <p:spPr bwMode="auto">
          <a:xfrm>
            <a:off x="704529" y="3438525"/>
            <a:ext cx="428625" cy="523875"/>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s-ES"/>
          </a:p>
        </p:txBody>
      </p:sp>
      <p:sp>
        <p:nvSpPr>
          <p:cNvPr id="31" name="AutoShape 11" descr="foto"/>
          <p:cNvSpPr>
            <a:spLocks noChangeAspect="1" noChangeArrowheads="1"/>
          </p:cNvSpPr>
          <p:nvPr/>
        </p:nvSpPr>
        <p:spPr bwMode="auto">
          <a:xfrm>
            <a:off x="704529" y="3619500"/>
            <a:ext cx="428625" cy="523875"/>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s-ES"/>
          </a:p>
        </p:txBody>
      </p:sp>
      <p:sp>
        <p:nvSpPr>
          <p:cNvPr id="32" name="1 Título"/>
          <p:cNvSpPr>
            <a:spLocks noGrp="1"/>
          </p:cNvSpPr>
          <p:nvPr>
            <p:ph type="ctrTitle" sz="quarter"/>
          </p:nvPr>
        </p:nvSpPr>
        <p:spPr>
          <a:xfrm>
            <a:off x="780157" y="764704"/>
            <a:ext cx="8349307" cy="360040"/>
          </a:xfrm>
          <a:solidFill>
            <a:srgbClr val="660066"/>
          </a:solidFill>
          <a:ln>
            <a:solidFill>
              <a:srgbClr val="000000"/>
            </a:solidFill>
          </a:ln>
        </p:spPr>
        <p:txBody>
          <a:bodyPr/>
          <a:lstStyle/>
          <a:p>
            <a:r>
              <a:rPr lang="es-ES" sz="2000" b="1" i="1" dirty="0" smtClean="0">
                <a:solidFill>
                  <a:schemeClr val="tx1"/>
                </a:solidFill>
                <a:effectLst/>
              </a:rPr>
              <a:t>PRÁCTICAS EXTERNAS</a:t>
            </a:r>
          </a:p>
        </p:txBody>
      </p:sp>
    </p:spTree>
    <p:extLst>
      <p:ext uri="{BB962C8B-B14F-4D97-AF65-F5344CB8AC3E}">
        <p14:creationId xmlns:p14="http://schemas.microsoft.com/office/powerpoint/2010/main" val="5356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23 Rectángulo"/>
          <p:cNvSpPr/>
          <p:nvPr/>
        </p:nvSpPr>
        <p:spPr>
          <a:xfrm>
            <a:off x="4164956" y="6235530"/>
            <a:ext cx="2023655" cy="128895"/>
          </a:xfrm>
          <a:prstGeom prst="rect">
            <a:avLst/>
          </a:prstGeom>
        </p:spPr>
        <p:txBody>
          <a:bodyPr wrap="none" lIns="20967" tIns="10484" rIns="20967" bIns="10484">
            <a:spAutoFit/>
          </a:bodyPr>
          <a:lstStyle/>
          <a:p>
            <a:pPr algn="just"/>
            <a:r>
              <a:rPr lang="es-ES" sz="700" b="0" dirty="0" smtClean="0">
                <a:solidFill>
                  <a:srgbClr val="000000"/>
                </a:solidFill>
              </a:rPr>
              <a:t> </a:t>
            </a:r>
            <a:r>
              <a:rPr lang="en-US" sz="700" b="0" dirty="0" smtClean="0">
                <a:solidFill>
                  <a:srgbClr val="000000"/>
                </a:solidFill>
              </a:rPr>
              <a:t>Source: Final Reports of RDPs. Own elaboration.</a:t>
            </a:r>
            <a:endParaRPr lang="es-ES" sz="700" b="0" dirty="0">
              <a:solidFill>
                <a:srgbClr val="000000"/>
              </a:solidFill>
            </a:endParaRPr>
          </a:p>
        </p:txBody>
      </p:sp>
      <p:grpSp>
        <p:nvGrpSpPr>
          <p:cNvPr id="3" name="Grupo 2"/>
          <p:cNvGrpSpPr/>
          <p:nvPr/>
        </p:nvGrpSpPr>
        <p:grpSpPr>
          <a:xfrm>
            <a:off x="-15552" y="6208716"/>
            <a:ext cx="9906000" cy="676668"/>
            <a:chOff x="-15552" y="5849888"/>
            <a:chExt cx="9906000" cy="676668"/>
          </a:xfrm>
        </p:grpSpPr>
        <p:pic>
          <p:nvPicPr>
            <p:cNvPr id="12" name="11 Imagen" descr="una_cabecera.png"/>
            <p:cNvPicPr>
              <a:picLocks noChangeAspect="1"/>
            </p:cNvPicPr>
            <p:nvPr/>
          </p:nvPicPr>
          <p:blipFill>
            <a:blip r:embed="rId2" cstate="print"/>
            <a:stretch>
              <a:fillRect/>
            </a:stretch>
          </p:blipFill>
          <p:spPr>
            <a:xfrm>
              <a:off x="-15552" y="5849888"/>
              <a:ext cx="9906000" cy="676668"/>
            </a:xfrm>
            <a:prstGeom prst="rect">
              <a:avLst/>
            </a:prstGeom>
          </p:spPr>
        </p:pic>
        <p:pic>
          <p:nvPicPr>
            <p:cNvPr id="2" name="Imagen 1"/>
            <p:cNvPicPr>
              <a:picLocks noChangeAspect="1"/>
            </p:cNvPicPr>
            <p:nvPr/>
          </p:nvPicPr>
          <p:blipFill>
            <a:blip r:embed="rId3"/>
            <a:stretch>
              <a:fillRect/>
            </a:stretch>
          </p:blipFill>
          <p:spPr>
            <a:xfrm>
              <a:off x="2216696" y="5849888"/>
              <a:ext cx="1173462" cy="676668"/>
            </a:xfrm>
            <a:prstGeom prst="rect">
              <a:avLst/>
            </a:prstGeom>
          </p:spPr>
        </p:pic>
      </p:grpSp>
      <p:graphicFrame>
        <p:nvGraphicFramePr>
          <p:cNvPr id="5" name="Tabla 4"/>
          <p:cNvGraphicFramePr>
            <a:graphicFrameLocks noGrp="1"/>
          </p:cNvGraphicFramePr>
          <p:nvPr>
            <p:extLst>
              <p:ext uri="{D42A27DB-BD31-4B8C-83A1-F6EECF244321}">
                <p14:modId xmlns:p14="http://schemas.microsoft.com/office/powerpoint/2010/main" val="1485625321"/>
              </p:ext>
            </p:extLst>
          </p:nvPr>
        </p:nvGraphicFramePr>
        <p:xfrm>
          <a:off x="704526" y="260648"/>
          <a:ext cx="8496946" cy="6214248"/>
        </p:xfrm>
        <a:graphic>
          <a:graphicData uri="http://schemas.openxmlformats.org/drawingml/2006/table">
            <a:tbl>
              <a:tblPr firstRow="1" firstCol="1" bandRow="1">
                <a:tableStyleId>{5C22544A-7EE6-4342-B048-85BDC9FD1C3A}</a:tableStyleId>
              </a:tblPr>
              <a:tblGrid>
                <a:gridCol w="1349639"/>
                <a:gridCol w="1078747"/>
                <a:gridCol w="5394946"/>
                <a:gridCol w="673614"/>
              </a:tblGrid>
              <a:tr h="174593">
                <a:tc>
                  <a:txBody>
                    <a:bodyPr/>
                    <a:lstStyle/>
                    <a:p>
                      <a:pPr>
                        <a:lnSpc>
                          <a:spcPct val="115000"/>
                        </a:lnSpc>
                        <a:spcAft>
                          <a:spcPts val="0"/>
                        </a:spcAft>
                      </a:pPr>
                      <a:r>
                        <a:rPr lang="es-ES" sz="1000" dirty="0">
                          <a:solidFill>
                            <a:srgbClr val="000000"/>
                          </a:solidFill>
                          <a:effectLst/>
                          <a:latin typeface="+mj-lt"/>
                        </a:rPr>
                        <a:t>Apellidos</a:t>
                      </a:r>
                      <a:endParaRPr lang="es-ES" sz="1000" dirty="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nchor="ctr"/>
                </a:tc>
                <a:tc>
                  <a:txBody>
                    <a:bodyPr/>
                    <a:lstStyle/>
                    <a:p>
                      <a:pPr>
                        <a:lnSpc>
                          <a:spcPct val="115000"/>
                        </a:lnSpc>
                        <a:spcAft>
                          <a:spcPts val="0"/>
                        </a:spcAft>
                      </a:pPr>
                      <a:r>
                        <a:rPr lang="es-ES" sz="1000">
                          <a:solidFill>
                            <a:srgbClr val="000000"/>
                          </a:solidFill>
                          <a:effectLst/>
                          <a:latin typeface="+mj-lt"/>
                        </a:rPr>
                        <a:t>Nombre</a:t>
                      </a:r>
                      <a:endParaRPr lang="es-ES" sz="100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nchor="ctr"/>
                </a:tc>
                <a:tc>
                  <a:txBody>
                    <a:bodyPr/>
                    <a:lstStyle/>
                    <a:p>
                      <a:pPr marL="53340" indent="-53340">
                        <a:lnSpc>
                          <a:spcPct val="115000"/>
                        </a:lnSpc>
                        <a:spcAft>
                          <a:spcPts val="0"/>
                        </a:spcAft>
                      </a:pPr>
                      <a:r>
                        <a:rPr lang="es-ES" sz="1000" dirty="0">
                          <a:solidFill>
                            <a:srgbClr val="000000"/>
                          </a:solidFill>
                          <a:effectLst/>
                          <a:latin typeface="+mj-lt"/>
                        </a:rPr>
                        <a:t>Líneas de investigación TFM</a:t>
                      </a:r>
                      <a:endParaRPr lang="es-ES" sz="1000" dirty="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nchor="ctr"/>
                </a:tc>
                <a:tc>
                  <a:txBody>
                    <a:bodyPr/>
                    <a:lstStyle/>
                    <a:p>
                      <a:pPr algn="ctr">
                        <a:lnSpc>
                          <a:spcPct val="115000"/>
                        </a:lnSpc>
                        <a:spcAft>
                          <a:spcPts val="0"/>
                        </a:spcAft>
                      </a:pPr>
                      <a:r>
                        <a:rPr lang="es-ES" sz="1000">
                          <a:solidFill>
                            <a:srgbClr val="000000"/>
                          </a:solidFill>
                          <a:effectLst/>
                          <a:latin typeface="+mj-lt"/>
                        </a:rPr>
                        <a:t>Nº máx TFM tutelar</a:t>
                      </a:r>
                      <a:endParaRPr lang="es-ES" sz="100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nchor="ctr"/>
                </a:tc>
              </a:tr>
              <a:tr h="184464">
                <a:tc>
                  <a:txBody>
                    <a:bodyPr/>
                    <a:lstStyle/>
                    <a:p>
                      <a:pPr>
                        <a:lnSpc>
                          <a:spcPct val="115000"/>
                        </a:lnSpc>
                        <a:spcAft>
                          <a:spcPts val="0"/>
                        </a:spcAft>
                      </a:pPr>
                      <a:r>
                        <a:rPr lang="es-ES" sz="1000" dirty="0">
                          <a:solidFill>
                            <a:srgbClr val="000000"/>
                          </a:solidFill>
                          <a:effectLst/>
                          <a:latin typeface="+mj-lt"/>
                        </a:rPr>
                        <a:t>Borobio </a:t>
                      </a:r>
                      <a:r>
                        <a:rPr lang="es-ES" sz="1000" dirty="0" err="1">
                          <a:solidFill>
                            <a:srgbClr val="000000"/>
                          </a:solidFill>
                          <a:effectLst/>
                          <a:latin typeface="+mj-lt"/>
                        </a:rPr>
                        <a:t>Sanchiz</a:t>
                      </a:r>
                      <a:endParaRPr lang="es-ES" sz="1000" dirty="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c>
                  <a:txBody>
                    <a:bodyPr/>
                    <a:lstStyle/>
                    <a:p>
                      <a:pPr>
                        <a:lnSpc>
                          <a:spcPct val="115000"/>
                        </a:lnSpc>
                        <a:spcAft>
                          <a:spcPts val="0"/>
                        </a:spcAft>
                      </a:pPr>
                      <a:r>
                        <a:rPr lang="es-ES" sz="1000" dirty="0">
                          <a:solidFill>
                            <a:srgbClr val="000000"/>
                          </a:solidFill>
                          <a:effectLst/>
                          <a:latin typeface="+mj-lt"/>
                        </a:rPr>
                        <a:t>Manuel</a:t>
                      </a:r>
                      <a:endParaRPr lang="es-ES" sz="1000" dirty="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c>
                  <a:txBody>
                    <a:bodyPr/>
                    <a:lstStyle/>
                    <a:p>
                      <a:pPr marL="342900" lvl="0" indent="-342900">
                        <a:lnSpc>
                          <a:spcPct val="115000"/>
                        </a:lnSpc>
                        <a:spcAft>
                          <a:spcPts val="0"/>
                        </a:spcAft>
                        <a:buFont typeface="Symbol" panose="05050102010706020507" pitchFamily="18" charset="2"/>
                        <a:buChar char=""/>
                      </a:pPr>
                      <a:r>
                        <a:rPr lang="es-ES" sz="1000">
                          <a:solidFill>
                            <a:srgbClr val="000000"/>
                          </a:solidFill>
                          <a:effectLst/>
                          <a:latin typeface="+mj-lt"/>
                        </a:rPr>
                        <a:t>Planificación territorial y estratégica</a:t>
                      </a:r>
                    </a:p>
                    <a:p>
                      <a:pPr marL="342900" lvl="0" indent="-342900">
                        <a:lnSpc>
                          <a:spcPct val="115000"/>
                        </a:lnSpc>
                        <a:spcAft>
                          <a:spcPts val="0"/>
                        </a:spcAft>
                        <a:buFont typeface="Symbol" panose="05050102010706020507" pitchFamily="18" charset="2"/>
                        <a:buChar char=""/>
                      </a:pPr>
                      <a:r>
                        <a:rPr lang="es-ES" sz="1000">
                          <a:solidFill>
                            <a:srgbClr val="000000"/>
                          </a:solidFill>
                          <a:effectLst/>
                          <a:latin typeface="+mj-lt"/>
                        </a:rPr>
                        <a:t>SIG</a:t>
                      </a:r>
                      <a:endParaRPr lang="es-ES" sz="100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c>
                  <a:txBody>
                    <a:bodyPr/>
                    <a:lstStyle/>
                    <a:p>
                      <a:pPr algn="ctr">
                        <a:lnSpc>
                          <a:spcPct val="115000"/>
                        </a:lnSpc>
                        <a:spcAft>
                          <a:spcPts val="0"/>
                        </a:spcAft>
                      </a:pPr>
                      <a:r>
                        <a:rPr lang="es-ES" sz="1000">
                          <a:solidFill>
                            <a:srgbClr val="000000"/>
                          </a:solidFill>
                          <a:effectLst/>
                          <a:latin typeface="+mj-lt"/>
                        </a:rPr>
                        <a:t>1</a:t>
                      </a:r>
                      <a:endParaRPr lang="es-ES" sz="100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r>
              <a:tr h="110524">
                <a:tc>
                  <a:txBody>
                    <a:bodyPr/>
                    <a:lstStyle/>
                    <a:p>
                      <a:pPr>
                        <a:lnSpc>
                          <a:spcPct val="115000"/>
                        </a:lnSpc>
                        <a:spcAft>
                          <a:spcPts val="0"/>
                        </a:spcAft>
                      </a:pPr>
                      <a:r>
                        <a:rPr lang="es-ES" sz="1000" dirty="0">
                          <a:solidFill>
                            <a:srgbClr val="000000"/>
                          </a:solidFill>
                          <a:effectLst/>
                          <a:latin typeface="+mj-lt"/>
                        </a:rPr>
                        <a:t>Camacho Ballesta</a:t>
                      </a:r>
                      <a:endParaRPr lang="es-ES" sz="1000" dirty="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c>
                  <a:txBody>
                    <a:bodyPr/>
                    <a:lstStyle/>
                    <a:p>
                      <a:pPr>
                        <a:lnSpc>
                          <a:spcPct val="115000"/>
                        </a:lnSpc>
                        <a:spcAft>
                          <a:spcPts val="0"/>
                        </a:spcAft>
                      </a:pPr>
                      <a:r>
                        <a:rPr lang="es-ES" sz="1000">
                          <a:solidFill>
                            <a:srgbClr val="000000"/>
                          </a:solidFill>
                          <a:effectLst/>
                          <a:latin typeface="+mj-lt"/>
                        </a:rPr>
                        <a:t>José Antonio</a:t>
                      </a:r>
                      <a:endParaRPr lang="es-ES" sz="100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c>
                  <a:txBody>
                    <a:bodyPr/>
                    <a:lstStyle/>
                    <a:p>
                      <a:pPr marL="342900" lvl="0" indent="-342900">
                        <a:lnSpc>
                          <a:spcPct val="115000"/>
                        </a:lnSpc>
                        <a:spcAft>
                          <a:spcPts val="0"/>
                        </a:spcAft>
                        <a:buFont typeface="Symbol" panose="05050102010706020507" pitchFamily="18" charset="2"/>
                        <a:buChar char=""/>
                      </a:pPr>
                      <a:r>
                        <a:rPr lang="es-ES" sz="1000">
                          <a:solidFill>
                            <a:srgbClr val="000000"/>
                          </a:solidFill>
                          <a:effectLst/>
                          <a:latin typeface="+mj-lt"/>
                        </a:rPr>
                        <a:t> Estrategias regionales de especialización inteligente</a:t>
                      </a:r>
                      <a:endParaRPr lang="es-ES" sz="100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c>
                  <a:txBody>
                    <a:bodyPr/>
                    <a:lstStyle/>
                    <a:p>
                      <a:pPr algn="ctr">
                        <a:lnSpc>
                          <a:spcPct val="115000"/>
                        </a:lnSpc>
                        <a:spcAft>
                          <a:spcPts val="0"/>
                        </a:spcAft>
                      </a:pPr>
                      <a:r>
                        <a:rPr lang="es-ES" sz="1000">
                          <a:solidFill>
                            <a:srgbClr val="000000"/>
                          </a:solidFill>
                          <a:effectLst/>
                          <a:latin typeface="+mj-lt"/>
                        </a:rPr>
                        <a:t>2</a:t>
                      </a:r>
                      <a:endParaRPr lang="es-ES" sz="100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r>
              <a:tr h="252065">
                <a:tc>
                  <a:txBody>
                    <a:bodyPr/>
                    <a:lstStyle/>
                    <a:p>
                      <a:pPr>
                        <a:lnSpc>
                          <a:spcPct val="115000"/>
                        </a:lnSpc>
                        <a:spcAft>
                          <a:spcPts val="0"/>
                        </a:spcAft>
                      </a:pPr>
                      <a:r>
                        <a:rPr lang="es-ES" sz="1000" dirty="0">
                          <a:solidFill>
                            <a:srgbClr val="000000"/>
                          </a:solidFill>
                          <a:effectLst/>
                          <a:latin typeface="+mj-lt"/>
                        </a:rPr>
                        <a:t>Camacho Olmedo</a:t>
                      </a:r>
                      <a:endParaRPr lang="es-ES" sz="1000" dirty="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c>
                  <a:txBody>
                    <a:bodyPr/>
                    <a:lstStyle/>
                    <a:p>
                      <a:pPr>
                        <a:lnSpc>
                          <a:spcPct val="115000"/>
                        </a:lnSpc>
                        <a:spcAft>
                          <a:spcPts val="0"/>
                        </a:spcAft>
                      </a:pPr>
                      <a:r>
                        <a:rPr lang="es-ES" sz="1000">
                          <a:solidFill>
                            <a:srgbClr val="000000"/>
                          </a:solidFill>
                          <a:effectLst/>
                          <a:latin typeface="+mj-lt"/>
                        </a:rPr>
                        <a:t>Mª Teresa</a:t>
                      </a:r>
                      <a:endParaRPr lang="es-ES" sz="100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c>
                  <a:txBody>
                    <a:bodyPr/>
                    <a:lstStyle/>
                    <a:p>
                      <a:pPr marL="342900" lvl="0" indent="-342900">
                        <a:lnSpc>
                          <a:spcPct val="115000"/>
                        </a:lnSpc>
                        <a:spcAft>
                          <a:spcPts val="0"/>
                        </a:spcAft>
                        <a:buFont typeface="Symbol" panose="05050102010706020507" pitchFamily="18" charset="2"/>
                        <a:buChar char=""/>
                      </a:pPr>
                      <a:r>
                        <a:rPr lang="es-ES" sz="1000" dirty="0" err="1" smtClean="0">
                          <a:solidFill>
                            <a:srgbClr val="000000"/>
                          </a:solidFill>
                          <a:effectLst/>
                          <a:latin typeface="+mj-lt"/>
                          <a:ea typeface="Calibri" panose="020F0502020204030204" pitchFamily="34" charset="0"/>
                          <a:cs typeface="Times New Roman" panose="02020603050405020304" pitchFamily="18" charset="0"/>
                        </a:rPr>
                        <a:t>TIGs</a:t>
                      </a:r>
                      <a:r>
                        <a:rPr lang="es-ES" sz="1000" dirty="0" smtClean="0">
                          <a:solidFill>
                            <a:srgbClr val="000000"/>
                          </a:solidFill>
                          <a:effectLst/>
                          <a:latin typeface="+mj-lt"/>
                          <a:ea typeface="Calibri" panose="020F0502020204030204" pitchFamily="34" charset="0"/>
                          <a:cs typeface="Times New Roman" panose="02020603050405020304" pitchFamily="18" charset="0"/>
                        </a:rPr>
                        <a:t> y modelización de usos y coberturas del suelo</a:t>
                      </a:r>
                    </a:p>
                    <a:p>
                      <a:pPr marL="342900" lvl="0" indent="-342900">
                        <a:lnSpc>
                          <a:spcPct val="115000"/>
                        </a:lnSpc>
                        <a:spcAft>
                          <a:spcPts val="0"/>
                        </a:spcAft>
                        <a:buFont typeface="Symbol" panose="05050102010706020507" pitchFamily="18" charset="2"/>
                        <a:buChar char=""/>
                      </a:pPr>
                      <a:r>
                        <a:rPr lang="es-ES" sz="1000" dirty="0" err="1" smtClean="0">
                          <a:solidFill>
                            <a:srgbClr val="000000"/>
                          </a:solidFill>
                          <a:effectLst/>
                          <a:latin typeface="+mj-lt"/>
                          <a:ea typeface="Calibri" panose="020F0502020204030204" pitchFamily="34" charset="0"/>
                          <a:cs typeface="Times New Roman" panose="02020603050405020304" pitchFamily="18" charset="0"/>
                        </a:rPr>
                        <a:t>TIGs</a:t>
                      </a:r>
                      <a:r>
                        <a:rPr lang="es-ES" sz="1000" dirty="0" smtClean="0">
                          <a:solidFill>
                            <a:srgbClr val="000000"/>
                          </a:solidFill>
                          <a:effectLst/>
                          <a:latin typeface="+mj-lt"/>
                          <a:ea typeface="Calibri" panose="020F0502020204030204" pitchFamily="34" charset="0"/>
                          <a:cs typeface="Times New Roman" panose="02020603050405020304" pitchFamily="18" charset="0"/>
                        </a:rPr>
                        <a:t> y dinámicas de usos y cobertura del suelo</a:t>
                      </a:r>
                    </a:p>
                    <a:p>
                      <a:pPr marL="342900" lvl="0" indent="-342900">
                        <a:lnSpc>
                          <a:spcPct val="115000"/>
                        </a:lnSpc>
                        <a:spcAft>
                          <a:spcPts val="0"/>
                        </a:spcAft>
                        <a:buFont typeface="Symbol" panose="05050102010706020507" pitchFamily="18" charset="2"/>
                        <a:buChar char=""/>
                      </a:pPr>
                      <a:r>
                        <a:rPr lang="es-ES" sz="1000" dirty="0" smtClean="0">
                          <a:solidFill>
                            <a:srgbClr val="000000"/>
                          </a:solidFill>
                          <a:effectLst/>
                          <a:latin typeface="+mj-lt"/>
                          <a:ea typeface="Calibri" panose="020F0502020204030204" pitchFamily="34" charset="0"/>
                          <a:cs typeface="Times New Roman" panose="02020603050405020304" pitchFamily="18" charset="0"/>
                        </a:rPr>
                        <a:t>Posibilidad de desarrollo de un TFM en la UNIVERSITY OF SCIENCES AND TECHNOLOGY HOUARI BOUMEDIENE, Argel, Argelia. </a:t>
                      </a:r>
                      <a:endParaRPr lang="es-ES" sz="1000" dirty="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c>
                  <a:txBody>
                    <a:bodyPr/>
                    <a:lstStyle/>
                    <a:p>
                      <a:pPr algn="ctr">
                        <a:lnSpc>
                          <a:spcPct val="115000"/>
                        </a:lnSpc>
                        <a:spcAft>
                          <a:spcPts val="0"/>
                        </a:spcAft>
                      </a:pPr>
                      <a:r>
                        <a:rPr lang="es-ES" sz="1000">
                          <a:solidFill>
                            <a:srgbClr val="000000"/>
                          </a:solidFill>
                          <a:effectLst/>
                          <a:latin typeface="+mj-lt"/>
                        </a:rPr>
                        <a:t>2</a:t>
                      </a:r>
                      <a:endParaRPr lang="es-ES" sz="100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r>
              <a:tr h="266871">
                <a:tc>
                  <a:txBody>
                    <a:bodyPr/>
                    <a:lstStyle/>
                    <a:p>
                      <a:pPr>
                        <a:lnSpc>
                          <a:spcPct val="115000"/>
                        </a:lnSpc>
                        <a:spcAft>
                          <a:spcPts val="0"/>
                        </a:spcAft>
                      </a:pPr>
                      <a:r>
                        <a:rPr lang="es-ES" sz="1000" dirty="0">
                          <a:solidFill>
                            <a:srgbClr val="000000"/>
                          </a:solidFill>
                          <a:effectLst/>
                          <a:latin typeface="+mj-lt"/>
                        </a:rPr>
                        <a:t>Castillo Ruiz</a:t>
                      </a:r>
                      <a:endParaRPr lang="es-ES" sz="1000" dirty="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c>
                  <a:txBody>
                    <a:bodyPr/>
                    <a:lstStyle/>
                    <a:p>
                      <a:pPr>
                        <a:lnSpc>
                          <a:spcPct val="115000"/>
                        </a:lnSpc>
                        <a:spcAft>
                          <a:spcPts val="0"/>
                        </a:spcAft>
                      </a:pPr>
                      <a:r>
                        <a:rPr lang="es-ES" sz="1000" dirty="0">
                          <a:solidFill>
                            <a:srgbClr val="000000"/>
                          </a:solidFill>
                          <a:effectLst/>
                          <a:latin typeface="+mj-lt"/>
                        </a:rPr>
                        <a:t>José</a:t>
                      </a:r>
                      <a:endParaRPr lang="es-ES" sz="1000" dirty="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c>
                  <a:txBody>
                    <a:bodyPr/>
                    <a:lstStyle/>
                    <a:p>
                      <a:pPr marL="342900" lvl="0" indent="-342900">
                        <a:lnSpc>
                          <a:spcPct val="115000"/>
                        </a:lnSpc>
                        <a:spcAft>
                          <a:spcPts val="0"/>
                        </a:spcAft>
                        <a:buFont typeface="Symbol" panose="05050102010706020507" pitchFamily="18" charset="2"/>
                        <a:buChar char=""/>
                      </a:pPr>
                      <a:r>
                        <a:rPr lang="es-ES" sz="1000">
                          <a:solidFill>
                            <a:srgbClr val="000000"/>
                          </a:solidFill>
                          <a:effectLst/>
                          <a:latin typeface="+mj-lt"/>
                        </a:rPr>
                        <a:t>Patrimonio agrario, </a:t>
                      </a:r>
                    </a:p>
                    <a:p>
                      <a:pPr marL="342900" lvl="0" indent="-342900">
                        <a:lnSpc>
                          <a:spcPct val="115000"/>
                        </a:lnSpc>
                        <a:spcAft>
                          <a:spcPts val="0"/>
                        </a:spcAft>
                        <a:buFont typeface="Symbol" panose="05050102010706020507" pitchFamily="18" charset="2"/>
                        <a:buChar char=""/>
                      </a:pPr>
                      <a:r>
                        <a:rPr lang="es-ES" sz="1000">
                          <a:solidFill>
                            <a:srgbClr val="000000"/>
                          </a:solidFill>
                          <a:effectLst/>
                          <a:latin typeface="+mj-lt"/>
                        </a:rPr>
                        <a:t>Regadíos Históricos</a:t>
                      </a:r>
                    </a:p>
                    <a:p>
                      <a:pPr marL="342900" lvl="0" indent="-342900">
                        <a:lnSpc>
                          <a:spcPct val="115000"/>
                        </a:lnSpc>
                        <a:spcAft>
                          <a:spcPts val="0"/>
                        </a:spcAft>
                        <a:buFont typeface="Symbol" panose="05050102010706020507" pitchFamily="18" charset="2"/>
                        <a:buChar char=""/>
                      </a:pPr>
                      <a:r>
                        <a:rPr lang="es-ES" sz="1000">
                          <a:solidFill>
                            <a:srgbClr val="000000"/>
                          </a:solidFill>
                          <a:effectLst/>
                          <a:latin typeface="+mj-lt"/>
                        </a:rPr>
                        <a:t>Paisaje cultural</a:t>
                      </a:r>
                      <a:endParaRPr lang="es-ES" sz="100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c>
                  <a:txBody>
                    <a:bodyPr/>
                    <a:lstStyle/>
                    <a:p>
                      <a:pPr algn="ctr">
                        <a:lnSpc>
                          <a:spcPct val="115000"/>
                        </a:lnSpc>
                        <a:spcAft>
                          <a:spcPts val="0"/>
                        </a:spcAft>
                      </a:pPr>
                      <a:r>
                        <a:rPr lang="es-ES" sz="1000" dirty="0" smtClean="0">
                          <a:solidFill>
                            <a:srgbClr val="000000"/>
                          </a:solidFill>
                          <a:effectLst/>
                          <a:latin typeface="+mj-lt"/>
                          <a:ea typeface="Calibri" panose="020F0502020204030204" pitchFamily="34" charset="0"/>
                          <a:cs typeface="Times New Roman" panose="02020603050405020304" pitchFamily="18" charset="0"/>
                        </a:rPr>
                        <a:t>2</a:t>
                      </a:r>
                      <a:endParaRPr lang="es-ES" sz="1000" dirty="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r>
              <a:tr h="266871">
                <a:tc>
                  <a:txBody>
                    <a:bodyPr/>
                    <a:lstStyle/>
                    <a:p>
                      <a:pPr>
                        <a:lnSpc>
                          <a:spcPct val="115000"/>
                        </a:lnSpc>
                        <a:spcAft>
                          <a:spcPts val="0"/>
                        </a:spcAft>
                      </a:pPr>
                      <a:r>
                        <a:rPr lang="es-ES" sz="1000" dirty="0">
                          <a:solidFill>
                            <a:srgbClr val="000000"/>
                          </a:solidFill>
                          <a:effectLst/>
                          <a:latin typeface="+mj-lt"/>
                        </a:rPr>
                        <a:t>Cejudo García</a:t>
                      </a:r>
                      <a:endParaRPr lang="es-ES" sz="1000" dirty="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c>
                  <a:txBody>
                    <a:bodyPr/>
                    <a:lstStyle/>
                    <a:p>
                      <a:pPr>
                        <a:lnSpc>
                          <a:spcPct val="115000"/>
                        </a:lnSpc>
                        <a:spcAft>
                          <a:spcPts val="0"/>
                        </a:spcAft>
                      </a:pPr>
                      <a:r>
                        <a:rPr lang="es-ES" sz="1000">
                          <a:solidFill>
                            <a:srgbClr val="000000"/>
                          </a:solidFill>
                          <a:effectLst/>
                          <a:latin typeface="+mj-lt"/>
                        </a:rPr>
                        <a:t>Eugenio</a:t>
                      </a:r>
                      <a:endParaRPr lang="es-ES" sz="100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c>
                  <a:txBody>
                    <a:bodyPr/>
                    <a:lstStyle/>
                    <a:p>
                      <a:pPr marL="342900" lvl="0" indent="-342900">
                        <a:lnSpc>
                          <a:spcPct val="115000"/>
                        </a:lnSpc>
                        <a:spcAft>
                          <a:spcPts val="0"/>
                        </a:spcAft>
                        <a:buFont typeface="Symbol" panose="05050102010706020507" pitchFamily="18" charset="2"/>
                        <a:buChar char=""/>
                      </a:pPr>
                      <a:r>
                        <a:rPr lang="es-ES" sz="1000" dirty="0">
                          <a:solidFill>
                            <a:srgbClr val="000000"/>
                          </a:solidFill>
                          <a:effectLst/>
                          <a:latin typeface="+mj-lt"/>
                        </a:rPr>
                        <a:t>Desarrollo rural</a:t>
                      </a:r>
                    </a:p>
                    <a:p>
                      <a:pPr marL="342900" lvl="0" indent="-342900">
                        <a:lnSpc>
                          <a:spcPct val="115000"/>
                        </a:lnSpc>
                        <a:spcAft>
                          <a:spcPts val="0"/>
                        </a:spcAft>
                        <a:buFont typeface="Symbol" panose="05050102010706020507" pitchFamily="18" charset="2"/>
                        <a:buChar char=""/>
                      </a:pPr>
                      <a:r>
                        <a:rPr lang="es-ES" sz="1000" dirty="0">
                          <a:solidFill>
                            <a:srgbClr val="000000"/>
                          </a:solidFill>
                          <a:effectLst/>
                          <a:latin typeface="+mj-lt"/>
                        </a:rPr>
                        <a:t>Políticas agrarias y de desarrollo rural</a:t>
                      </a:r>
                    </a:p>
                    <a:p>
                      <a:pPr marL="342900" lvl="0" indent="-342900">
                        <a:lnSpc>
                          <a:spcPct val="115000"/>
                        </a:lnSpc>
                        <a:spcAft>
                          <a:spcPts val="0"/>
                        </a:spcAft>
                        <a:buFont typeface="Symbol" panose="05050102010706020507" pitchFamily="18" charset="2"/>
                        <a:buChar char=""/>
                      </a:pPr>
                      <a:r>
                        <a:rPr lang="es-ES" sz="1000" dirty="0">
                          <a:solidFill>
                            <a:srgbClr val="000000"/>
                          </a:solidFill>
                          <a:effectLst/>
                          <a:latin typeface="+mj-lt"/>
                        </a:rPr>
                        <a:t>Patrimonio y desarrollo rural</a:t>
                      </a:r>
                      <a:endParaRPr lang="es-ES" sz="1000" dirty="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c>
                  <a:txBody>
                    <a:bodyPr/>
                    <a:lstStyle/>
                    <a:p>
                      <a:pPr algn="ctr">
                        <a:lnSpc>
                          <a:spcPct val="115000"/>
                        </a:lnSpc>
                        <a:spcAft>
                          <a:spcPts val="0"/>
                        </a:spcAft>
                      </a:pPr>
                      <a:r>
                        <a:rPr lang="es-ES" sz="1000" dirty="0">
                          <a:solidFill>
                            <a:srgbClr val="000000"/>
                          </a:solidFill>
                          <a:effectLst/>
                          <a:latin typeface="+mj-lt"/>
                        </a:rPr>
                        <a:t>2</a:t>
                      </a:r>
                      <a:endParaRPr lang="es-ES" sz="1000" dirty="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r>
              <a:tr h="126173">
                <a:tc>
                  <a:txBody>
                    <a:bodyPr/>
                    <a:lstStyle/>
                    <a:p>
                      <a:pPr>
                        <a:lnSpc>
                          <a:spcPct val="115000"/>
                        </a:lnSpc>
                        <a:spcAft>
                          <a:spcPts val="0"/>
                        </a:spcAft>
                      </a:pPr>
                      <a:r>
                        <a:rPr lang="es-ES" sz="1000" dirty="0">
                          <a:solidFill>
                            <a:srgbClr val="000000"/>
                          </a:solidFill>
                          <a:effectLst/>
                          <a:latin typeface="+mj-lt"/>
                        </a:rPr>
                        <a:t>Conde Antequera</a:t>
                      </a:r>
                      <a:endParaRPr lang="es-ES" sz="1000" dirty="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c>
                  <a:txBody>
                    <a:bodyPr/>
                    <a:lstStyle/>
                    <a:p>
                      <a:pPr>
                        <a:lnSpc>
                          <a:spcPct val="115000"/>
                        </a:lnSpc>
                        <a:spcAft>
                          <a:spcPts val="0"/>
                        </a:spcAft>
                      </a:pPr>
                      <a:r>
                        <a:rPr lang="es-ES" sz="1000">
                          <a:solidFill>
                            <a:srgbClr val="000000"/>
                          </a:solidFill>
                          <a:effectLst/>
                          <a:latin typeface="+mj-lt"/>
                        </a:rPr>
                        <a:t>Jesús</a:t>
                      </a:r>
                      <a:endParaRPr lang="es-ES" sz="100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c>
                  <a:txBody>
                    <a:bodyPr/>
                    <a:lstStyle/>
                    <a:p>
                      <a:pPr marL="342900" lvl="0" indent="-342900">
                        <a:lnSpc>
                          <a:spcPct val="115000"/>
                        </a:lnSpc>
                        <a:spcAft>
                          <a:spcPts val="0"/>
                        </a:spcAft>
                        <a:buFont typeface="Symbol" panose="05050102010706020507" pitchFamily="18" charset="2"/>
                        <a:buChar char=""/>
                      </a:pPr>
                      <a:r>
                        <a:rPr lang="es-ES" sz="1000">
                          <a:solidFill>
                            <a:srgbClr val="000000"/>
                          </a:solidFill>
                          <a:effectLst/>
                          <a:latin typeface="+mj-lt"/>
                        </a:rPr>
                        <a:t>La prevención de inundaciones a través de la ordenación territorial</a:t>
                      </a:r>
                      <a:endParaRPr lang="es-ES" sz="100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c>
                  <a:txBody>
                    <a:bodyPr/>
                    <a:lstStyle/>
                    <a:p>
                      <a:pPr algn="ctr">
                        <a:lnSpc>
                          <a:spcPct val="115000"/>
                        </a:lnSpc>
                        <a:spcAft>
                          <a:spcPts val="0"/>
                        </a:spcAft>
                      </a:pPr>
                      <a:r>
                        <a:rPr lang="es-ES" sz="1000" dirty="0">
                          <a:solidFill>
                            <a:srgbClr val="000000"/>
                          </a:solidFill>
                          <a:effectLst/>
                          <a:latin typeface="+mj-lt"/>
                        </a:rPr>
                        <a:t>1</a:t>
                      </a:r>
                      <a:endParaRPr lang="es-ES" sz="1000" dirty="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r>
              <a:tr h="266871">
                <a:tc>
                  <a:txBody>
                    <a:bodyPr/>
                    <a:lstStyle/>
                    <a:p>
                      <a:pPr>
                        <a:lnSpc>
                          <a:spcPct val="115000"/>
                        </a:lnSpc>
                        <a:spcAft>
                          <a:spcPts val="0"/>
                        </a:spcAft>
                      </a:pPr>
                      <a:r>
                        <a:rPr lang="es-ES" sz="1000" dirty="0">
                          <a:solidFill>
                            <a:srgbClr val="000000"/>
                          </a:solidFill>
                          <a:effectLst/>
                          <a:latin typeface="+mj-lt"/>
                        </a:rPr>
                        <a:t>Cuesta Guerrero</a:t>
                      </a:r>
                      <a:endParaRPr lang="es-ES" sz="1000" dirty="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c>
                  <a:txBody>
                    <a:bodyPr/>
                    <a:lstStyle/>
                    <a:p>
                      <a:pPr>
                        <a:lnSpc>
                          <a:spcPct val="115000"/>
                        </a:lnSpc>
                        <a:spcAft>
                          <a:spcPts val="0"/>
                        </a:spcAft>
                      </a:pPr>
                      <a:r>
                        <a:rPr lang="es-ES" sz="1000">
                          <a:solidFill>
                            <a:srgbClr val="000000"/>
                          </a:solidFill>
                          <a:effectLst/>
                          <a:latin typeface="+mj-lt"/>
                        </a:rPr>
                        <a:t>Jesús </a:t>
                      </a:r>
                      <a:endParaRPr lang="es-ES" sz="100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c>
                  <a:txBody>
                    <a:bodyPr/>
                    <a:lstStyle/>
                    <a:p>
                      <a:pPr marL="342900" lvl="0" indent="-342900">
                        <a:lnSpc>
                          <a:spcPct val="115000"/>
                        </a:lnSpc>
                        <a:spcAft>
                          <a:spcPts val="0"/>
                        </a:spcAft>
                        <a:buFont typeface="Symbol" panose="05050102010706020507" pitchFamily="18" charset="2"/>
                        <a:buChar char=""/>
                      </a:pPr>
                      <a:r>
                        <a:rPr lang="es-ES" sz="1000">
                          <a:solidFill>
                            <a:srgbClr val="000000"/>
                          </a:solidFill>
                          <a:effectLst/>
                          <a:latin typeface="+mj-lt"/>
                        </a:rPr>
                        <a:t>Elaboración de instrumentos de plantemiento urbanístico</a:t>
                      </a:r>
                    </a:p>
                    <a:p>
                      <a:pPr marL="342900" lvl="0" indent="-342900">
                        <a:lnSpc>
                          <a:spcPct val="115000"/>
                        </a:lnSpc>
                        <a:spcAft>
                          <a:spcPts val="0"/>
                        </a:spcAft>
                        <a:buFont typeface="Symbol" panose="05050102010706020507" pitchFamily="18" charset="2"/>
                        <a:buChar char=""/>
                      </a:pPr>
                      <a:r>
                        <a:rPr lang="es-ES" sz="1000">
                          <a:solidFill>
                            <a:srgbClr val="000000"/>
                          </a:solidFill>
                          <a:effectLst/>
                          <a:latin typeface="+mj-lt"/>
                        </a:rPr>
                        <a:t>Aplicaciones SIG y otras herramientas fundamentales para la planificación urbanística</a:t>
                      </a:r>
                    </a:p>
                    <a:p>
                      <a:pPr marL="342900" lvl="0" indent="-342900">
                        <a:lnSpc>
                          <a:spcPct val="115000"/>
                        </a:lnSpc>
                        <a:spcAft>
                          <a:spcPts val="0"/>
                        </a:spcAft>
                        <a:buFont typeface="Symbol" panose="05050102010706020507" pitchFamily="18" charset="2"/>
                        <a:buChar char=""/>
                      </a:pPr>
                      <a:r>
                        <a:rPr lang="es-ES" sz="1000">
                          <a:solidFill>
                            <a:srgbClr val="000000"/>
                          </a:solidFill>
                          <a:effectLst/>
                          <a:latin typeface="+mj-lt"/>
                        </a:rPr>
                        <a:t>Evaluación del acceso y calidad de la información territorial para el diagnóstico y la planificación urbanística</a:t>
                      </a:r>
                      <a:endParaRPr lang="es-ES" sz="100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c>
                  <a:txBody>
                    <a:bodyPr/>
                    <a:lstStyle/>
                    <a:p>
                      <a:pPr algn="ctr">
                        <a:lnSpc>
                          <a:spcPct val="115000"/>
                        </a:lnSpc>
                        <a:spcAft>
                          <a:spcPts val="0"/>
                        </a:spcAft>
                      </a:pPr>
                      <a:r>
                        <a:rPr lang="es-ES" sz="1000" dirty="0" smtClean="0">
                          <a:solidFill>
                            <a:srgbClr val="000000"/>
                          </a:solidFill>
                          <a:effectLst/>
                          <a:latin typeface="+mj-lt"/>
                          <a:ea typeface="Calibri" panose="020F0502020204030204" pitchFamily="34" charset="0"/>
                          <a:cs typeface="Times New Roman" panose="02020603050405020304" pitchFamily="18" charset="0"/>
                        </a:rPr>
                        <a:t>2</a:t>
                      </a:r>
                      <a:endParaRPr lang="es-ES" sz="1000" dirty="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r>
              <a:tr h="266871">
                <a:tc>
                  <a:txBody>
                    <a:bodyPr/>
                    <a:lstStyle/>
                    <a:p>
                      <a:pPr>
                        <a:lnSpc>
                          <a:spcPct val="115000"/>
                        </a:lnSpc>
                        <a:spcAft>
                          <a:spcPts val="0"/>
                        </a:spcAft>
                      </a:pPr>
                      <a:r>
                        <a:rPr lang="es-ES" sz="1000" dirty="0">
                          <a:solidFill>
                            <a:srgbClr val="000000"/>
                          </a:solidFill>
                          <a:effectLst/>
                          <a:latin typeface="+mj-lt"/>
                        </a:rPr>
                        <a:t>Egea Jiménez</a:t>
                      </a:r>
                      <a:endParaRPr lang="es-ES" sz="1000" dirty="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c>
                  <a:txBody>
                    <a:bodyPr/>
                    <a:lstStyle/>
                    <a:p>
                      <a:pPr>
                        <a:lnSpc>
                          <a:spcPct val="115000"/>
                        </a:lnSpc>
                        <a:spcAft>
                          <a:spcPts val="0"/>
                        </a:spcAft>
                      </a:pPr>
                      <a:r>
                        <a:rPr lang="es-ES" sz="1000" dirty="0">
                          <a:solidFill>
                            <a:srgbClr val="000000"/>
                          </a:solidFill>
                          <a:effectLst/>
                          <a:latin typeface="+mj-lt"/>
                        </a:rPr>
                        <a:t>Carmen</a:t>
                      </a:r>
                      <a:endParaRPr lang="es-ES" sz="1000" dirty="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c>
                  <a:txBody>
                    <a:bodyPr/>
                    <a:lstStyle/>
                    <a:p>
                      <a:pPr marL="342900" lvl="0" indent="-342900">
                        <a:lnSpc>
                          <a:spcPct val="115000"/>
                        </a:lnSpc>
                        <a:spcAft>
                          <a:spcPts val="0"/>
                        </a:spcAft>
                        <a:buFont typeface="Symbol" panose="05050102010706020507" pitchFamily="18" charset="2"/>
                        <a:buChar char=""/>
                      </a:pPr>
                      <a:r>
                        <a:rPr lang="es-ES" sz="1000">
                          <a:solidFill>
                            <a:srgbClr val="000000"/>
                          </a:solidFill>
                          <a:effectLst/>
                          <a:latin typeface="+mj-lt"/>
                        </a:rPr>
                        <a:t>Vulnerabilidad social y estrategias de afrontamiento</a:t>
                      </a:r>
                    </a:p>
                    <a:p>
                      <a:pPr marL="342900" lvl="0" indent="-342900">
                        <a:lnSpc>
                          <a:spcPct val="115000"/>
                        </a:lnSpc>
                        <a:spcAft>
                          <a:spcPts val="0"/>
                        </a:spcAft>
                        <a:buFont typeface="Symbol" panose="05050102010706020507" pitchFamily="18" charset="2"/>
                        <a:buChar char=""/>
                      </a:pPr>
                      <a:r>
                        <a:rPr lang="es-ES" sz="1000">
                          <a:solidFill>
                            <a:srgbClr val="000000"/>
                          </a:solidFill>
                          <a:effectLst/>
                          <a:latin typeface="+mj-lt"/>
                        </a:rPr>
                        <a:t>Análisis social de espacios urbanos</a:t>
                      </a:r>
                    </a:p>
                    <a:p>
                      <a:pPr marL="342900" lvl="0" indent="-342900">
                        <a:lnSpc>
                          <a:spcPct val="115000"/>
                        </a:lnSpc>
                        <a:spcAft>
                          <a:spcPts val="0"/>
                        </a:spcAft>
                        <a:buFont typeface="Symbol" panose="05050102010706020507" pitchFamily="18" charset="2"/>
                        <a:buChar char=""/>
                      </a:pPr>
                      <a:r>
                        <a:rPr lang="es-ES" sz="1000">
                          <a:solidFill>
                            <a:srgbClr val="000000"/>
                          </a:solidFill>
                          <a:effectLst/>
                          <a:latin typeface="+mj-lt"/>
                        </a:rPr>
                        <a:t>La ciudad como espacio de vida: el derecho de la ciudad y los espacios públicos</a:t>
                      </a:r>
                      <a:endParaRPr lang="es-ES" sz="100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c>
                  <a:txBody>
                    <a:bodyPr/>
                    <a:lstStyle/>
                    <a:p>
                      <a:pPr algn="ctr">
                        <a:lnSpc>
                          <a:spcPct val="115000"/>
                        </a:lnSpc>
                        <a:spcAft>
                          <a:spcPts val="0"/>
                        </a:spcAft>
                      </a:pPr>
                      <a:r>
                        <a:rPr lang="es-ES" sz="1000">
                          <a:solidFill>
                            <a:srgbClr val="000000"/>
                          </a:solidFill>
                          <a:effectLst/>
                          <a:latin typeface="+mj-lt"/>
                        </a:rPr>
                        <a:t>2</a:t>
                      </a:r>
                      <a:endParaRPr lang="es-ES" sz="100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r>
              <a:tr h="266871">
                <a:tc>
                  <a:txBody>
                    <a:bodyPr/>
                    <a:lstStyle/>
                    <a:p>
                      <a:pPr>
                        <a:lnSpc>
                          <a:spcPct val="115000"/>
                        </a:lnSpc>
                        <a:spcAft>
                          <a:spcPts val="0"/>
                        </a:spcAft>
                      </a:pPr>
                      <a:r>
                        <a:rPr lang="es-ES" sz="1000" dirty="0">
                          <a:solidFill>
                            <a:srgbClr val="000000"/>
                          </a:solidFill>
                          <a:effectLst/>
                          <a:latin typeface="+mj-lt"/>
                        </a:rPr>
                        <a:t>Fabre Platas</a:t>
                      </a:r>
                      <a:endParaRPr lang="es-ES" sz="1000" dirty="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c>
                  <a:txBody>
                    <a:bodyPr/>
                    <a:lstStyle/>
                    <a:p>
                      <a:pPr>
                        <a:lnSpc>
                          <a:spcPct val="115000"/>
                        </a:lnSpc>
                        <a:spcAft>
                          <a:spcPts val="0"/>
                        </a:spcAft>
                      </a:pPr>
                      <a:r>
                        <a:rPr lang="es-ES" sz="1000">
                          <a:solidFill>
                            <a:srgbClr val="000000"/>
                          </a:solidFill>
                          <a:effectLst/>
                          <a:latin typeface="+mj-lt"/>
                        </a:rPr>
                        <a:t>Danú </a:t>
                      </a:r>
                      <a:endParaRPr lang="es-ES" sz="100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c>
                  <a:txBody>
                    <a:bodyPr/>
                    <a:lstStyle/>
                    <a:p>
                      <a:pPr marL="342900" lvl="0" indent="-342900">
                        <a:lnSpc>
                          <a:spcPct val="115000"/>
                        </a:lnSpc>
                        <a:spcAft>
                          <a:spcPts val="0"/>
                        </a:spcAft>
                        <a:buFont typeface="Symbol" panose="05050102010706020507" pitchFamily="18" charset="2"/>
                        <a:buChar char=""/>
                      </a:pPr>
                      <a:r>
                        <a:rPr lang="es-ES" sz="1000">
                          <a:solidFill>
                            <a:srgbClr val="000000"/>
                          </a:solidFill>
                          <a:effectLst/>
                          <a:latin typeface="+mj-lt"/>
                        </a:rPr>
                        <a:t>Dinámicas culturales y reconfiguraciones socioterritoriales</a:t>
                      </a:r>
                    </a:p>
                    <a:p>
                      <a:pPr marL="342900" lvl="0" indent="-342900">
                        <a:lnSpc>
                          <a:spcPct val="115000"/>
                        </a:lnSpc>
                        <a:spcAft>
                          <a:spcPts val="0"/>
                        </a:spcAft>
                        <a:buFont typeface="Symbol" panose="05050102010706020507" pitchFamily="18" charset="2"/>
                        <a:buChar char=""/>
                      </a:pPr>
                      <a:r>
                        <a:rPr lang="es-ES" sz="1000">
                          <a:solidFill>
                            <a:srgbClr val="000000"/>
                          </a:solidFill>
                          <a:effectLst/>
                          <a:latin typeface="+mj-lt"/>
                        </a:rPr>
                        <a:t>Vulnerabilidad, pobreza y desigualdad social</a:t>
                      </a:r>
                    </a:p>
                    <a:p>
                      <a:pPr marL="342900" lvl="0" indent="-342900">
                        <a:lnSpc>
                          <a:spcPct val="115000"/>
                        </a:lnSpc>
                        <a:spcAft>
                          <a:spcPts val="0"/>
                        </a:spcAft>
                        <a:buFont typeface="Symbol" panose="05050102010706020507" pitchFamily="18" charset="2"/>
                        <a:buChar char=""/>
                      </a:pPr>
                      <a:r>
                        <a:rPr lang="es-ES" sz="1000">
                          <a:solidFill>
                            <a:srgbClr val="000000"/>
                          </a:solidFill>
                          <a:effectLst/>
                          <a:latin typeface="+mj-lt"/>
                        </a:rPr>
                        <a:t>Medio ambiente y desarrollo regional-territorial</a:t>
                      </a:r>
                      <a:endParaRPr lang="es-ES" sz="100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c>
                  <a:txBody>
                    <a:bodyPr/>
                    <a:lstStyle/>
                    <a:p>
                      <a:pPr algn="ctr">
                        <a:lnSpc>
                          <a:spcPct val="115000"/>
                        </a:lnSpc>
                        <a:spcAft>
                          <a:spcPts val="0"/>
                        </a:spcAft>
                      </a:pPr>
                      <a:r>
                        <a:rPr lang="es-ES" sz="1000">
                          <a:solidFill>
                            <a:srgbClr val="000000"/>
                          </a:solidFill>
                          <a:effectLst/>
                          <a:latin typeface="+mj-lt"/>
                        </a:rPr>
                        <a:t>2</a:t>
                      </a:r>
                      <a:endParaRPr lang="es-ES" sz="100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r>
              <a:tr h="266871">
                <a:tc>
                  <a:txBody>
                    <a:bodyPr/>
                    <a:lstStyle/>
                    <a:p>
                      <a:pPr>
                        <a:lnSpc>
                          <a:spcPct val="115000"/>
                        </a:lnSpc>
                        <a:spcAft>
                          <a:spcPts val="0"/>
                        </a:spcAft>
                      </a:pPr>
                      <a:r>
                        <a:rPr lang="es-ES" sz="1000" dirty="0" smtClean="0">
                          <a:solidFill>
                            <a:srgbClr val="000000"/>
                          </a:solidFill>
                          <a:effectLst/>
                          <a:latin typeface="+mj-lt"/>
                          <a:ea typeface="Calibri" panose="020F0502020204030204" pitchFamily="34" charset="0"/>
                          <a:cs typeface="Times New Roman" panose="02020603050405020304" pitchFamily="18" charset="0"/>
                        </a:rPr>
                        <a:t>Fischer</a:t>
                      </a:r>
                      <a:endParaRPr lang="es-ES" sz="1000" dirty="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c>
                  <a:txBody>
                    <a:bodyPr/>
                    <a:lstStyle/>
                    <a:p>
                      <a:pPr>
                        <a:lnSpc>
                          <a:spcPct val="115000"/>
                        </a:lnSpc>
                        <a:spcAft>
                          <a:spcPts val="0"/>
                        </a:spcAft>
                      </a:pPr>
                      <a:r>
                        <a:rPr lang="es-ES" sz="1000" dirty="0" err="1" smtClean="0">
                          <a:solidFill>
                            <a:srgbClr val="000000"/>
                          </a:solidFill>
                          <a:effectLst/>
                          <a:latin typeface="+mj-lt"/>
                          <a:ea typeface="Calibri" panose="020F0502020204030204" pitchFamily="34" charset="0"/>
                          <a:cs typeface="Times New Roman" panose="02020603050405020304" pitchFamily="18" charset="0"/>
                        </a:rPr>
                        <a:t>Jörg</a:t>
                      </a:r>
                      <a:endParaRPr lang="es-ES" sz="1000" dirty="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c>
                  <a:txBody>
                    <a:bodyPr/>
                    <a:lstStyle/>
                    <a:p>
                      <a:pPr marL="342900" lvl="0" indent="-342900">
                        <a:lnSpc>
                          <a:spcPct val="115000"/>
                        </a:lnSpc>
                        <a:spcAft>
                          <a:spcPts val="0"/>
                        </a:spcAft>
                        <a:buFont typeface="Symbol" panose="05050102010706020507" pitchFamily="18" charset="2"/>
                        <a:buChar char=""/>
                      </a:pPr>
                      <a:r>
                        <a:rPr lang="es-ES" sz="1000" dirty="0" smtClean="0">
                          <a:solidFill>
                            <a:srgbClr val="000000"/>
                          </a:solidFill>
                          <a:effectLst/>
                          <a:latin typeface="+mj-lt"/>
                          <a:ea typeface="Calibri" panose="020F0502020204030204" pitchFamily="34" charset="0"/>
                          <a:cs typeface="Times New Roman" panose="02020603050405020304" pitchFamily="18" charset="0"/>
                        </a:rPr>
                        <a:t>Movilidad</a:t>
                      </a:r>
                      <a:r>
                        <a:rPr lang="es-ES" sz="1000" baseline="0" dirty="0">
                          <a:solidFill>
                            <a:srgbClr val="000000"/>
                          </a:solidFill>
                          <a:effectLst/>
                          <a:latin typeface="+mj-lt"/>
                          <a:ea typeface="Calibri" panose="020F0502020204030204" pitchFamily="34" charset="0"/>
                          <a:cs typeface="Times New Roman" panose="02020603050405020304" pitchFamily="18" charset="0"/>
                        </a:rPr>
                        <a:t> </a:t>
                      </a:r>
                      <a:r>
                        <a:rPr lang="es-ES" sz="1000" baseline="0" dirty="0" smtClean="0">
                          <a:solidFill>
                            <a:srgbClr val="000000"/>
                          </a:solidFill>
                          <a:effectLst/>
                          <a:latin typeface="+mj-lt"/>
                          <a:ea typeface="Calibri" panose="020F0502020204030204" pitchFamily="34" charset="0"/>
                          <a:cs typeface="Times New Roman" panose="02020603050405020304" pitchFamily="18" charset="0"/>
                        </a:rPr>
                        <a:t>y urbanismo</a:t>
                      </a:r>
                    </a:p>
                    <a:p>
                      <a:pPr marL="342900" lvl="0" indent="-342900">
                        <a:lnSpc>
                          <a:spcPct val="115000"/>
                        </a:lnSpc>
                        <a:spcAft>
                          <a:spcPts val="0"/>
                        </a:spcAft>
                        <a:buFont typeface="Symbol" panose="05050102010706020507" pitchFamily="18" charset="2"/>
                        <a:buChar char=""/>
                      </a:pPr>
                      <a:r>
                        <a:rPr lang="es-ES" sz="1000" baseline="0" dirty="0" smtClean="0">
                          <a:solidFill>
                            <a:srgbClr val="000000"/>
                          </a:solidFill>
                          <a:effectLst/>
                          <a:latin typeface="+mj-lt"/>
                          <a:ea typeface="Calibri" panose="020F0502020204030204" pitchFamily="34" charset="0"/>
                          <a:cs typeface="Times New Roman" panose="02020603050405020304" pitchFamily="18" charset="0"/>
                        </a:rPr>
                        <a:t>Sistemas de Información Geográfica</a:t>
                      </a:r>
                      <a:endParaRPr lang="es-ES" sz="1000" dirty="0" smtClean="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c>
                  <a:txBody>
                    <a:bodyPr/>
                    <a:lstStyle/>
                    <a:p>
                      <a:pPr algn="ctr">
                        <a:lnSpc>
                          <a:spcPct val="115000"/>
                        </a:lnSpc>
                        <a:spcAft>
                          <a:spcPts val="0"/>
                        </a:spcAft>
                      </a:pPr>
                      <a:r>
                        <a:rPr lang="es-ES" sz="1000" dirty="0" smtClean="0">
                          <a:solidFill>
                            <a:srgbClr val="000000"/>
                          </a:solidFill>
                          <a:effectLst/>
                          <a:latin typeface="+mj-lt"/>
                          <a:ea typeface="Calibri" panose="020F0502020204030204" pitchFamily="34" charset="0"/>
                          <a:cs typeface="Times New Roman" panose="02020603050405020304" pitchFamily="18" charset="0"/>
                        </a:rPr>
                        <a:t>1</a:t>
                      </a:r>
                      <a:endParaRPr lang="es-ES" sz="1000" dirty="0">
                        <a:solidFill>
                          <a:srgbClr val="000000"/>
                        </a:solidFill>
                        <a:effectLst/>
                        <a:latin typeface="+mj-lt"/>
                        <a:ea typeface="Calibri" panose="020F0502020204030204" pitchFamily="34" charset="0"/>
                        <a:cs typeface="Times New Roman" panose="02020603050405020304" pitchFamily="18" charset="0"/>
                      </a:endParaRPr>
                    </a:p>
                  </a:txBody>
                  <a:tcPr marL="17014" marR="17014" marT="8358" marB="8358"/>
                </a:tc>
              </a:tr>
              <a:tr h="266871">
                <a:tc>
                  <a:txBody>
                    <a:bodyPr/>
                    <a:lstStyle/>
                    <a:p>
                      <a:pPr>
                        <a:lnSpc>
                          <a:spcPct val="100000"/>
                        </a:lnSpc>
                        <a:spcAft>
                          <a:spcPts val="0"/>
                        </a:spcAft>
                      </a:pPr>
                      <a:r>
                        <a:rPr lang="es-ES" sz="1000" dirty="0" err="1">
                          <a:solidFill>
                            <a:srgbClr val="000000"/>
                          </a:solidFill>
                          <a:effectLst/>
                          <a:latin typeface="Arial" pitchFamily="34" charset="0"/>
                          <a:cs typeface="Arial" pitchFamily="34" charset="0"/>
                        </a:rPr>
                        <a:t>Frolova</a:t>
                      </a:r>
                      <a:r>
                        <a:rPr lang="es-ES" sz="1000" dirty="0">
                          <a:solidFill>
                            <a:srgbClr val="000000"/>
                          </a:solidFill>
                          <a:effectLst/>
                          <a:latin typeface="Arial" pitchFamily="34" charset="0"/>
                          <a:cs typeface="Arial" pitchFamily="34" charset="0"/>
                        </a:rPr>
                        <a:t> </a:t>
                      </a:r>
                      <a:r>
                        <a:rPr lang="es-ES" sz="1000" dirty="0" err="1">
                          <a:solidFill>
                            <a:srgbClr val="000000"/>
                          </a:solidFill>
                          <a:effectLst/>
                          <a:latin typeface="Arial" pitchFamily="34" charset="0"/>
                          <a:cs typeface="Arial" pitchFamily="34" charset="0"/>
                        </a:rPr>
                        <a:t>Ignatieva</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nSpc>
                          <a:spcPct val="100000"/>
                        </a:lnSpc>
                        <a:spcAft>
                          <a:spcPts val="0"/>
                        </a:spcAft>
                      </a:pPr>
                      <a:r>
                        <a:rPr lang="es-ES" sz="1000" dirty="0">
                          <a:solidFill>
                            <a:srgbClr val="000000"/>
                          </a:solidFill>
                          <a:effectLst/>
                          <a:latin typeface="Arial" pitchFamily="34" charset="0"/>
                          <a:cs typeface="Arial" pitchFamily="34" charset="0"/>
                        </a:rPr>
                        <a:t>Marina</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marL="342900" lvl="0" indent="-342900">
                        <a:lnSpc>
                          <a:spcPct val="100000"/>
                        </a:lnSpc>
                        <a:spcAft>
                          <a:spcPts val="0"/>
                        </a:spcAft>
                        <a:buFont typeface="Symbol" panose="05050102010706020507" pitchFamily="18" charset="2"/>
                        <a:buChar char=""/>
                      </a:pPr>
                      <a:r>
                        <a:rPr lang="es-ES" sz="1000" dirty="0">
                          <a:solidFill>
                            <a:srgbClr val="000000"/>
                          </a:solidFill>
                          <a:effectLst/>
                          <a:latin typeface="Arial" pitchFamily="34" charset="0"/>
                          <a:cs typeface="Arial" pitchFamily="34" charset="0"/>
                        </a:rPr>
                        <a:t>Paisaje, energías renovables y participación pública</a:t>
                      </a:r>
                    </a:p>
                    <a:p>
                      <a:pPr marL="342900" lvl="0" indent="-342900">
                        <a:lnSpc>
                          <a:spcPct val="100000"/>
                        </a:lnSpc>
                        <a:spcAft>
                          <a:spcPts val="0"/>
                        </a:spcAft>
                        <a:buFont typeface="Symbol" panose="05050102010706020507" pitchFamily="18" charset="2"/>
                        <a:buChar char=""/>
                      </a:pPr>
                      <a:r>
                        <a:rPr lang="es-ES" sz="1000" dirty="0">
                          <a:solidFill>
                            <a:srgbClr val="000000"/>
                          </a:solidFill>
                          <a:effectLst/>
                          <a:latin typeface="Arial" pitchFamily="34" charset="0"/>
                          <a:cs typeface="Arial" pitchFamily="34" charset="0"/>
                        </a:rPr>
                        <a:t>Energías renovables y desarrollo local</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gn="ctr">
                        <a:lnSpc>
                          <a:spcPct val="100000"/>
                        </a:lnSpc>
                        <a:spcAft>
                          <a:spcPts val="0"/>
                        </a:spcAft>
                      </a:pPr>
                      <a:r>
                        <a:rPr lang="es-ES" sz="1000" dirty="0" smtClean="0">
                          <a:solidFill>
                            <a:srgbClr val="000000"/>
                          </a:solidFill>
                          <a:effectLst/>
                          <a:latin typeface="Arial" pitchFamily="34" charset="0"/>
                          <a:ea typeface="Calibri" panose="020F0502020204030204" pitchFamily="34" charset="0"/>
                          <a:cs typeface="Arial" pitchFamily="34" charset="0"/>
                        </a:rPr>
                        <a:t>2</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r>
              <a:tr h="266871">
                <a:tc>
                  <a:txBody>
                    <a:bodyPr/>
                    <a:lstStyle/>
                    <a:p>
                      <a:pPr>
                        <a:lnSpc>
                          <a:spcPct val="100000"/>
                        </a:lnSpc>
                        <a:spcAft>
                          <a:spcPts val="0"/>
                        </a:spcAft>
                      </a:pPr>
                      <a:r>
                        <a:rPr lang="es-ES" sz="1000" dirty="0">
                          <a:solidFill>
                            <a:srgbClr val="000000"/>
                          </a:solidFill>
                          <a:effectLst/>
                          <a:latin typeface="Arial" pitchFamily="34" charset="0"/>
                          <a:cs typeface="Arial" pitchFamily="34" charset="0"/>
                        </a:rPr>
                        <a:t>Galacho Jiménez</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nSpc>
                          <a:spcPct val="100000"/>
                        </a:lnSpc>
                        <a:spcAft>
                          <a:spcPts val="0"/>
                        </a:spcAft>
                      </a:pPr>
                      <a:r>
                        <a:rPr lang="es-ES" sz="1000" dirty="0">
                          <a:solidFill>
                            <a:srgbClr val="000000"/>
                          </a:solidFill>
                          <a:effectLst/>
                          <a:latin typeface="Arial" pitchFamily="34" charset="0"/>
                          <a:cs typeface="Arial" pitchFamily="34" charset="0"/>
                        </a:rPr>
                        <a:t>Federico </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marL="342900" lvl="0" indent="-342900">
                        <a:lnSpc>
                          <a:spcPct val="100000"/>
                        </a:lnSpc>
                        <a:spcAft>
                          <a:spcPts val="0"/>
                        </a:spcAft>
                        <a:buFont typeface="Symbol" panose="05050102010706020507" pitchFamily="18" charset="2"/>
                        <a:buChar char=""/>
                      </a:pPr>
                      <a:r>
                        <a:rPr lang="es-ES" sz="1000" dirty="0" smtClean="0">
                          <a:solidFill>
                            <a:srgbClr val="000000"/>
                          </a:solidFill>
                          <a:effectLst/>
                          <a:latin typeface="Arial" pitchFamily="34" charset="0"/>
                          <a:ea typeface="Calibri" panose="020F0502020204030204" pitchFamily="34" charset="0"/>
                          <a:cs typeface="Arial" pitchFamily="34" charset="0"/>
                        </a:rPr>
                        <a:t>Evaluación de la capacidad de acogida del territorio respecto a usos urbanos con </a:t>
                      </a:r>
                      <a:r>
                        <a:rPr lang="es-ES" sz="1000" dirty="0" err="1" smtClean="0">
                          <a:solidFill>
                            <a:srgbClr val="000000"/>
                          </a:solidFill>
                          <a:effectLst/>
                          <a:latin typeface="Arial" pitchFamily="34" charset="0"/>
                          <a:ea typeface="Calibri" panose="020F0502020204030204" pitchFamily="34" charset="0"/>
                          <a:cs typeface="Arial" pitchFamily="34" charset="0"/>
                        </a:rPr>
                        <a:t>TIGs</a:t>
                      </a:r>
                      <a:r>
                        <a:rPr lang="es-ES" sz="1000" dirty="0" smtClean="0">
                          <a:solidFill>
                            <a:srgbClr val="000000"/>
                          </a:solidFill>
                          <a:effectLst/>
                          <a:latin typeface="Arial" pitchFamily="34" charset="0"/>
                          <a:ea typeface="Calibri" panose="020F0502020204030204" pitchFamily="34" charset="0"/>
                          <a:cs typeface="Arial" pitchFamily="34" charset="0"/>
                        </a:rPr>
                        <a:t> y técnicas de evaluación </a:t>
                      </a:r>
                      <a:r>
                        <a:rPr lang="es-ES" sz="1000" dirty="0" err="1" smtClean="0">
                          <a:solidFill>
                            <a:srgbClr val="000000"/>
                          </a:solidFill>
                          <a:effectLst/>
                          <a:latin typeface="Arial" pitchFamily="34" charset="0"/>
                          <a:ea typeface="Calibri" panose="020F0502020204030204" pitchFamily="34" charset="0"/>
                          <a:cs typeface="Arial" pitchFamily="34" charset="0"/>
                        </a:rPr>
                        <a:t>multicriterio</a:t>
                      </a:r>
                      <a:r>
                        <a:rPr lang="es-ES" sz="1000" dirty="0" smtClean="0">
                          <a:solidFill>
                            <a:srgbClr val="000000"/>
                          </a:solidFill>
                          <a:effectLst/>
                          <a:latin typeface="Arial" pitchFamily="34" charset="0"/>
                          <a:ea typeface="Calibri" panose="020F0502020204030204" pitchFamily="34" charset="0"/>
                          <a:cs typeface="Arial" pitchFamily="34" charset="0"/>
                        </a:rPr>
                        <a:t>.</a:t>
                      </a:r>
                    </a:p>
                    <a:p>
                      <a:pPr marL="342900" lvl="0" indent="-342900">
                        <a:lnSpc>
                          <a:spcPct val="100000"/>
                        </a:lnSpc>
                        <a:spcAft>
                          <a:spcPts val="0"/>
                        </a:spcAft>
                        <a:buFont typeface="Symbol" panose="05050102010706020507" pitchFamily="18" charset="2"/>
                        <a:buChar char=""/>
                      </a:pPr>
                      <a:r>
                        <a:rPr lang="es-ES" sz="1000" dirty="0" smtClean="0">
                          <a:solidFill>
                            <a:srgbClr val="000000"/>
                          </a:solidFill>
                          <a:effectLst/>
                          <a:latin typeface="Arial" pitchFamily="34" charset="0"/>
                          <a:ea typeface="Calibri" panose="020F0502020204030204" pitchFamily="34" charset="0"/>
                          <a:cs typeface="Arial" pitchFamily="34" charset="0"/>
                        </a:rPr>
                        <a:t>Aplicación de técnicas de análisis espacial para el diagnóstico de las zonas rurales.</a:t>
                      </a:r>
                    </a:p>
                    <a:p>
                      <a:pPr marL="342900" lvl="0" indent="-342900">
                        <a:lnSpc>
                          <a:spcPct val="100000"/>
                        </a:lnSpc>
                        <a:spcAft>
                          <a:spcPts val="0"/>
                        </a:spcAft>
                        <a:buFont typeface="Symbol" panose="05050102010706020507" pitchFamily="18" charset="2"/>
                        <a:buChar char=""/>
                      </a:pPr>
                      <a:r>
                        <a:rPr lang="es-ES" sz="1000" dirty="0" smtClean="0">
                          <a:solidFill>
                            <a:srgbClr val="000000"/>
                          </a:solidFill>
                          <a:effectLst/>
                          <a:latin typeface="Arial" pitchFamily="34" charset="0"/>
                          <a:ea typeface="Calibri" panose="020F0502020204030204" pitchFamily="34" charset="0"/>
                          <a:cs typeface="Arial" pitchFamily="34" charset="0"/>
                        </a:rPr>
                        <a:t>Análisis de redes con SIG para la planificación de la movilidad sostenible.</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gn="ctr">
                        <a:lnSpc>
                          <a:spcPct val="100000"/>
                        </a:lnSpc>
                        <a:spcAft>
                          <a:spcPts val="0"/>
                        </a:spcAft>
                      </a:pPr>
                      <a:r>
                        <a:rPr lang="es-ES" sz="1000" dirty="0" smtClean="0">
                          <a:solidFill>
                            <a:srgbClr val="000000"/>
                          </a:solidFill>
                          <a:effectLst/>
                          <a:latin typeface="Arial" pitchFamily="34" charset="0"/>
                          <a:ea typeface="Calibri" panose="020F0502020204030204" pitchFamily="34" charset="0"/>
                          <a:cs typeface="Arial" pitchFamily="34" charset="0"/>
                        </a:rPr>
                        <a:t>2</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r>
            </a:tbl>
          </a:graphicData>
        </a:graphic>
      </p:graphicFrame>
    </p:spTree>
    <p:extLst>
      <p:ext uri="{BB962C8B-B14F-4D97-AF65-F5344CB8AC3E}">
        <p14:creationId xmlns:p14="http://schemas.microsoft.com/office/powerpoint/2010/main" val="2133095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1 Título"/>
          <p:cNvSpPr>
            <a:spLocks noGrp="1"/>
          </p:cNvSpPr>
          <p:nvPr>
            <p:ph type="ctrTitle" sz="quarter"/>
          </p:nvPr>
        </p:nvSpPr>
        <p:spPr>
          <a:xfrm>
            <a:off x="780157" y="836712"/>
            <a:ext cx="8349307" cy="504056"/>
          </a:xfrm>
          <a:solidFill>
            <a:srgbClr val="660066"/>
          </a:solidFill>
          <a:ln>
            <a:solidFill>
              <a:srgbClr val="000000"/>
            </a:solidFill>
          </a:ln>
        </p:spPr>
        <p:txBody>
          <a:bodyPr/>
          <a:lstStyle/>
          <a:p>
            <a:r>
              <a:rPr lang="es-ES" sz="2400" b="1" i="1" cap="all" dirty="0" smtClean="0">
                <a:solidFill>
                  <a:schemeClr val="tx1"/>
                </a:solidFill>
                <a:effectLst/>
              </a:rPr>
              <a:t>ASPECTOS A ABORDAR</a:t>
            </a:r>
            <a:endParaRPr lang="es-ES" sz="2400" b="1" i="1" dirty="0" smtClean="0">
              <a:solidFill>
                <a:schemeClr val="tx1"/>
              </a:solidFill>
              <a:effectLst/>
            </a:endParaRPr>
          </a:p>
        </p:txBody>
      </p:sp>
      <p:sp>
        <p:nvSpPr>
          <p:cNvPr id="24" name="23 Rectángulo"/>
          <p:cNvSpPr/>
          <p:nvPr/>
        </p:nvSpPr>
        <p:spPr>
          <a:xfrm>
            <a:off x="4164956" y="6235530"/>
            <a:ext cx="2023655" cy="128895"/>
          </a:xfrm>
          <a:prstGeom prst="rect">
            <a:avLst/>
          </a:prstGeom>
        </p:spPr>
        <p:txBody>
          <a:bodyPr wrap="none" lIns="20967" tIns="10484" rIns="20967" bIns="10484">
            <a:spAutoFit/>
          </a:bodyPr>
          <a:lstStyle/>
          <a:p>
            <a:pPr algn="just"/>
            <a:r>
              <a:rPr lang="es-ES" sz="700" b="0" dirty="0" smtClean="0">
                <a:solidFill>
                  <a:srgbClr val="000000"/>
                </a:solidFill>
              </a:rPr>
              <a:t> </a:t>
            </a:r>
            <a:r>
              <a:rPr lang="en-US" sz="700" b="0" dirty="0" smtClean="0">
                <a:solidFill>
                  <a:srgbClr val="000000"/>
                </a:solidFill>
              </a:rPr>
              <a:t>Source: Final Reports of RDPs. Own elaboration.</a:t>
            </a:r>
            <a:endParaRPr lang="es-ES" sz="700" b="0" dirty="0">
              <a:solidFill>
                <a:srgbClr val="000000"/>
              </a:solidFill>
            </a:endParaRPr>
          </a:p>
        </p:txBody>
      </p:sp>
      <p:grpSp>
        <p:nvGrpSpPr>
          <p:cNvPr id="3" name="Grupo 2"/>
          <p:cNvGrpSpPr/>
          <p:nvPr/>
        </p:nvGrpSpPr>
        <p:grpSpPr>
          <a:xfrm>
            <a:off x="-15552" y="6208716"/>
            <a:ext cx="9906000" cy="676668"/>
            <a:chOff x="-15552" y="5849888"/>
            <a:chExt cx="9906000" cy="676668"/>
          </a:xfrm>
        </p:grpSpPr>
        <p:pic>
          <p:nvPicPr>
            <p:cNvPr id="12" name="11 Imagen" descr="una_cabecera.png"/>
            <p:cNvPicPr>
              <a:picLocks noChangeAspect="1"/>
            </p:cNvPicPr>
            <p:nvPr/>
          </p:nvPicPr>
          <p:blipFill>
            <a:blip r:embed="rId2" cstate="print"/>
            <a:stretch>
              <a:fillRect/>
            </a:stretch>
          </p:blipFill>
          <p:spPr>
            <a:xfrm>
              <a:off x="-15552" y="5849888"/>
              <a:ext cx="9906000" cy="676668"/>
            </a:xfrm>
            <a:prstGeom prst="rect">
              <a:avLst/>
            </a:prstGeom>
          </p:spPr>
        </p:pic>
        <p:pic>
          <p:nvPicPr>
            <p:cNvPr id="2" name="Imagen 1"/>
            <p:cNvPicPr>
              <a:picLocks noChangeAspect="1"/>
            </p:cNvPicPr>
            <p:nvPr/>
          </p:nvPicPr>
          <p:blipFill>
            <a:blip r:embed="rId3"/>
            <a:stretch>
              <a:fillRect/>
            </a:stretch>
          </p:blipFill>
          <p:spPr>
            <a:xfrm>
              <a:off x="2216696" y="5849888"/>
              <a:ext cx="1173462" cy="676668"/>
            </a:xfrm>
            <a:prstGeom prst="rect">
              <a:avLst/>
            </a:prstGeom>
          </p:spPr>
        </p:pic>
      </p:grpSp>
      <p:sp>
        <p:nvSpPr>
          <p:cNvPr id="4" name="Rectángulo 3"/>
          <p:cNvSpPr/>
          <p:nvPr/>
        </p:nvSpPr>
        <p:spPr>
          <a:xfrm>
            <a:off x="780157" y="2132856"/>
            <a:ext cx="6477099" cy="2277547"/>
          </a:xfrm>
          <a:prstGeom prst="rect">
            <a:avLst/>
          </a:prstGeom>
        </p:spPr>
        <p:txBody>
          <a:bodyPr wrap="square">
            <a:spAutoFit/>
          </a:bodyPr>
          <a:lstStyle/>
          <a:p>
            <a:pPr marL="285750" indent="-285750" algn="just">
              <a:spcAft>
                <a:spcPts val="600"/>
              </a:spcAft>
              <a:buFont typeface="Arial" panose="020B0604020202020204" pitchFamily="34" charset="0"/>
              <a:buChar char="•"/>
            </a:pPr>
            <a:r>
              <a:rPr lang="es-ES" sz="1600" b="0" dirty="0" smtClean="0">
                <a:solidFill>
                  <a:srgbClr val="000000"/>
                </a:solidFill>
                <a:latin typeface="+mj-lt"/>
              </a:rPr>
              <a:t>Presentación profesores: </a:t>
            </a:r>
            <a:r>
              <a:rPr lang="es-ES" sz="1600" b="0" dirty="0" err="1" smtClean="0">
                <a:solidFill>
                  <a:srgbClr val="000000"/>
                </a:solidFill>
                <a:latin typeface="+mj-lt"/>
              </a:rPr>
              <a:t>skype</a:t>
            </a:r>
            <a:r>
              <a:rPr lang="es-ES" sz="1600" b="0" dirty="0" smtClean="0">
                <a:solidFill>
                  <a:srgbClr val="000000"/>
                </a:solidFill>
                <a:latin typeface="+mj-lt"/>
              </a:rPr>
              <a:t>, presentes</a:t>
            </a:r>
          </a:p>
          <a:p>
            <a:pPr marL="285750" indent="-285750" algn="just">
              <a:spcAft>
                <a:spcPts val="600"/>
              </a:spcAft>
              <a:buFont typeface="Arial" panose="020B0604020202020204" pitchFamily="34" charset="0"/>
              <a:buChar char="•"/>
            </a:pPr>
            <a:r>
              <a:rPr lang="es-ES" sz="1600" b="0" dirty="0" smtClean="0">
                <a:solidFill>
                  <a:srgbClr val="000000"/>
                </a:solidFill>
                <a:latin typeface="+mj-lt"/>
              </a:rPr>
              <a:t>Presentación estudiantes: </a:t>
            </a:r>
            <a:r>
              <a:rPr lang="es-ES" sz="1600" b="0" dirty="0" err="1" smtClean="0">
                <a:solidFill>
                  <a:srgbClr val="000000"/>
                </a:solidFill>
                <a:latin typeface="+mj-lt"/>
              </a:rPr>
              <a:t>skype</a:t>
            </a:r>
            <a:r>
              <a:rPr lang="es-ES" sz="1600" b="0" dirty="0" smtClean="0">
                <a:solidFill>
                  <a:srgbClr val="000000"/>
                </a:solidFill>
                <a:latin typeface="+mj-lt"/>
              </a:rPr>
              <a:t>, presentes</a:t>
            </a:r>
          </a:p>
          <a:p>
            <a:pPr marL="285750" indent="-285750" algn="just">
              <a:spcAft>
                <a:spcPts val="600"/>
              </a:spcAft>
              <a:buFont typeface="Arial" panose="020B0604020202020204" pitchFamily="34" charset="0"/>
              <a:buChar char="•"/>
            </a:pPr>
            <a:r>
              <a:rPr lang="es-ES" sz="1600" b="0" dirty="0" smtClean="0">
                <a:solidFill>
                  <a:srgbClr val="000000"/>
                </a:solidFill>
                <a:latin typeface="+mj-lt"/>
              </a:rPr>
              <a:t>Configuración asignaturas Máster</a:t>
            </a:r>
          </a:p>
          <a:p>
            <a:pPr marL="285750" indent="-285750" algn="just">
              <a:spcAft>
                <a:spcPts val="600"/>
              </a:spcAft>
              <a:buFont typeface="Arial" panose="020B0604020202020204" pitchFamily="34" charset="0"/>
              <a:buChar char="•"/>
            </a:pPr>
            <a:r>
              <a:rPr lang="es-ES" sz="1600" b="0" dirty="0" smtClean="0">
                <a:solidFill>
                  <a:srgbClr val="000000"/>
                </a:solidFill>
                <a:latin typeface="+mj-lt"/>
              </a:rPr>
              <a:t>El Trabajo Fin de Máster</a:t>
            </a:r>
          </a:p>
          <a:p>
            <a:pPr marL="285750" indent="-285750" algn="just">
              <a:spcAft>
                <a:spcPts val="600"/>
              </a:spcAft>
              <a:buFont typeface="Arial" panose="020B0604020202020204" pitchFamily="34" charset="0"/>
              <a:buChar char="•"/>
            </a:pPr>
            <a:r>
              <a:rPr lang="es-ES" sz="1600" b="0" dirty="0" smtClean="0">
                <a:solidFill>
                  <a:srgbClr val="000000"/>
                </a:solidFill>
                <a:latin typeface="+mj-lt"/>
              </a:rPr>
              <a:t>Asignatura de Prácticas externas</a:t>
            </a:r>
          </a:p>
          <a:p>
            <a:pPr marL="285750" indent="-285750" algn="just">
              <a:spcAft>
                <a:spcPts val="600"/>
              </a:spcAft>
              <a:buFont typeface="Arial" panose="020B0604020202020204" pitchFamily="34" charset="0"/>
              <a:buChar char="•"/>
            </a:pPr>
            <a:r>
              <a:rPr lang="es-ES" sz="1600" b="0" dirty="0" smtClean="0">
                <a:solidFill>
                  <a:srgbClr val="000000"/>
                </a:solidFill>
                <a:latin typeface="+mj-lt"/>
              </a:rPr>
              <a:t>Otras cuestiones relativas al Máster</a:t>
            </a:r>
          </a:p>
          <a:p>
            <a:pPr marL="285750" indent="-285750" algn="just">
              <a:spcAft>
                <a:spcPts val="600"/>
              </a:spcAft>
              <a:buFont typeface="Arial" panose="020B0604020202020204" pitchFamily="34" charset="0"/>
              <a:buChar char="•"/>
            </a:pPr>
            <a:r>
              <a:rPr lang="es-ES" sz="1600" b="0" dirty="0" smtClean="0">
                <a:solidFill>
                  <a:srgbClr val="000000"/>
                </a:solidFill>
                <a:latin typeface="+mj-lt"/>
              </a:rPr>
              <a:t>Representante estudiante, y fijar próxima reunión</a:t>
            </a:r>
            <a:endParaRPr lang="es-ES" sz="1600" b="0" dirty="0">
              <a:solidFill>
                <a:srgbClr val="000000"/>
              </a:solidFill>
              <a:latin typeface="+mj-lt"/>
            </a:endParaRPr>
          </a:p>
        </p:txBody>
      </p:sp>
    </p:spTree>
    <p:extLst>
      <p:ext uri="{BB962C8B-B14F-4D97-AF65-F5344CB8AC3E}">
        <p14:creationId xmlns:p14="http://schemas.microsoft.com/office/powerpoint/2010/main" val="14517262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23 Rectángulo"/>
          <p:cNvSpPr/>
          <p:nvPr/>
        </p:nvSpPr>
        <p:spPr>
          <a:xfrm>
            <a:off x="4164956" y="6235530"/>
            <a:ext cx="2023655" cy="128895"/>
          </a:xfrm>
          <a:prstGeom prst="rect">
            <a:avLst/>
          </a:prstGeom>
        </p:spPr>
        <p:txBody>
          <a:bodyPr wrap="none" lIns="20967" tIns="10484" rIns="20967" bIns="10484">
            <a:spAutoFit/>
          </a:bodyPr>
          <a:lstStyle/>
          <a:p>
            <a:pPr algn="just"/>
            <a:r>
              <a:rPr lang="es-ES" sz="700" b="0" dirty="0" smtClean="0">
                <a:solidFill>
                  <a:srgbClr val="000000"/>
                </a:solidFill>
              </a:rPr>
              <a:t> </a:t>
            </a:r>
            <a:r>
              <a:rPr lang="en-US" sz="700" b="0" dirty="0" smtClean="0">
                <a:solidFill>
                  <a:srgbClr val="000000"/>
                </a:solidFill>
              </a:rPr>
              <a:t>Source: Final Reports of RDPs. Own elaboration.</a:t>
            </a:r>
            <a:endParaRPr lang="es-ES" sz="700" b="0" dirty="0">
              <a:solidFill>
                <a:srgbClr val="000000"/>
              </a:solidFill>
            </a:endParaRPr>
          </a:p>
        </p:txBody>
      </p:sp>
      <p:graphicFrame>
        <p:nvGraphicFramePr>
          <p:cNvPr id="5" name="Tabla 4"/>
          <p:cNvGraphicFramePr>
            <a:graphicFrameLocks noGrp="1"/>
          </p:cNvGraphicFramePr>
          <p:nvPr>
            <p:extLst>
              <p:ext uri="{D42A27DB-BD31-4B8C-83A1-F6EECF244321}">
                <p14:modId xmlns:p14="http://schemas.microsoft.com/office/powerpoint/2010/main" val="4171228450"/>
              </p:ext>
            </p:extLst>
          </p:nvPr>
        </p:nvGraphicFramePr>
        <p:xfrm>
          <a:off x="344488" y="189416"/>
          <a:ext cx="9217024" cy="6538049"/>
        </p:xfrm>
        <a:graphic>
          <a:graphicData uri="http://schemas.openxmlformats.org/drawingml/2006/table">
            <a:tbl>
              <a:tblPr firstRow="1" firstCol="1" bandRow="1">
                <a:tableStyleId>{5C22544A-7EE6-4342-B048-85BDC9FD1C3A}</a:tableStyleId>
              </a:tblPr>
              <a:tblGrid>
                <a:gridCol w="1464015"/>
                <a:gridCol w="1170166"/>
                <a:gridCol w="5852143"/>
                <a:gridCol w="730700"/>
              </a:tblGrid>
              <a:tr h="174593">
                <a:tc>
                  <a:txBody>
                    <a:bodyPr/>
                    <a:lstStyle/>
                    <a:p>
                      <a:pPr>
                        <a:lnSpc>
                          <a:spcPct val="100000"/>
                        </a:lnSpc>
                        <a:spcAft>
                          <a:spcPts val="0"/>
                        </a:spcAft>
                      </a:pPr>
                      <a:r>
                        <a:rPr lang="es-ES" sz="1000" dirty="0">
                          <a:solidFill>
                            <a:srgbClr val="000000"/>
                          </a:solidFill>
                          <a:effectLst/>
                          <a:latin typeface="Arial" pitchFamily="34" charset="0"/>
                          <a:cs typeface="Arial" pitchFamily="34" charset="0"/>
                        </a:rPr>
                        <a:t>Apellidos</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nchor="ctr"/>
                </a:tc>
                <a:tc>
                  <a:txBody>
                    <a:bodyPr/>
                    <a:lstStyle/>
                    <a:p>
                      <a:pPr>
                        <a:lnSpc>
                          <a:spcPct val="100000"/>
                        </a:lnSpc>
                        <a:spcAft>
                          <a:spcPts val="0"/>
                        </a:spcAft>
                      </a:pPr>
                      <a:r>
                        <a:rPr lang="es-ES" sz="1000">
                          <a:solidFill>
                            <a:srgbClr val="000000"/>
                          </a:solidFill>
                          <a:effectLst/>
                          <a:latin typeface="Arial" pitchFamily="34" charset="0"/>
                          <a:cs typeface="Arial" pitchFamily="34" charset="0"/>
                        </a:rPr>
                        <a:t>Nombre</a:t>
                      </a:r>
                      <a:endParaRPr lang="es-ES" sz="1000">
                        <a:solidFill>
                          <a:srgbClr val="000000"/>
                        </a:solidFill>
                        <a:effectLst/>
                        <a:latin typeface="Arial" pitchFamily="34" charset="0"/>
                        <a:ea typeface="Calibri" panose="020F0502020204030204" pitchFamily="34" charset="0"/>
                        <a:cs typeface="Arial" pitchFamily="34" charset="0"/>
                      </a:endParaRPr>
                    </a:p>
                  </a:txBody>
                  <a:tcPr marL="17014" marR="17014" marT="8358" marB="8358" anchor="ctr"/>
                </a:tc>
                <a:tc>
                  <a:txBody>
                    <a:bodyPr/>
                    <a:lstStyle/>
                    <a:p>
                      <a:pPr marL="53340" indent="-53340">
                        <a:lnSpc>
                          <a:spcPct val="100000"/>
                        </a:lnSpc>
                        <a:spcAft>
                          <a:spcPts val="0"/>
                        </a:spcAft>
                      </a:pPr>
                      <a:r>
                        <a:rPr lang="es-ES" sz="1000">
                          <a:solidFill>
                            <a:srgbClr val="000000"/>
                          </a:solidFill>
                          <a:effectLst/>
                          <a:latin typeface="Arial" pitchFamily="34" charset="0"/>
                          <a:cs typeface="Arial" pitchFamily="34" charset="0"/>
                        </a:rPr>
                        <a:t>Líneas de investigación TFM</a:t>
                      </a:r>
                      <a:endParaRPr lang="es-ES" sz="1000">
                        <a:solidFill>
                          <a:srgbClr val="000000"/>
                        </a:solidFill>
                        <a:effectLst/>
                        <a:latin typeface="Arial" pitchFamily="34" charset="0"/>
                        <a:ea typeface="Calibri" panose="020F0502020204030204" pitchFamily="34" charset="0"/>
                        <a:cs typeface="Arial" pitchFamily="34" charset="0"/>
                      </a:endParaRPr>
                    </a:p>
                  </a:txBody>
                  <a:tcPr marL="17014" marR="17014" marT="8358" marB="8358" anchor="ctr"/>
                </a:tc>
                <a:tc>
                  <a:txBody>
                    <a:bodyPr/>
                    <a:lstStyle/>
                    <a:p>
                      <a:pPr algn="ctr">
                        <a:lnSpc>
                          <a:spcPct val="100000"/>
                        </a:lnSpc>
                        <a:spcAft>
                          <a:spcPts val="0"/>
                        </a:spcAft>
                      </a:pPr>
                      <a:r>
                        <a:rPr lang="es-ES" sz="1000" dirty="0">
                          <a:solidFill>
                            <a:srgbClr val="000000"/>
                          </a:solidFill>
                          <a:effectLst/>
                          <a:latin typeface="Arial" pitchFamily="34" charset="0"/>
                          <a:cs typeface="Arial" pitchFamily="34" charset="0"/>
                        </a:rPr>
                        <a:t>Nº </a:t>
                      </a:r>
                      <a:r>
                        <a:rPr lang="es-ES" sz="1000" dirty="0" err="1" smtClean="0">
                          <a:solidFill>
                            <a:srgbClr val="000000"/>
                          </a:solidFill>
                          <a:effectLst/>
                          <a:latin typeface="Arial" pitchFamily="34" charset="0"/>
                          <a:cs typeface="Arial" pitchFamily="34" charset="0"/>
                        </a:rPr>
                        <a:t>máx</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nchor="ctr"/>
                </a:tc>
              </a:tr>
              <a:tr h="266871">
                <a:tc>
                  <a:txBody>
                    <a:bodyPr/>
                    <a:lstStyle/>
                    <a:p>
                      <a:pPr>
                        <a:lnSpc>
                          <a:spcPct val="100000"/>
                        </a:lnSpc>
                        <a:spcAft>
                          <a:spcPts val="0"/>
                        </a:spcAft>
                      </a:pPr>
                      <a:r>
                        <a:rPr lang="es-ES" sz="1000" dirty="0">
                          <a:solidFill>
                            <a:srgbClr val="000000"/>
                          </a:solidFill>
                          <a:effectLst/>
                          <a:latin typeface="Arial" pitchFamily="34" charset="0"/>
                          <a:cs typeface="Arial" pitchFamily="34" charset="0"/>
                        </a:rPr>
                        <a:t>Garrido Clavero</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nSpc>
                          <a:spcPct val="100000"/>
                        </a:lnSpc>
                        <a:spcAft>
                          <a:spcPts val="0"/>
                        </a:spcAft>
                      </a:pPr>
                      <a:r>
                        <a:rPr lang="es-ES" sz="1000">
                          <a:solidFill>
                            <a:srgbClr val="000000"/>
                          </a:solidFill>
                          <a:effectLst/>
                          <a:latin typeface="Arial" pitchFamily="34" charset="0"/>
                          <a:cs typeface="Arial" pitchFamily="34" charset="0"/>
                        </a:rPr>
                        <a:t>Juan</a:t>
                      </a:r>
                      <a:endParaRPr lang="es-ES" sz="100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marL="342900" lvl="0" indent="-342900">
                        <a:lnSpc>
                          <a:spcPct val="100000"/>
                        </a:lnSpc>
                        <a:spcAft>
                          <a:spcPts val="0"/>
                        </a:spcAft>
                        <a:buFont typeface="Symbol" panose="05050102010706020507" pitchFamily="18" charset="2"/>
                        <a:buChar char=""/>
                      </a:pPr>
                      <a:r>
                        <a:rPr lang="es-ES" sz="1000" dirty="0">
                          <a:solidFill>
                            <a:srgbClr val="000000"/>
                          </a:solidFill>
                          <a:effectLst/>
                          <a:latin typeface="Arial" pitchFamily="34" charset="0"/>
                          <a:cs typeface="Arial" pitchFamily="34" charset="0"/>
                        </a:rPr>
                        <a:t>Planificación urbanística</a:t>
                      </a:r>
                    </a:p>
                    <a:p>
                      <a:pPr marL="342900" lvl="0" indent="-342900">
                        <a:lnSpc>
                          <a:spcPct val="100000"/>
                        </a:lnSpc>
                        <a:spcAft>
                          <a:spcPts val="0"/>
                        </a:spcAft>
                        <a:buFont typeface="Symbol" panose="05050102010706020507" pitchFamily="18" charset="2"/>
                        <a:buChar char=""/>
                      </a:pPr>
                      <a:r>
                        <a:rPr lang="es-ES" sz="1000" dirty="0">
                          <a:solidFill>
                            <a:srgbClr val="000000"/>
                          </a:solidFill>
                          <a:effectLst/>
                          <a:latin typeface="Arial" pitchFamily="34" charset="0"/>
                          <a:cs typeface="Arial" pitchFamily="34" charset="0"/>
                        </a:rPr>
                        <a:t>Estudio Ambiental Estratégico (antes Estudio de Impacto Ambiental)</a:t>
                      </a:r>
                    </a:p>
                    <a:p>
                      <a:pPr marL="342900" lvl="0" indent="-342900">
                        <a:lnSpc>
                          <a:spcPct val="100000"/>
                        </a:lnSpc>
                        <a:spcAft>
                          <a:spcPts val="0"/>
                        </a:spcAft>
                        <a:buFont typeface="Symbol" panose="05050102010706020507" pitchFamily="18" charset="2"/>
                        <a:buChar char=""/>
                      </a:pPr>
                      <a:r>
                        <a:rPr lang="es-ES" sz="1000" dirty="0">
                          <a:solidFill>
                            <a:srgbClr val="000000"/>
                          </a:solidFill>
                          <a:effectLst/>
                          <a:latin typeface="Arial" pitchFamily="34" charset="0"/>
                          <a:cs typeface="Arial" pitchFamily="34" charset="0"/>
                        </a:rPr>
                        <a:t>Estudio de Riesgos</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gn="ctr">
                        <a:lnSpc>
                          <a:spcPct val="100000"/>
                        </a:lnSpc>
                        <a:spcAft>
                          <a:spcPts val="0"/>
                        </a:spcAft>
                      </a:pPr>
                      <a:r>
                        <a:rPr lang="es-ES" sz="1000" dirty="0" smtClean="0">
                          <a:solidFill>
                            <a:srgbClr val="000000"/>
                          </a:solidFill>
                          <a:effectLst/>
                          <a:latin typeface="Arial" pitchFamily="34" charset="0"/>
                          <a:ea typeface="Calibri" panose="020F0502020204030204" pitchFamily="34" charset="0"/>
                          <a:cs typeface="Arial" pitchFamily="34" charset="0"/>
                        </a:rPr>
                        <a:t>2</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r>
              <a:tr h="184464">
                <a:tc>
                  <a:txBody>
                    <a:bodyPr/>
                    <a:lstStyle/>
                    <a:p>
                      <a:pPr>
                        <a:lnSpc>
                          <a:spcPct val="100000"/>
                        </a:lnSpc>
                        <a:spcAft>
                          <a:spcPts val="0"/>
                        </a:spcAft>
                      </a:pPr>
                      <a:r>
                        <a:rPr lang="es-ES" sz="1000">
                          <a:solidFill>
                            <a:srgbClr val="000000"/>
                          </a:solidFill>
                          <a:effectLst/>
                          <a:latin typeface="Arial" pitchFamily="34" charset="0"/>
                          <a:cs typeface="Arial" pitchFamily="34" charset="0"/>
                        </a:rPr>
                        <a:t>Gómez Zotano</a:t>
                      </a:r>
                      <a:endParaRPr lang="es-ES" sz="100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nSpc>
                          <a:spcPct val="100000"/>
                        </a:lnSpc>
                        <a:spcAft>
                          <a:spcPts val="0"/>
                        </a:spcAft>
                      </a:pPr>
                      <a:r>
                        <a:rPr lang="es-ES" sz="1000">
                          <a:solidFill>
                            <a:srgbClr val="000000"/>
                          </a:solidFill>
                          <a:effectLst/>
                          <a:latin typeface="Arial" pitchFamily="34" charset="0"/>
                          <a:cs typeface="Arial" pitchFamily="34" charset="0"/>
                        </a:rPr>
                        <a:t>José</a:t>
                      </a:r>
                      <a:endParaRPr lang="es-ES" sz="100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marL="342900" lvl="0" indent="-342900">
                        <a:lnSpc>
                          <a:spcPct val="100000"/>
                        </a:lnSpc>
                        <a:spcAft>
                          <a:spcPts val="0"/>
                        </a:spcAft>
                        <a:buFont typeface="Symbol" panose="05050102010706020507" pitchFamily="18" charset="2"/>
                        <a:buChar char=""/>
                      </a:pPr>
                      <a:r>
                        <a:rPr lang="es-ES" sz="1000">
                          <a:solidFill>
                            <a:srgbClr val="000000"/>
                          </a:solidFill>
                          <a:effectLst/>
                          <a:latin typeface="Arial" pitchFamily="34" charset="0"/>
                          <a:cs typeface="Arial" pitchFamily="34" charset="0"/>
                        </a:rPr>
                        <a:t>Paisaje natural</a:t>
                      </a:r>
                    </a:p>
                    <a:p>
                      <a:pPr marL="342900" lvl="0" indent="-342900">
                        <a:lnSpc>
                          <a:spcPct val="100000"/>
                        </a:lnSpc>
                        <a:spcAft>
                          <a:spcPts val="0"/>
                        </a:spcAft>
                        <a:buFont typeface="Symbol" panose="05050102010706020507" pitchFamily="18" charset="2"/>
                        <a:buChar char=""/>
                      </a:pPr>
                      <a:r>
                        <a:rPr lang="es-ES" sz="1000">
                          <a:solidFill>
                            <a:srgbClr val="000000"/>
                          </a:solidFill>
                          <a:effectLst/>
                          <a:latin typeface="Arial" pitchFamily="34" charset="0"/>
                          <a:cs typeface="Arial" pitchFamily="34" charset="0"/>
                        </a:rPr>
                        <a:t>Patrimonio natural</a:t>
                      </a:r>
                      <a:endParaRPr lang="es-ES" sz="100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gn="ctr">
                        <a:lnSpc>
                          <a:spcPct val="100000"/>
                        </a:lnSpc>
                        <a:spcAft>
                          <a:spcPts val="0"/>
                        </a:spcAft>
                      </a:pPr>
                      <a:r>
                        <a:rPr lang="es-ES" sz="1000" dirty="0">
                          <a:solidFill>
                            <a:srgbClr val="000000"/>
                          </a:solidFill>
                          <a:effectLst/>
                          <a:latin typeface="Arial" pitchFamily="34" charset="0"/>
                          <a:cs typeface="Arial" pitchFamily="34" charset="0"/>
                        </a:rPr>
                        <a:t>2</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r>
              <a:tr h="184464">
                <a:tc>
                  <a:txBody>
                    <a:bodyPr/>
                    <a:lstStyle/>
                    <a:p>
                      <a:pPr>
                        <a:lnSpc>
                          <a:spcPct val="100000"/>
                        </a:lnSpc>
                        <a:spcAft>
                          <a:spcPts val="0"/>
                        </a:spcAft>
                      </a:pPr>
                      <a:r>
                        <a:rPr lang="es-ES" sz="1000" dirty="0">
                          <a:solidFill>
                            <a:srgbClr val="000000"/>
                          </a:solidFill>
                          <a:effectLst/>
                          <a:latin typeface="Arial" pitchFamily="34" charset="0"/>
                          <a:cs typeface="Arial" pitchFamily="34" charset="0"/>
                        </a:rPr>
                        <a:t>Jiménez Olivencia</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nSpc>
                          <a:spcPct val="100000"/>
                        </a:lnSpc>
                        <a:spcAft>
                          <a:spcPts val="0"/>
                        </a:spcAft>
                      </a:pPr>
                      <a:r>
                        <a:rPr lang="es-ES" sz="1000">
                          <a:solidFill>
                            <a:srgbClr val="000000"/>
                          </a:solidFill>
                          <a:effectLst/>
                          <a:latin typeface="Arial" pitchFamily="34" charset="0"/>
                          <a:cs typeface="Arial" pitchFamily="34" charset="0"/>
                        </a:rPr>
                        <a:t>Yolanda</a:t>
                      </a:r>
                      <a:endParaRPr lang="es-ES" sz="100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marL="342900" lvl="0" indent="-342900">
                        <a:lnSpc>
                          <a:spcPct val="100000"/>
                        </a:lnSpc>
                        <a:spcAft>
                          <a:spcPts val="0"/>
                        </a:spcAft>
                        <a:buFont typeface="Symbol" panose="05050102010706020507" pitchFamily="18" charset="2"/>
                        <a:buChar char=""/>
                      </a:pPr>
                      <a:r>
                        <a:rPr lang="es-ES" sz="1000">
                          <a:solidFill>
                            <a:srgbClr val="000000"/>
                          </a:solidFill>
                          <a:effectLst/>
                          <a:latin typeface="Arial" pitchFamily="34" charset="0"/>
                          <a:cs typeface="Arial" pitchFamily="34" charset="0"/>
                        </a:rPr>
                        <a:t>Dinámica y transformación del paisaje</a:t>
                      </a:r>
                    </a:p>
                    <a:p>
                      <a:pPr marL="342900" lvl="0" indent="-342900">
                        <a:lnSpc>
                          <a:spcPct val="100000"/>
                        </a:lnSpc>
                        <a:spcAft>
                          <a:spcPts val="0"/>
                        </a:spcAft>
                        <a:buFont typeface="Symbol" panose="05050102010706020507" pitchFamily="18" charset="2"/>
                        <a:buChar char=""/>
                      </a:pPr>
                      <a:r>
                        <a:rPr lang="es-ES" sz="1000">
                          <a:solidFill>
                            <a:srgbClr val="000000"/>
                          </a:solidFill>
                          <a:effectLst/>
                          <a:latin typeface="Arial" pitchFamily="34" charset="0"/>
                          <a:cs typeface="Arial" pitchFamily="34" charset="0"/>
                        </a:rPr>
                        <a:t>Los SIG en el análisis de los cambios de las coberturas del suelo</a:t>
                      </a:r>
                      <a:endParaRPr lang="es-ES" sz="100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gn="ctr">
                        <a:lnSpc>
                          <a:spcPct val="100000"/>
                        </a:lnSpc>
                      </a:pPr>
                      <a:r>
                        <a:rPr lang="es-ES" sz="1000" dirty="0" smtClean="0">
                          <a:solidFill>
                            <a:srgbClr val="000000"/>
                          </a:solidFill>
                          <a:effectLst/>
                          <a:latin typeface="Arial" pitchFamily="34" charset="0"/>
                          <a:cs typeface="Arial" pitchFamily="34" charset="0"/>
                        </a:rPr>
                        <a:t>2</a:t>
                      </a:r>
                      <a:endParaRPr lang="es-ES" sz="1000" dirty="0">
                        <a:solidFill>
                          <a:srgbClr val="000000"/>
                        </a:solidFill>
                        <a:effectLst/>
                        <a:latin typeface="Arial" pitchFamily="34" charset="0"/>
                        <a:cs typeface="Arial" pitchFamily="34" charset="0"/>
                      </a:endParaRPr>
                    </a:p>
                  </a:txBody>
                  <a:tcPr marL="17014" marR="17014" marT="8358" marB="8358"/>
                </a:tc>
              </a:tr>
              <a:tr h="266871">
                <a:tc>
                  <a:txBody>
                    <a:bodyPr/>
                    <a:lstStyle/>
                    <a:p>
                      <a:pPr>
                        <a:lnSpc>
                          <a:spcPct val="100000"/>
                        </a:lnSpc>
                        <a:spcAft>
                          <a:spcPts val="0"/>
                        </a:spcAft>
                      </a:pPr>
                      <a:r>
                        <a:rPr lang="es-ES" sz="1000" dirty="0">
                          <a:solidFill>
                            <a:srgbClr val="000000"/>
                          </a:solidFill>
                          <a:effectLst/>
                          <a:latin typeface="Arial" pitchFamily="34" charset="0"/>
                          <a:cs typeface="Arial" pitchFamily="34" charset="0"/>
                        </a:rPr>
                        <a:t>Maroto Martos</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nSpc>
                          <a:spcPct val="100000"/>
                        </a:lnSpc>
                        <a:spcAft>
                          <a:spcPts val="0"/>
                        </a:spcAft>
                      </a:pPr>
                      <a:r>
                        <a:rPr lang="es-ES" sz="1000">
                          <a:solidFill>
                            <a:srgbClr val="000000"/>
                          </a:solidFill>
                          <a:effectLst/>
                          <a:latin typeface="Arial" pitchFamily="34" charset="0"/>
                          <a:cs typeface="Arial" pitchFamily="34" charset="0"/>
                        </a:rPr>
                        <a:t>Juan Carlos</a:t>
                      </a:r>
                      <a:endParaRPr lang="es-ES" sz="100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marL="342900" lvl="0" indent="-342900">
                        <a:lnSpc>
                          <a:spcPct val="100000"/>
                        </a:lnSpc>
                        <a:spcAft>
                          <a:spcPts val="0"/>
                        </a:spcAft>
                        <a:buFont typeface="Symbol" panose="05050102010706020507" pitchFamily="18" charset="2"/>
                        <a:buChar char=""/>
                      </a:pPr>
                      <a:r>
                        <a:rPr lang="es-ES" sz="1000">
                          <a:solidFill>
                            <a:srgbClr val="000000"/>
                          </a:solidFill>
                          <a:effectLst/>
                          <a:latin typeface="Arial" pitchFamily="34" charset="0"/>
                          <a:cs typeface="Arial" pitchFamily="34" charset="0"/>
                        </a:rPr>
                        <a:t>Turismo</a:t>
                      </a:r>
                    </a:p>
                    <a:p>
                      <a:pPr marL="342900" lvl="0" indent="-342900">
                        <a:lnSpc>
                          <a:spcPct val="100000"/>
                        </a:lnSpc>
                        <a:spcAft>
                          <a:spcPts val="0"/>
                        </a:spcAft>
                        <a:buFont typeface="Symbol" panose="05050102010706020507" pitchFamily="18" charset="2"/>
                        <a:buChar char=""/>
                      </a:pPr>
                      <a:r>
                        <a:rPr lang="es-ES" sz="1000">
                          <a:solidFill>
                            <a:srgbClr val="000000"/>
                          </a:solidFill>
                          <a:effectLst/>
                          <a:latin typeface="Arial" pitchFamily="34" charset="0"/>
                          <a:cs typeface="Arial" pitchFamily="34" charset="0"/>
                        </a:rPr>
                        <a:t>Planificación y ordenación del turismo rural</a:t>
                      </a:r>
                    </a:p>
                    <a:p>
                      <a:pPr marL="342900" lvl="0" indent="-342900">
                        <a:lnSpc>
                          <a:spcPct val="100000"/>
                        </a:lnSpc>
                        <a:spcAft>
                          <a:spcPts val="0"/>
                        </a:spcAft>
                        <a:buFont typeface="Symbol" panose="05050102010706020507" pitchFamily="18" charset="2"/>
                        <a:buChar char=""/>
                      </a:pPr>
                      <a:r>
                        <a:rPr lang="es-ES" sz="1000">
                          <a:solidFill>
                            <a:srgbClr val="000000"/>
                          </a:solidFill>
                          <a:effectLst/>
                          <a:latin typeface="Arial" pitchFamily="34" charset="0"/>
                          <a:cs typeface="Arial" pitchFamily="34" charset="0"/>
                        </a:rPr>
                        <a:t>Voluntariado y cooperación al desarrollo</a:t>
                      </a:r>
                      <a:endParaRPr lang="es-ES" sz="100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gn="ctr">
                        <a:lnSpc>
                          <a:spcPct val="100000"/>
                        </a:lnSpc>
                        <a:spcAft>
                          <a:spcPts val="0"/>
                        </a:spcAft>
                      </a:pPr>
                      <a:r>
                        <a:rPr lang="es-ES" sz="1000" dirty="0" smtClean="0">
                          <a:solidFill>
                            <a:srgbClr val="000000"/>
                          </a:solidFill>
                          <a:effectLst/>
                          <a:latin typeface="Arial" pitchFamily="34" charset="0"/>
                          <a:ea typeface="Calibri" panose="020F0502020204030204" pitchFamily="34" charset="0"/>
                          <a:cs typeface="Arial" pitchFamily="34" charset="0"/>
                        </a:rPr>
                        <a:t>2</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r>
              <a:tr h="184464">
                <a:tc>
                  <a:txBody>
                    <a:bodyPr/>
                    <a:lstStyle/>
                    <a:p>
                      <a:pPr>
                        <a:lnSpc>
                          <a:spcPct val="100000"/>
                        </a:lnSpc>
                        <a:spcAft>
                          <a:spcPts val="0"/>
                        </a:spcAft>
                      </a:pPr>
                      <a:r>
                        <a:rPr lang="es-ES" sz="1000" dirty="0">
                          <a:solidFill>
                            <a:srgbClr val="000000"/>
                          </a:solidFill>
                          <a:effectLst/>
                          <a:latin typeface="Arial" pitchFamily="34" charset="0"/>
                          <a:cs typeface="Arial" pitchFamily="34" charset="0"/>
                        </a:rPr>
                        <a:t>Martínez Fajardo </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nSpc>
                          <a:spcPct val="100000"/>
                        </a:lnSpc>
                        <a:spcAft>
                          <a:spcPts val="0"/>
                        </a:spcAft>
                      </a:pPr>
                      <a:r>
                        <a:rPr lang="es-ES" sz="1000">
                          <a:solidFill>
                            <a:srgbClr val="000000"/>
                          </a:solidFill>
                          <a:effectLst/>
                          <a:latin typeface="Arial" pitchFamily="34" charset="0"/>
                          <a:cs typeface="Arial" pitchFamily="34" charset="0"/>
                        </a:rPr>
                        <a:t>José Luis</a:t>
                      </a:r>
                      <a:endParaRPr lang="es-ES" sz="100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marL="342900" lvl="0" indent="-342900">
                        <a:lnSpc>
                          <a:spcPct val="100000"/>
                        </a:lnSpc>
                        <a:spcAft>
                          <a:spcPts val="0"/>
                        </a:spcAft>
                        <a:buFont typeface="Symbol" panose="05050102010706020507" pitchFamily="18" charset="2"/>
                        <a:buChar char=""/>
                      </a:pPr>
                      <a:r>
                        <a:rPr lang="es-ES" sz="1000">
                          <a:solidFill>
                            <a:srgbClr val="000000"/>
                          </a:solidFill>
                          <a:effectLst/>
                          <a:latin typeface="Arial" pitchFamily="34" charset="0"/>
                          <a:cs typeface="Arial" pitchFamily="34" charset="0"/>
                        </a:rPr>
                        <a:t>Utilización de la Geolocalización por parte de las empresas</a:t>
                      </a:r>
                    </a:p>
                    <a:p>
                      <a:pPr marL="342900" lvl="0" indent="-342900">
                        <a:lnSpc>
                          <a:spcPct val="100000"/>
                        </a:lnSpc>
                        <a:spcAft>
                          <a:spcPts val="0"/>
                        </a:spcAft>
                        <a:buFont typeface="Symbol" panose="05050102010706020507" pitchFamily="18" charset="2"/>
                        <a:buChar char=""/>
                      </a:pPr>
                      <a:r>
                        <a:rPr lang="es-ES" sz="1000">
                          <a:solidFill>
                            <a:srgbClr val="000000"/>
                          </a:solidFill>
                          <a:effectLst/>
                          <a:latin typeface="Arial" pitchFamily="34" charset="0"/>
                          <a:cs typeface="Arial" pitchFamily="34" charset="0"/>
                        </a:rPr>
                        <a:t>Big Data aplicado a Geolocalización</a:t>
                      </a:r>
                      <a:endParaRPr lang="es-ES" sz="100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gn="ctr">
                        <a:lnSpc>
                          <a:spcPct val="100000"/>
                        </a:lnSpc>
                        <a:spcAft>
                          <a:spcPts val="0"/>
                        </a:spcAft>
                      </a:pPr>
                      <a:r>
                        <a:rPr lang="es-ES" sz="1000" dirty="0" smtClean="0">
                          <a:solidFill>
                            <a:srgbClr val="000000"/>
                          </a:solidFill>
                          <a:effectLst/>
                          <a:latin typeface="Arial" pitchFamily="34" charset="0"/>
                          <a:ea typeface="Calibri" panose="020F0502020204030204" pitchFamily="34" charset="0"/>
                          <a:cs typeface="Arial" pitchFamily="34" charset="0"/>
                        </a:rPr>
                        <a:t>2</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r>
              <a:tr h="126173">
                <a:tc>
                  <a:txBody>
                    <a:bodyPr/>
                    <a:lstStyle/>
                    <a:p>
                      <a:pPr>
                        <a:lnSpc>
                          <a:spcPct val="100000"/>
                        </a:lnSpc>
                        <a:spcAft>
                          <a:spcPts val="0"/>
                        </a:spcAft>
                      </a:pPr>
                      <a:r>
                        <a:rPr lang="es-ES" sz="1000" dirty="0">
                          <a:solidFill>
                            <a:srgbClr val="000000"/>
                          </a:solidFill>
                          <a:effectLst/>
                          <a:latin typeface="Arial" pitchFamily="34" charset="0"/>
                          <a:cs typeface="Arial" pitchFamily="34" charset="0"/>
                        </a:rPr>
                        <a:t>Martínez Ibarra</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nSpc>
                          <a:spcPct val="100000"/>
                        </a:lnSpc>
                        <a:spcAft>
                          <a:spcPts val="0"/>
                        </a:spcAft>
                      </a:pPr>
                      <a:r>
                        <a:rPr lang="es-ES" sz="1000">
                          <a:solidFill>
                            <a:srgbClr val="000000"/>
                          </a:solidFill>
                          <a:effectLst/>
                          <a:latin typeface="Arial" pitchFamily="34" charset="0"/>
                          <a:cs typeface="Arial" pitchFamily="34" charset="0"/>
                        </a:rPr>
                        <a:t>Emilio</a:t>
                      </a:r>
                      <a:endParaRPr lang="es-ES" sz="100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marL="342900" lvl="0" indent="-342900">
                        <a:lnSpc>
                          <a:spcPct val="100000"/>
                        </a:lnSpc>
                        <a:spcAft>
                          <a:spcPts val="0"/>
                        </a:spcAft>
                        <a:buFont typeface="Symbol" panose="05050102010706020507" pitchFamily="18" charset="2"/>
                        <a:buChar char=""/>
                      </a:pPr>
                      <a:r>
                        <a:rPr lang="es-ES" sz="1000" dirty="0" smtClean="0">
                          <a:solidFill>
                            <a:srgbClr val="000000"/>
                          </a:solidFill>
                          <a:effectLst/>
                          <a:latin typeface="Arial" pitchFamily="34" charset="0"/>
                          <a:ea typeface="Calibri" panose="020F0502020204030204" pitchFamily="34" charset="0"/>
                          <a:cs typeface="Arial" pitchFamily="34" charset="0"/>
                        </a:rPr>
                        <a:t>Climatología litoral y gestión del territorio</a:t>
                      </a:r>
                    </a:p>
                    <a:p>
                      <a:pPr marL="342900" lvl="0" indent="-342900">
                        <a:lnSpc>
                          <a:spcPct val="100000"/>
                        </a:lnSpc>
                        <a:spcAft>
                          <a:spcPts val="0"/>
                        </a:spcAft>
                        <a:buFont typeface="Symbol" panose="05050102010706020507" pitchFamily="18" charset="2"/>
                        <a:buChar char=""/>
                      </a:pPr>
                      <a:r>
                        <a:rPr lang="es-ES" sz="1000" dirty="0" smtClean="0">
                          <a:solidFill>
                            <a:srgbClr val="000000"/>
                          </a:solidFill>
                          <a:effectLst/>
                          <a:latin typeface="Arial" pitchFamily="34" charset="0"/>
                          <a:ea typeface="Calibri" panose="020F0502020204030204" pitchFamily="34" charset="0"/>
                          <a:cs typeface="Arial" pitchFamily="34" charset="0"/>
                        </a:rPr>
                        <a:t>Climatología turística</a:t>
                      </a:r>
                    </a:p>
                    <a:p>
                      <a:pPr marL="342900" lvl="0" indent="-342900">
                        <a:lnSpc>
                          <a:spcPct val="100000"/>
                        </a:lnSpc>
                        <a:spcAft>
                          <a:spcPts val="0"/>
                        </a:spcAft>
                        <a:buFont typeface="Symbol" panose="05050102010706020507" pitchFamily="18" charset="2"/>
                        <a:buChar char=""/>
                      </a:pPr>
                      <a:r>
                        <a:rPr lang="es-ES" sz="1000" dirty="0" smtClean="0">
                          <a:solidFill>
                            <a:srgbClr val="000000"/>
                          </a:solidFill>
                          <a:effectLst/>
                          <a:latin typeface="Arial" pitchFamily="34" charset="0"/>
                          <a:ea typeface="Calibri" panose="020F0502020204030204" pitchFamily="34" charset="0"/>
                          <a:cs typeface="Arial" pitchFamily="34" charset="0"/>
                        </a:rPr>
                        <a:t>Riesgos climáticos </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gn="ctr">
                        <a:lnSpc>
                          <a:spcPct val="100000"/>
                        </a:lnSpc>
                        <a:spcAft>
                          <a:spcPts val="0"/>
                        </a:spcAft>
                      </a:pPr>
                      <a:r>
                        <a:rPr lang="es-ES" sz="1000" dirty="0" smtClean="0">
                          <a:solidFill>
                            <a:srgbClr val="000000"/>
                          </a:solidFill>
                          <a:effectLst/>
                          <a:latin typeface="Arial" pitchFamily="34" charset="0"/>
                          <a:ea typeface="Calibri" panose="020F0502020204030204" pitchFamily="34" charset="0"/>
                          <a:cs typeface="Arial" pitchFamily="34" charset="0"/>
                        </a:rPr>
                        <a:t>2</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r>
              <a:tr h="126173">
                <a:tc>
                  <a:txBody>
                    <a:bodyPr/>
                    <a:lstStyle/>
                    <a:p>
                      <a:pPr>
                        <a:lnSpc>
                          <a:spcPct val="100000"/>
                        </a:lnSpc>
                        <a:spcAft>
                          <a:spcPts val="0"/>
                        </a:spcAft>
                      </a:pPr>
                      <a:r>
                        <a:rPr lang="es-ES" sz="1000" dirty="0" smtClean="0">
                          <a:solidFill>
                            <a:srgbClr val="000000"/>
                          </a:solidFill>
                          <a:effectLst/>
                          <a:latin typeface="Arial" pitchFamily="34" charset="0"/>
                          <a:ea typeface="Calibri" panose="020F0502020204030204" pitchFamily="34" charset="0"/>
                          <a:cs typeface="Arial" pitchFamily="34" charset="0"/>
                        </a:rPr>
                        <a:t>Martínez Murillo</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nSpc>
                          <a:spcPct val="100000"/>
                        </a:lnSpc>
                        <a:spcAft>
                          <a:spcPts val="0"/>
                        </a:spcAft>
                      </a:pPr>
                      <a:r>
                        <a:rPr lang="es-ES" sz="1000" dirty="0" smtClean="0">
                          <a:solidFill>
                            <a:srgbClr val="000000"/>
                          </a:solidFill>
                          <a:effectLst/>
                          <a:latin typeface="Arial" pitchFamily="34" charset="0"/>
                          <a:ea typeface="Calibri" panose="020F0502020204030204" pitchFamily="34" charset="0"/>
                          <a:cs typeface="Arial" pitchFamily="34" charset="0"/>
                        </a:rPr>
                        <a:t>Juan Francisco </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marL="342900" lvl="0" indent="-342900">
                        <a:lnSpc>
                          <a:spcPct val="100000"/>
                        </a:lnSpc>
                        <a:spcAft>
                          <a:spcPts val="0"/>
                        </a:spcAft>
                        <a:buFont typeface="Symbol" panose="05050102010706020507" pitchFamily="18" charset="2"/>
                        <a:buChar char=""/>
                      </a:pPr>
                      <a:r>
                        <a:rPr lang="es-ES" sz="1000" dirty="0" smtClean="0">
                          <a:solidFill>
                            <a:srgbClr val="000000"/>
                          </a:solidFill>
                          <a:effectLst/>
                          <a:latin typeface="Arial" pitchFamily="34" charset="0"/>
                          <a:ea typeface="Calibri" panose="020F0502020204030204" pitchFamily="34" charset="0"/>
                          <a:cs typeface="Arial" pitchFamily="34" charset="0"/>
                        </a:rPr>
                        <a:t>Dinámica territorial y </a:t>
                      </a:r>
                      <a:r>
                        <a:rPr lang="es-ES" sz="1000" dirty="0" err="1" smtClean="0">
                          <a:solidFill>
                            <a:srgbClr val="000000"/>
                          </a:solidFill>
                          <a:effectLst/>
                          <a:latin typeface="Arial" pitchFamily="34" charset="0"/>
                          <a:ea typeface="Calibri" panose="020F0502020204030204" pitchFamily="34" charset="0"/>
                          <a:cs typeface="Arial" pitchFamily="34" charset="0"/>
                        </a:rPr>
                        <a:t>ecogeomorfológica</a:t>
                      </a:r>
                      <a:r>
                        <a:rPr lang="es-ES" sz="1000" dirty="0" smtClean="0">
                          <a:solidFill>
                            <a:srgbClr val="000000"/>
                          </a:solidFill>
                          <a:effectLst/>
                          <a:latin typeface="Arial" pitchFamily="34" charset="0"/>
                          <a:ea typeface="Calibri" panose="020F0502020204030204" pitchFamily="34" charset="0"/>
                          <a:cs typeface="Arial" pitchFamily="34" charset="0"/>
                        </a:rPr>
                        <a:t> de los incendios forestales.</a:t>
                      </a:r>
                    </a:p>
                    <a:p>
                      <a:pPr marL="342900" lvl="0" indent="-342900">
                        <a:lnSpc>
                          <a:spcPct val="100000"/>
                        </a:lnSpc>
                        <a:spcAft>
                          <a:spcPts val="0"/>
                        </a:spcAft>
                        <a:buFont typeface="Symbol" panose="05050102010706020507" pitchFamily="18" charset="2"/>
                        <a:buChar char=""/>
                      </a:pPr>
                      <a:r>
                        <a:rPr lang="es-ES" sz="1000" dirty="0" smtClean="0">
                          <a:solidFill>
                            <a:srgbClr val="000000"/>
                          </a:solidFill>
                          <a:effectLst/>
                          <a:latin typeface="Arial" pitchFamily="34" charset="0"/>
                          <a:ea typeface="Calibri" panose="020F0502020204030204" pitchFamily="34" charset="0"/>
                          <a:cs typeface="Arial" pitchFamily="34" charset="0"/>
                        </a:rPr>
                        <a:t>Geomorfología aplicada a la gestión y planificación del territorio.</a:t>
                      </a:r>
                    </a:p>
                    <a:p>
                      <a:pPr marL="342900" lvl="0" indent="-342900">
                        <a:lnSpc>
                          <a:spcPct val="100000"/>
                        </a:lnSpc>
                        <a:spcAft>
                          <a:spcPts val="0"/>
                        </a:spcAft>
                        <a:buFont typeface="Symbol" panose="05050102010706020507" pitchFamily="18" charset="2"/>
                        <a:buChar char=""/>
                      </a:pPr>
                      <a:r>
                        <a:rPr lang="es-ES" sz="1000" dirty="0" err="1" smtClean="0">
                          <a:solidFill>
                            <a:srgbClr val="000000"/>
                          </a:solidFill>
                          <a:effectLst/>
                          <a:latin typeface="Arial" pitchFamily="34" charset="0"/>
                          <a:ea typeface="Calibri" panose="020F0502020204030204" pitchFamily="34" charset="0"/>
                          <a:cs typeface="Arial" pitchFamily="34" charset="0"/>
                        </a:rPr>
                        <a:t>Geodiversidad</a:t>
                      </a:r>
                      <a:r>
                        <a:rPr lang="es-ES" sz="1000" dirty="0" smtClean="0">
                          <a:solidFill>
                            <a:srgbClr val="000000"/>
                          </a:solidFill>
                          <a:effectLst/>
                          <a:latin typeface="Arial" pitchFamily="34" charset="0"/>
                          <a:ea typeface="Calibri" panose="020F0502020204030204" pitchFamily="34" charset="0"/>
                          <a:cs typeface="Arial" pitchFamily="34" charset="0"/>
                        </a:rPr>
                        <a:t> y gestión de espacios con riqueza geomorfológica</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gn="ctr">
                        <a:lnSpc>
                          <a:spcPct val="100000"/>
                        </a:lnSpc>
                        <a:spcAft>
                          <a:spcPts val="0"/>
                        </a:spcAft>
                      </a:pPr>
                      <a:r>
                        <a:rPr lang="es-ES" sz="1000" dirty="0" smtClean="0">
                          <a:solidFill>
                            <a:srgbClr val="000000"/>
                          </a:solidFill>
                          <a:effectLst/>
                          <a:latin typeface="Arial" pitchFamily="34" charset="0"/>
                          <a:ea typeface="Calibri" panose="020F0502020204030204" pitchFamily="34" charset="0"/>
                          <a:cs typeface="Arial" pitchFamily="34" charset="0"/>
                        </a:rPr>
                        <a:t>2</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r>
              <a:tr h="266871">
                <a:tc>
                  <a:txBody>
                    <a:bodyPr/>
                    <a:lstStyle/>
                    <a:p>
                      <a:pPr>
                        <a:lnSpc>
                          <a:spcPct val="100000"/>
                        </a:lnSpc>
                        <a:spcAft>
                          <a:spcPts val="0"/>
                        </a:spcAft>
                      </a:pPr>
                      <a:r>
                        <a:rPr lang="es-ES" sz="1000" dirty="0">
                          <a:solidFill>
                            <a:srgbClr val="000000"/>
                          </a:solidFill>
                          <a:effectLst/>
                          <a:latin typeface="Arial" pitchFamily="34" charset="0"/>
                          <a:cs typeface="Arial" pitchFamily="34" charset="0"/>
                        </a:rPr>
                        <a:t>Matarán Ruiz</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nSpc>
                          <a:spcPct val="100000"/>
                        </a:lnSpc>
                        <a:spcAft>
                          <a:spcPts val="0"/>
                        </a:spcAft>
                      </a:pPr>
                      <a:r>
                        <a:rPr lang="es-ES" sz="1000">
                          <a:solidFill>
                            <a:srgbClr val="000000"/>
                          </a:solidFill>
                          <a:effectLst/>
                          <a:latin typeface="Arial" pitchFamily="34" charset="0"/>
                          <a:cs typeface="Arial" pitchFamily="34" charset="0"/>
                        </a:rPr>
                        <a:t>Alberto</a:t>
                      </a:r>
                      <a:endParaRPr lang="es-ES" sz="100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marL="342900" lvl="0" indent="-342900">
                        <a:lnSpc>
                          <a:spcPct val="100000"/>
                        </a:lnSpc>
                        <a:spcAft>
                          <a:spcPts val="0"/>
                        </a:spcAft>
                        <a:buFont typeface="Symbol" panose="05050102010706020507" pitchFamily="18" charset="2"/>
                        <a:buChar char=""/>
                      </a:pPr>
                      <a:r>
                        <a:rPr lang="es-ES" sz="1000">
                          <a:solidFill>
                            <a:srgbClr val="000000"/>
                          </a:solidFill>
                          <a:effectLst/>
                          <a:latin typeface="Arial" pitchFamily="34" charset="0"/>
                          <a:cs typeface="Arial" pitchFamily="34" charset="0"/>
                        </a:rPr>
                        <a:t>Participación social en planificación agrourbana y sistemas alimentarios alternativos</a:t>
                      </a:r>
                    </a:p>
                    <a:p>
                      <a:pPr marL="342900" lvl="0" indent="-342900">
                        <a:lnSpc>
                          <a:spcPct val="100000"/>
                        </a:lnSpc>
                        <a:spcAft>
                          <a:spcPts val="0"/>
                        </a:spcAft>
                        <a:buFont typeface="Symbol" panose="05050102010706020507" pitchFamily="18" charset="2"/>
                        <a:buChar char=""/>
                      </a:pPr>
                      <a:r>
                        <a:rPr lang="es-ES" sz="1000">
                          <a:solidFill>
                            <a:srgbClr val="000000"/>
                          </a:solidFill>
                          <a:effectLst/>
                          <a:latin typeface="Arial" pitchFamily="34" charset="0"/>
                          <a:cs typeface="Arial" pitchFamily="34" charset="0"/>
                        </a:rPr>
                        <a:t>Sostenibilidad urbana, barrios y participación social</a:t>
                      </a:r>
                    </a:p>
                    <a:p>
                      <a:pPr marL="342900" lvl="0" indent="-342900">
                        <a:lnSpc>
                          <a:spcPct val="100000"/>
                        </a:lnSpc>
                        <a:spcAft>
                          <a:spcPts val="0"/>
                        </a:spcAft>
                        <a:buFont typeface="Symbol" panose="05050102010706020507" pitchFamily="18" charset="2"/>
                        <a:buChar char=""/>
                      </a:pPr>
                      <a:r>
                        <a:rPr lang="es-ES" sz="1000">
                          <a:solidFill>
                            <a:srgbClr val="000000"/>
                          </a:solidFill>
                          <a:effectLst/>
                          <a:latin typeface="Arial" pitchFamily="34" charset="0"/>
                          <a:cs typeface="Arial" pitchFamily="34" charset="0"/>
                        </a:rPr>
                        <a:t>Gobernanza territorial de las transiciones socioecológicas</a:t>
                      </a:r>
                      <a:endParaRPr lang="es-ES" sz="100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gn="ctr">
                        <a:lnSpc>
                          <a:spcPct val="100000"/>
                        </a:lnSpc>
                        <a:spcAft>
                          <a:spcPts val="0"/>
                        </a:spcAft>
                      </a:pPr>
                      <a:r>
                        <a:rPr lang="es-ES" sz="1000" dirty="0" smtClean="0">
                          <a:solidFill>
                            <a:srgbClr val="000000"/>
                          </a:solidFill>
                          <a:effectLst/>
                          <a:latin typeface="Arial" pitchFamily="34" charset="0"/>
                          <a:ea typeface="Calibri" panose="020F0502020204030204" pitchFamily="34" charset="0"/>
                          <a:cs typeface="Arial" pitchFamily="34" charset="0"/>
                        </a:rPr>
                        <a:t>2</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r>
              <a:tr h="266871">
                <a:tc>
                  <a:txBody>
                    <a:bodyPr/>
                    <a:lstStyle/>
                    <a:p>
                      <a:pPr>
                        <a:lnSpc>
                          <a:spcPct val="100000"/>
                        </a:lnSpc>
                        <a:spcAft>
                          <a:spcPts val="0"/>
                        </a:spcAft>
                      </a:pPr>
                      <a:r>
                        <a:rPr lang="es-ES" sz="1000" dirty="0" smtClean="0">
                          <a:solidFill>
                            <a:srgbClr val="000000"/>
                          </a:solidFill>
                          <a:effectLst/>
                          <a:latin typeface="Arial" pitchFamily="34" charset="0"/>
                          <a:ea typeface="Calibri" panose="020F0502020204030204" pitchFamily="34" charset="0"/>
                          <a:cs typeface="Arial" pitchFamily="34" charset="0"/>
                        </a:rPr>
                        <a:t>Mérida Rodríguez</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nSpc>
                          <a:spcPct val="100000"/>
                        </a:lnSpc>
                        <a:spcAft>
                          <a:spcPts val="0"/>
                        </a:spcAft>
                      </a:pPr>
                      <a:r>
                        <a:rPr lang="es-ES" sz="1000" dirty="0" smtClean="0">
                          <a:solidFill>
                            <a:srgbClr val="000000"/>
                          </a:solidFill>
                          <a:effectLst/>
                          <a:latin typeface="Arial" pitchFamily="34" charset="0"/>
                          <a:ea typeface="Calibri" panose="020F0502020204030204" pitchFamily="34" charset="0"/>
                          <a:cs typeface="Arial" pitchFamily="34" charset="0"/>
                        </a:rPr>
                        <a:t>Matías</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marL="342900" lvl="0" indent="-342900">
                        <a:lnSpc>
                          <a:spcPct val="100000"/>
                        </a:lnSpc>
                        <a:spcAft>
                          <a:spcPts val="0"/>
                        </a:spcAft>
                        <a:buFont typeface="Symbol" panose="05050102010706020507" pitchFamily="18" charset="2"/>
                        <a:buChar char=""/>
                      </a:pPr>
                      <a:r>
                        <a:rPr lang="es-ES" sz="1000" dirty="0" smtClean="0">
                          <a:solidFill>
                            <a:srgbClr val="000000"/>
                          </a:solidFill>
                          <a:effectLst/>
                          <a:latin typeface="Arial" pitchFamily="34" charset="0"/>
                          <a:ea typeface="Calibri" panose="020F0502020204030204" pitchFamily="34" charset="0"/>
                          <a:cs typeface="Arial" pitchFamily="34" charset="0"/>
                        </a:rPr>
                        <a:t>Estudios de impacto e integración paisajística</a:t>
                      </a:r>
                    </a:p>
                    <a:p>
                      <a:pPr marL="342900" lvl="0" indent="-342900">
                        <a:lnSpc>
                          <a:spcPct val="100000"/>
                        </a:lnSpc>
                        <a:spcAft>
                          <a:spcPts val="0"/>
                        </a:spcAft>
                        <a:buFont typeface="Symbol" panose="05050102010706020507" pitchFamily="18" charset="2"/>
                        <a:buChar char=""/>
                      </a:pPr>
                      <a:r>
                        <a:rPr lang="es-ES" sz="1000" dirty="0" smtClean="0">
                          <a:solidFill>
                            <a:srgbClr val="000000"/>
                          </a:solidFill>
                          <a:effectLst/>
                          <a:latin typeface="Arial" pitchFamily="34" charset="0"/>
                          <a:ea typeface="Calibri" panose="020F0502020204030204" pitchFamily="34" charset="0"/>
                          <a:cs typeface="Arial" pitchFamily="34" charset="0"/>
                        </a:rPr>
                        <a:t>Estudios de paisaje urbano</a:t>
                      </a:r>
                    </a:p>
                    <a:p>
                      <a:pPr marL="342900" lvl="0" indent="-342900">
                        <a:lnSpc>
                          <a:spcPct val="100000"/>
                        </a:lnSpc>
                        <a:spcAft>
                          <a:spcPts val="0"/>
                        </a:spcAft>
                        <a:buFont typeface="Symbol" panose="05050102010706020507" pitchFamily="18" charset="2"/>
                        <a:buChar char=""/>
                      </a:pPr>
                      <a:r>
                        <a:rPr lang="es-ES" sz="1000" dirty="0" smtClean="0">
                          <a:solidFill>
                            <a:srgbClr val="000000"/>
                          </a:solidFill>
                          <a:effectLst/>
                          <a:latin typeface="Arial" pitchFamily="34" charset="0"/>
                          <a:ea typeface="Calibri" panose="020F0502020204030204" pitchFamily="34" charset="0"/>
                          <a:cs typeface="Arial" pitchFamily="34" charset="0"/>
                        </a:rPr>
                        <a:t>Paisajes culturales</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gn="ctr">
                        <a:lnSpc>
                          <a:spcPct val="100000"/>
                        </a:lnSpc>
                        <a:spcAft>
                          <a:spcPts val="0"/>
                        </a:spcAft>
                      </a:pPr>
                      <a:r>
                        <a:rPr lang="es-ES" sz="1000" dirty="0" smtClean="0">
                          <a:solidFill>
                            <a:srgbClr val="000000"/>
                          </a:solidFill>
                          <a:effectLst/>
                          <a:latin typeface="Arial" pitchFamily="34" charset="0"/>
                          <a:ea typeface="Calibri" panose="020F0502020204030204" pitchFamily="34" charset="0"/>
                          <a:cs typeface="Arial" pitchFamily="34" charset="0"/>
                        </a:rPr>
                        <a:t>2</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r>
              <a:tr h="184464">
                <a:tc>
                  <a:txBody>
                    <a:bodyPr/>
                    <a:lstStyle/>
                    <a:p>
                      <a:pPr>
                        <a:lnSpc>
                          <a:spcPct val="100000"/>
                        </a:lnSpc>
                        <a:spcAft>
                          <a:spcPts val="0"/>
                        </a:spcAft>
                      </a:pPr>
                      <a:r>
                        <a:rPr lang="es-ES" sz="1000">
                          <a:solidFill>
                            <a:srgbClr val="000000"/>
                          </a:solidFill>
                          <a:effectLst/>
                          <a:latin typeface="Arial" pitchFamily="34" charset="0"/>
                          <a:cs typeface="Arial" pitchFamily="34" charset="0"/>
                        </a:rPr>
                        <a:t>Natera Rivas</a:t>
                      </a:r>
                      <a:endParaRPr lang="es-ES" sz="100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nSpc>
                          <a:spcPct val="100000"/>
                        </a:lnSpc>
                        <a:spcAft>
                          <a:spcPts val="0"/>
                        </a:spcAft>
                      </a:pPr>
                      <a:r>
                        <a:rPr lang="es-ES" sz="1000">
                          <a:solidFill>
                            <a:srgbClr val="000000"/>
                          </a:solidFill>
                          <a:effectLst/>
                          <a:latin typeface="Arial" pitchFamily="34" charset="0"/>
                          <a:cs typeface="Arial" pitchFamily="34" charset="0"/>
                        </a:rPr>
                        <a:t>Juan José</a:t>
                      </a:r>
                      <a:endParaRPr lang="es-ES" sz="100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marL="342900" lvl="0" indent="-342900">
                        <a:lnSpc>
                          <a:spcPct val="100000"/>
                        </a:lnSpc>
                        <a:spcAft>
                          <a:spcPts val="0"/>
                        </a:spcAft>
                        <a:buFont typeface="Symbol" panose="05050102010706020507" pitchFamily="18" charset="2"/>
                        <a:buChar char=""/>
                      </a:pPr>
                      <a:r>
                        <a:rPr lang="es-ES" sz="1000">
                          <a:solidFill>
                            <a:srgbClr val="000000"/>
                          </a:solidFill>
                          <a:effectLst/>
                          <a:latin typeface="Arial" pitchFamily="34" charset="0"/>
                          <a:cs typeface="Arial" pitchFamily="34" charset="0"/>
                        </a:rPr>
                        <a:t>Diferenciación residencial de la población en el espacio urbano</a:t>
                      </a:r>
                    </a:p>
                    <a:p>
                      <a:pPr marL="342900" lvl="0" indent="-342900">
                        <a:lnSpc>
                          <a:spcPct val="100000"/>
                        </a:lnSpc>
                        <a:spcAft>
                          <a:spcPts val="0"/>
                        </a:spcAft>
                        <a:buFont typeface="Symbol" panose="05050102010706020507" pitchFamily="18" charset="2"/>
                        <a:buChar char=""/>
                      </a:pPr>
                      <a:r>
                        <a:rPr lang="es-ES" sz="1000">
                          <a:solidFill>
                            <a:srgbClr val="000000"/>
                          </a:solidFill>
                          <a:effectLst/>
                          <a:latin typeface="Arial" pitchFamily="34" charset="0"/>
                          <a:cs typeface="Arial" pitchFamily="34" charset="0"/>
                        </a:rPr>
                        <a:t>Dinámicas poblacionales en el interior de la ciudad</a:t>
                      </a:r>
                      <a:endParaRPr lang="es-ES" sz="100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gn="ctr">
                        <a:lnSpc>
                          <a:spcPct val="100000"/>
                        </a:lnSpc>
                        <a:spcAft>
                          <a:spcPts val="0"/>
                        </a:spcAft>
                      </a:pPr>
                      <a:r>
                        <a:rPr lang="es-ES" sz="1000">
                          <a:solidFill>
                            <a:srgbClr val="000000"/>
                          </a:solidFill>
                          <a:effectLst/>
                          <a:latin typeface="Arial" pitchFamily="34" charset="0"/>
                          <a:cs typeface="Arial" pitchFamily="34" charset="0"/>
                        </a:rPr>
                        <a:t>2</a:t>
                      </a:r>
                      <a:endParaRPr lang="es-ES" sz="100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r>
              <a:tr h="266871">
                <a:tc>
                  <a:txBody>
                    <a:bodyPr/>
                    <a:lstStyle/>
                    <a:p>
                      <a:pPr>
                        <a:lnSpc>
                          <a:spcPct val="100000"/>
                        </a:lnSpc>
                        <a:spcAft>
                          <a:spcPts val="0"/>
                        </a:spcAft>
                      </a:pPr>
                      <a:r>
                        <a:rPr lang="es-ES" sz="1000">
                          <a:solidFill>
                            <a:srgbClr val="000000"/>
                          </a:solidFill>
                          <a:effectLst/>
                          <a:latin typeface="Arial" pitchFamily="34" charset="0"/>
                          <a:cs typeface="Arial" pitchFamily="34" charset="0"/>
                        </a:rPr>
                        <a:t>Navarro Valverde</a:t>
                      </a:r>
                      <a:endParaRPr lang="es-ES" sz="100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nSpc>
                          <a:spcPct val="100000"/>
                        </a:lnSpc>
                        <a:spcAft>
                          <a:spcPts val="0"/>
                        </a:spcAft>
                      </a:pPr>
                      <a:r>
                        <a:rPr lang="es-ES" sz="1000">
                          <a:solidFill>
                            <a:srgbClr val="000000"/>
                          </a:solidFill>
                          <a:effectLst/>
                          <a:latin typeface="Arial" pitchFamily="34" charset="0"/>
                          <a:cs typeface="Arial" pitchFamily="34" charset="0"/>
                        </a:rPr>
                        <a:t>Francisco </a:t>
                      </a:r>
                      <a:endParaRPr lang="es-ES" sz="100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marL="342900" lvl="0" indent="-342900">
                        <a:lnSpc>
                          <a:spcPct val="100000"/>
                        </a:lnSpc>
                        <a:spcAft>
                          <a:spcPts val="0"/>
                        </a:spcAft>
                        <a:buFont typeface="Symbol" panose="05050102010706020507" pitchFamily="18" charset="2"/>
                        <a:buChar char=""/>
                      </a:pPr>
                      <a:r>
                        <a:rPr lang="es-ES" sz="1000" dirty="0">
                          <a:solidFill>
                            <a:srgbClr val="000000"/>
                          </a:solidFill>
                          <a:effectLst/>
                          <a:latin typeface="Arial" pitchFamily="34" charset="0"/>
                          <a:cs typeface="Arial" pitchFamily="34" charset="0"/>
                        </a:rPr>
                        <a:t>Desarrollo rural</a:t>
                      </a:r>
                    </a:p>
                    <a:p>
                      <a:pPr marL="342900" lvl="0" indent="-342900">
                        <a:lnSpc>
                          <a:spcPct val="100000"/>
                        </a:lnSpc>
                        <a:spcAft>
                          <a:spcPts val="0"/>
                        </a:spcAft>
                        <a:buFont typeface="Symbol" panose="05050102010706020507" pitchFamily="18" charset="2"/>
                        <a:buChar char=""/>
                      </a:pPr>
                      <a:r>
                        <a:rPr lang="es-ES" sz="1000" dirty="0">
                          <a:solidFill>
                            <a:srgbClr val="000000"/>
                          </a:solidFill>
                          <a:effectLst/>
                          <a:latin typeface="Arial" pitchFamily="34" charset="0"/>
                          <a:cs typeface="Arial" pitchFamily="34" charset="0"/>
                        </a:rPr>
                        <a:t>Políticas agrarias y de desarrollo rural</a:t>
                      </a:r>
                    </a:p>
                    <a:p>
                      <a:pPr marL="342900" lvl="0" indent="-342900">
                        <a:lnSpc>
                          <a:spcPct val="100000"/>
                        </a:lnSpc>
                        <a:spcAft>
                          <a:spcPts val="0"/>
                        </a:spcAft>
                        <a:buFont typeface="Symbol" panose="05050102010706020507" pitchFamily="18" charset="2"/>
                        <a:buChar char=""/>
                      </a:pPr>
                      <a:r>
                        <a:rPr lang="es-ES" sz="1000" dirty="0">
                          <a:solidFill>
                            <a:srgbClr val="000000"/>
                          </a:solidFill>
                          <a:effectLst/>
                          <a:latin typeface="Arial" pitchFamily="34" charset="0"/>
                          <a:cs typeface="Arial" pitchFamily="34" charset="0"/>
                        </a:rPr>
                        <a:t>Espacios rurales</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gn="ctr">
                        <a:lnSpc>
                          <a:spcPct val="100000"/>
                        </a:lnSpc>
                        <a:spcAft>
                          <a:spcPts val="0"/>
                        </a:spcAft>
                      </a:pPr>
                      <a:r>
                        <a:rPr lang="es-ES" sz="1000">
                          <a:solidFill>
                            <a:srgbClr val="000000"/>
                          </a:solidFill>
                          <a:effectLst/>
                          <a:latin typeface="Arial" pitchFamily="34" charset="0"/>
                          <a:cs typeface="Arial" pitchFamily="34" charset="0"/>
                        </a:rPr>
                        <a:t>2</a:t>
                      </a:r>
                      <a:endParaRPr lang="es-ES" sz="100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r>
              <a:tr h="184464">
                <a:tc>
                  <a:txBody>
                    <a:bodyPr/>
                    <a:lstStyle/>
                    <a:p>
                      <a:pPr>
                        <a:lnSpc>
                          <a:spcPct val="100000"/>
                        </a:lnSpc>
                        <a:spcAft>
                          <a:spcPts val="0"/>
                        </a:spcAft>
                      </a:pPr>
                      <a:r>
                        <a:rPr lang="es-ES" sz="1000" dirty="0">
                          <a:solidFill>
                            <a:srgbClr val="000000"/>
                          </a:solidFill>
                          <a:effectLst/>
                          <a:latin typeface="Arial" pitchFamily="34" charset="0"/>
                          <a:cs typeface="Arial" pitchFamily="34" charset="0"/>
                        </a:rPr>
                        <a:t>Porcel Rodríguez</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nSpc>
                          <a:spcPct val="100000"/>
                        </a:lnSpc>
                        <a:spcAft>
                          <a:spcPts val="0"/>
                        </a:spcAft>
                      </a:pPr>
                      <a:r>
                        <a:rPr lang="es-ES" sz="1000" dirty="0">
                          <a:solidFill>
                            <a:srgbClr val="000000"/>
                          </a:solidFill>
                          <a:effectLst/>
                          <a:latin typeface="Arial" pitchFamily="34" charset="0"/>
                          <a:cs typeface="Arial" pitchFamily="34" charset="0"/>
                        </a:rPr>
                        <a:t>Laura</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marL="342900" lvl="0" indent="-342900">
                        <a:lnSpc>
                          <a:spcPct val="100000"/>
                        </a:lnSpc>
                        <a:spcAft>
                          <a:spcPts val="0"/>
                        </a:spcAft>
                        <a:buFont typeface="Symbol" panose="05050102010706020507" pitchFamily="18" charset="2"/>
                        <a:buChar char=""/>
                      </a:pPr>
                      <a:r>
                        <a:rPr lang="es-ES" sz="1000" dirty="0">
                          <a:solidFill>
                            <a:srgbClr val="000000"/>
                          </a:solidFill>
                          <a:effectLst/>
                          <a:latin typeface="Arial" pitchFamily="34" charset="0"/>
                          <a:cs typeface="Arial" pitchFamily="34" charset="0"/>
                        </a:rPr>
                        <a:t>Dinámica y transformación del paisaje</a:t>
                      </a:r>
                    </a:p>
                    <a:p>
                      <a:pPr marL="342900" lvl="0" indent="-342900">
                        <a:lnSpc>
                          <a:spcPct val="100000"/>
                        </a:lnSpc>
                        <a:spcAft>
                          <a:spcPts val="0"/>
                        </a:spcAft>
                        <a:buFont typeface="Symbol" panose="05050102010706020507" pitchFamily="18" charset="2"/>
                        <a:buChar char=""/>
                      </a:pPr>
                      <a:r>
                        <a:rPr lang="es-ES" sz="1000" dirty="0">
                          <a:solidFill>
                            <a:srgbClr val="000000"/>
                          </a:solidFill>
                          <a:effectLst/>
                          <a:latin typeface="Arial" pitchFamily="34" charset="0"/>
                          <a:cs typeface="Arial" pitchFamily="34" charset="0"/>
                        </a:rPr>
                        <a:t>Los SIG en el análisis de los cambios de las coberturas del suelo</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gn="ctr">
                        <a:lnSpc>
                          <a:spcPct val="100000"/>
                        </a:lnSpc>
                      </a:pPr>
                      <a:r>
                        <a:rPr lang="es-ES" sz="1000" dirty="0" smtClean="0">
                          <a:solidFill>
                            <a:srgbClr val="000000"/>
                          </a:solidFill>
                          <a:effectLst/>
                          <a:latin typeface="Arial" pitchFamily="34" charset="0"/>
                          <a:cs typeface="Arial" pitchFamily="34" charset="0"/>
                        </a:rPr>
                        <a:t>2</a:t>
                      </a:r>
                      <a:endParaRPr lang="es-ES" sz="1000" dirty="0">
                        <a:solidFill>
                          <a:srgbClr val="000000"/>
                        </a:solidFill>
                        <a:effectLst/>
                        <a:latin typeface="Arial" pitchFamily="34" charset="0"/>
                        <a:cs typeface="Arial" pitchFamily="34" charset="0"/>
                      </a:endParaRPr>
                    </a:p>
                  </a:txBody>
                  <a:tcPr marL="17014" marR="17014" marT="8358" marB="8358"/>
                </a:tc>
              </a:tr>
              <a:tr h="102057">
                <a:tc>
                  <a:txBody>
                    <a:bodyPr/>
                    <a:lstStyle/>
                    <a:p>
                      <a:pPr>
                        <a:lnSpc>
                          <a:spcPct val="100000"/>
                        </a:lnSpc>
                        <a:spcAft>
                          <a:spcPts val="0"/>
                        </a:spcAft>
                      </a:pPr>
                      <a:r>
                        <a:rPr lang="es-ES" sz="1000" dirty="0">
                          <a:solidFill>
                            <a:srgbClr val="000000"/>
                          </a:solidFill>
                          <a:effectLst/>
                          <a:latin typeface="Arial" pitchFamily="34" charset="0"/>
                          <a:cs typeface="Arial" pitchFamily="34" charset="0"/>
                        </a:rPr>
                        <a:t>Rodríguez Molina</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nSpc>
                          <a:spcPct val="100000"/>
                        </a:lnSpc>
                        <a:spcAft>
                          <a:spcPts val="0"/>
                        </a:spcAft>
                      </a:pPr>
                      <a:r>
                        <a:rPr lang="es-ES" sz="1000">
                          <a:solidFill>
                            <a:srgbClr val="000000"/>
                          </a:solidFill>
                          <a:effectLst/>
                          <a:latin typeface="Arial" pitchFamily="34" charset="0"/>
                          <a:cs typeface="Arial" pitchFamily="34" charset="0"/>
                        </a:rPr>
                        <a:t>Mercedes</a:t>
                      </a:r>
                      <a:endParaRPr lang="es-ES" sz="100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marL="342900" lvl="0" indent="-342900">
                        <a:lnSpc>
                          <a:spcPct val="100000"/>
                        </a:lnSpc>
                        <a:spcAft>
                          <a:spcPts val="0"/>
                        </a:spcAft>
                        <a:buFont typeface="Symbol" panose="05050102010706020507" pitchFamily="18" charset="2"/>
                        <a:buChar char=""/>
                      </a:pPr>
                      <a:r>
                        <a:rPr lang="es-ES" sz="1000">
                          <a:solidFill>
                            <a:srgbClr val="000000"/>
                          </a:solidFill>
                          <a:effectLst/>
                          <a:latin typeface="Arial" pitchFamily="34" charset="0"/>
                          <a:cs typeface="Arial" pitchFamily="34" charset="0"/>
                        </a:rPr>
                        <a:t>Estrategias regionales de especialización inteligente</a:t>
                      </a:r>
                      <a:endParaRPr lang="es-ES" sz="100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gn="ctr">
                        <a:lnSpc>
                          <a:spcPct val="100000"/>
                        </a:lnSpc>
                        <a:spcAft>
                          <a:spcPts val="0"/>
                        </a:spcAft>
                      </a:pPr>
                      <a:r>
                        <a:rPr lang="es-ES" sz="1000">
                          <a:solidFill>
                            <a:srgbClr val="000000"/>
                          </a:solidFill>
                          <a:effectLst/>
                          <a:latin typeface="Arial" pitchFamily="34" charset="0"/>
                          <a:cs typeface="Arial" pitchFamily="34" charset="0"/>
                        </a:rPr>
                        <a:t>2</a:t>
                      </a:r>
                      <a:endParaRPr lang="es-ES" sz="100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r>
              <a:tr h="102057">
                <a:tc>
                  <a:txBody>
                    <a:bodyPr/>
                    <a:lstStyle/>
                    <a:p>
                      <a:pPr>
                        <a:lnSpc>
                          <a:spcPct val="100000"/>
                        </a:lnSpc>
                        <a:spcAft>
                          <a:spcPts val="0"/>
                        </a:spcAft>
                      </a:pPr>
                      <a:r>
                        <a:rPr lang="es-ES" sz="1000" dirty="0" smtClean="0">
                          <a:solidFill>
                            <a:srgbClr val="000000"/>
                          </a:solidFill>
                          <a:effectLst/>
                          <a:latin typeface="Arial" pitchFamily="34" charset="0"/>
                          <a:ea typeface="Calibri" panose="020F0502020204030204" pitchFamily="34" charset="0"/>
                          <a:cs typeface="Arial" pitchFamily="34" charset="0"/>
                        </a:rPr>
                        <a:t>Ruiz </a:t>
                      </a:r>
                      <a:r>
                        <a:rPr lang="es-ES" sz="1000" dirty="0" err="1" smtClean="0">
                          <a:solidFill>
                            <a:srgbClr val="000000"/>
                          </a:solidFill>
                          <a:effectLst/>
                          <a:latin typeface="Arial" pitchFamily="34" charset="0"/>
                          <a:ea typeface="Calibri" panose="020F0502020204030204" pitchFamily="34" charset="0"/>
                          <a:cs typeface="Arial" pitchFamily="34" charset="0"/>
                        </a:rPr>
                        <a:t>Sinoga</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nSpc>
                          <a:spcPct val="100000"/>
                        </a:lnSpc>
                        <a:spcAft>
                          <a:spcPts val="0"/>
                        </a:spcAft>
                      </a:pPr>
                      <a:r>
                        <a:rPr lang="es-ES" sz="1000" dirty="0" smtClean="0">
                          <a:solidFill>
                            <a:srgbClr val="000000"/>
                          </a:solidFill>
                          <a:effectLst/>
                          <a:latin typeface="Arial" pitchFamily="34" charset="0"/>
                          <a:ea typeface="Calibri" panose="020F0502020204030204" pitchFamily="34" charset="0"/>
                          <a:cs typeface="Arial" pitchFamily="34" charset="0"/>
                        </a:rPr>
                        <a:t>José Damián</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marL="342900" lvl="0" indent="-342900">
                        <a:lnSpc>
                          <a:spcPct val="100000"/>
                        </a:lnSpc>
                        <a:spcAft>
                          <a:spcPts val="0"/>
                        </a:spcAft>
                        <a:buFont typeface="Symbol" panose="05050102010706020507" pitchFamily="18" charset="2"/>
                        <a:buChar char=""/>
                      </a:pPr>
                      <a:r>
                        <a:rPr lang="es-ES" sz="1000" dirty="0" smtClean="0">
                          <a:solidFill>
                            <a:srgbClr val="000000"/>
                          </a:solidFill>
                          <a:effectLst/>
                          <a:latin typeface="Arial" pitchFamily="34" charset="0"/>
                          <a:ea typeface="Calibri" panose="020F0502020204030204" pitchFamily="34" charset="0"/>
                          <a:cs typeface="Arial" pitchFamily="34" charset="0"/>
                        </a:rPr>
                        <a:t>Indicadores de cambio climático en el Sur de España</a:t>
                      </a:r>
                    </a:p>
                    <a:p>
                      <a:pPr marL="342900" lvl="0" indent="-342900">
                        <a:lnSpc>
                          <a:spcPct val="100000"/>
                        </a:lnSpc>
                        <a:spcAft>
                          <a:spcPts val="0"/>
                        </a:spcAft>
                        <a:buFont typeface="Symbol" panose="05050102010706020507" pitchFamily="18" charset="2"/>
                        <a:buChar char=""/>
                      </a:pPr>
                      <a:r>
                        <a:rPr lang="es-ES" sz="1000" dirty="0" smtClean="0">
                          <a:solidFill>
                            <a:srgbClr val="000000"/>
                          </a:solidFill>
                          <a:effectLst/>
                          <a:latin typeface="Arial" pitchFamily="34" charset="0"/>
                          <a:ea typeface="Calibri" panose="020F0502020204030204" pitchFamily="34" charset="0"/>
                          <a:cs typeface="Arial" pitchFamily="34" charset="0"/>
                        </a:rPr>
                        <a:t>El uso de gradientes para la determinación de procesos de degradación de suelos</a:t>
                      </a:r>
                    </a:p>
                    <a:p>
                      <a:pPr marL="342900" lvl="0" indent="-342900">
                        <a:lnSpc>
                          <a:spcPct val="100000"/>
                        </a:lnSpc>
                        <a:spcAft>
                          <a:spcPts val="0"/>
                        </a:spcAft>
                        <a:buFont typeface="Symbol" panose="05050102010706020507" pitchFamily="18" charset="2"/>
                        <a:buChar char=""/>
                      </a:pPr>
                      <a:r>
                        <a:rPr lang="es-ES" sz="1000" dirty="0" smtClean="0">
                          <a:solidFill>
                            <a:srgbClr val="000000"/>
                          </a:solidFill>
                          <a:effectLst/>
                          <a:latin typeface="Arial" pitchFamily="34" charset="0"/>
                          <a:ea typeface="Calibri" panose="020F0502020204030204" pitchFamily="34" charset="0"/>
                          <a:cs typeface="Arial" pitchFamily="34" charset="0"/>
                        </a:rPr>
                        <a:t>Determinación de óptimos de cubierta vegetal</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gn="ctr">
                        <a:lnSpc>
                          <a:spcPct val="100000"/>
                        </a:lnSpc>
                        <a:spcAft>
                          <a:spcPts val="0"/>
                        </a:spcAft>
                      </a:pPr>
                      <a:r>
                        <a:rPr lang="es-ES" sz="1000" dirty="0" smtClean="0">
                          <a:solidFill>
                            <a:srgbClr val="000000"/>
                          </a:solidFill>
                          <a:effectLst/>
                          <a:latin typeface="Arial" pitchFamily="34" charset="0"/>
                          <a:ea typeface="Calibri" panose="020F0502020204030204" pitchFamily="34" charset="0"/>
                          <a:cs typeface="Arial" pitchFamily="34" charset="0"/>
                        </a:rPr>
                        <a:t>2</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r>
              <a:tr h="102057">
                <a:tc>
                  <a:txBody>
                    <a:bodyPr/>
                    <a:lstStyle/>
                    <a:p>
                      <a:pPr>
                        <a:lnSpc>
                          <a:spcPct val="100000"/>
                        </a:lnSpc>
                        <a:spcAft>
                          <a:spcPts val="0"/>
                        </a:spcAft>
                      </a:pPr>
                      <a:r>
                        <a:rPr lang="es-ES" sz="1000" dirty="0" smtClean="0">
                          <a:solidFill>
                            <a:srgbClr val="000000"/>
                          </a:solidFill>
                          <a:effectLst/>
                          <a:latin typeface="Arial" pitchFamily="34" charset="0"/>
                          <a:ea typeface="Calibri" panose="020F0502020204030204" pitchFamily="34" charset="0"/>
                          <a:cs typeface="Arial" pitchFamily="34" charset="0"/>
                        </a:rPr>
                        <a:t>Valenzuela Montes</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nSpc>
                          <a:spcPct val="100000"/>
                        </a:lnSpc>
                        <a:spcAft>
                          <a:spcPts val="0"/>
                        </a:spcAft>
                      </a:pPr>
                      <a:r>
                        <a:rPr lang="es-ES" sz="1000" dirty="0" smtClean="0">
                          <a:solidFill>
                            <a:srgbClr val="000000"/>
                          </a:solidFill>
                          <a:effectLst/>
                          <a:latin typeface="Arial" pitchFamily="34" charset="0"/>
                          <a:ea typeface="Calibri" panose="020F0502020204030204" pitchFamily="34" charset="0"/>
                          <a:cs typeface="Arial" pitchFamily="34" charset="0"/>
                        </a:rPr>
                        <a:t>Luis Miguel</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marL="342900" lvl="0" indent="-342900">
                        <a:lnSpc>
                          <a:spcPct val="100000"/>
                        </a:lnSpc>
                        <a:spcAft>
                          <a:spcPts val="0"/>
                        </a:spcAft>
                        <a:buFont typeface="Symbol" panose="05050102010706020507" pitchFamily="18" charset="2"/>
                        <a:buChar char=""/>
                      </a:pPr>
                      <a:r>
                        <a:rPr lang="es-ES" sz="1000" dirty="0" smtClean="0">
                          <a:solidFill>
                            <a:srgbClr val="000000"/>
                          </a:solidFill>
                          <a:effectLst/>
                          <a:latin typeface="Arial" pitchFamily="34" charset="0"/>
                          <a:ea typeface="Calibri" panose="020F0502020204030204" pitchFamily="34" charset="0"/>
                          <a:cs typeface="Arial" pitchFamily="34" charset="0"/>
                        </a:rPr>
                        <a:t>Metodologías de evaluación de la gobernanza metropolitana y la planificación territorial.</a:t>
                      </a:r>
                    </a:p>
                    <a:p>
                      <a:pPr marL="342900" lvl="0" indent="-342900">
                        <a:lnSpc>
                          <a:spcPct val="100000"/>
                        </a:lnSpc>
                        <a:spcAft>
                          <a:spcPts val="0"/>
                        </a:spcAft>
                        <a:buFont typeface="Symbol" panose="05050102010706020507" pitchFamily="18" charset="2"/>
                        <a:buChar char=""/>
                      </a:pPr>
                      <a:r>
                        <a:rPr lang="es-ES" sz="1000" dirty="0" smtClean="0">
                          <a:solidFill>
                            <a:srgbClr val="000000"/>
                          </a:solidFill>
                          <a:effectLst/>
                          <a:latin typeface="Arial" pitchFamily="34" charset="0"/>
                          <a:ea typeface="Calibri" panose="020F0502020204030204" pitchFamily="34" charset="0"/>
                          <a:cs typeface="Arial" pitchFamily="34" charset="0"/>
                        </a:rPr>
                        <a:t>Estrategias de accesibilidad orientadas a la integración entre transporte y desarrollo urbano.</a:t>
                      </a:r>
                    </a:p>
                    <a:p>
                      <a:pPr marL="342900" lvl="0" indent="-342900">
                        <a:lnSpc>
                          <a:spcPct val="100000"/>
                        </a:lnSpc>
                        <a:spcAft>
                          <a:spcPts val="0"/>
                        </a:spcAft>
                        <a:buFont typeface="Symbol" panose="05050102010706020507" pitchFamily="18" charset="2"/>
                        <a:buChar char=""/>
                      </a:pPr>
                      <a:r>
                        <a:rPr lang="es-ES" sz="1000" dirty="0" smtClean="0">
                          <a:solidFill>
                            <a:srgbClr val="000000"/>
                          </a:solidFill>
                          <a:effectLst/>
                          <a:latin typeface="Arial" pitchFamily="34" charset="0"/>
                          <a:ea typeface="Calibri" panose="020F0502020204030204" pitchFamily="34" charset="0"/>
                          <a:cs typeface="Arial" pitchFamily="34" charset="0"/>
                        </a:rPr>
                        <a:t>Diseño de escenarios colaborativos e inteligentes de planificación urbana.</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a:txBody>
                    <a:bodyPr/>
                    <a:lstStyle/>
                    <a:p>
                      <a:pPr algn="ctr">
                        <a:lnSpc>
                          <a:spcPct val="100000"/>
                        </a:lnSpc>
                        <a:spcAft>
                          <a:spcPts val="0"/>
                        </a:spcAft>
                      </a:pPr>
                      <a:r>
                        <a:rPr lang="es-ES" sz="1000" dirty="0" smtClean="0">
                          <a:solidFill>
                            <a:srgbClr val="000000"/>
                          </a:solidFill>
                          <a:effectLst/>
                          <a:latin typeface="Arial" pitchFamily="34" charset="0"/>
                          <a:ea typeface="Calibri" panose="020F0502020204030204" pitchFamily="34" charset="0"/>
                          <a:cs typeface="Arial" pitchFamily="34" charset="0"/>
                        </a:rPr>
                        <a:t>2</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r>
              <a:tr h="252065">
                <a:tc gridSpan="4">
                  <a:txBody>
                    <a:bodyPr/>
                    <a:lstStyle/>
                    <a:p>
                      <a:pPr>
                        <a:lnSpc>
                          <a:spcPct val="100000"/>
                        </a:lnSpc>
                        <a:spcAft>
                          <a:spcPts val="0"/>
                        </a:spcAft>
                      </a:pPr>
                      <a:r>
                        <a:rPr lang="es-ES" sz="1000" dirty="0" smtClean="0">
                          <a:solidFill>
                            <a:srgbClr val="000000"/>
                          </a:solidFill>
                          <a:effectLst/>
                          <a:latin typeface="Arial" pitchFamily="34" charset="0"/>
                          <a:cs typeface="Arial" pitchFamily="34" charset="0"/>
                        </a:rPr>
                        <a:t>Otros: Interés </a:t>
                      </a:r>
                      <a:r>
                        <a:rPr lang="es-ES" sz="1000" dirty="0">
                          <a:solidFill>
                            <a:srgbClr val="000000"/>
                          </a:solidFill>
                          <a:effectLst/>
                          <a:latin typeface="Arial" pitchFamily="34" charset="0"/>
                          <a:cs typeface="Arial" pitchFamily="34" charset="0"/>
                        </a:rPr>
                        <a:t>de la Universidad de Granada por incentivar las investigaciones sobre la Vega de Granada, a fin de tratar de conocerla mejor, protegerla y dinamizarla </a:t>
                      </a:r>
                      <a:r>
                        <a:rPr lang="es-ES" sz="1000" dirty="0" err="1">
                          <a:solidFill>
                            <a:srgbClr val="000000"/>
                          </a:solidFill>
                          <a:effectLst/>
                          <a:latin typeface="Arial" pitchFamily="34" charset="0"/>
                          <a:cs typeface="Arial" pitchFamily="34" charset="0"/>
                        </a:rPr>
                        <a:t>socieconómicamente</a:t>
                      </a:r>
                      <a:r>
                        <a:rPr lang="es-ES" sz="1000" dirty="0">
                          <a:solidFill>
                            <a:srgbClr val="000000"/>
                          </a:solidFill>
                          <a:effectLst/>
                          <a:latin typeface="Arial" pitchFamily="34" charset="0"/>
                          <a:cs typeface="Arial" pitchFamily="34" charset="0"/>
                        </a:rPr>
                        <a:t>. </a:t>
                      </a:r>
                      <a:r>
                        <a:rPr lang="es-ES" sz="1000" dirty="0" smtClean="0">
                          <a:solidFill>
                            <a:srgbClr val="000000"/>
                          </a:solidFill>
                          <a:effectLst/>
                          <a:latin typeface="Arial" pitchFamily="34" charset="0"/>
                          <a:cs typeface="Arial" pitchFamily="34" charset="0"/>
                        </a:rPr>
                        <a:t>Alhambra</a:t>
                      </a:r>
                      <a:r>
                        <a:rPr lang="es-ES" sz="1000" dirty="0">
                          <a:solidFill>
                            <a:srgbClr val="000000"/>
                          </a:solidFill>
                          <a:effectLst/>
                          <a:latin typeface="Arial" pitchFamily="34" charset="0"/>
                          <a:cs typeface="Arial" pitchFamily="34" charset="0"/>
                        </a:rPr>
                        <a:t>: Patronato de la </a:t>
                      </a:r>
                      <a:r>
                        <a:rPr lang="es-ES" sz="1000" dirty="0" smtClean="0">
                          <a:solidFill>
                            <a:srgbClr val="000000"/>
                          </a:solidFill>
                          <a:effectLst/>
                          <a:latin typeface="Arial" pitchFamily="34" charset="0"/>
                          <a:cs typeface="Arial" pitchFamily="34" charset="0"/>
                        </a:rPr>
                        <a:t>Alhambra</a:t>
                      </a:r>
                      <a:r>
                        <a:rPr lang="es-ES" sz="1000" dirty="0">
                          <a:solidFill>
                            <a:srgbClr val="000000"/>
                          </a:solidFill>
                          <a:effectLst/>
                          <a:latin typeface="Arial" pitchFamily="34" charset="0"/>
                          <a:cs typeface="Arial" pitchFamily="34" charset="0"/>
                        </a:rPr>
                        <a:t> </a:t>
                      </a: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c hMerge="1">
                  <a:txBody>
                    <a:bodyPr/>
                    <a:lstStyle/>
                    <a:p>
                      <a:endParaRPr lang="es-ES"/>
                    </a:p>
                  </a:txBody>
                  <a:tcPr/>
                </a:tc>
                <a:tc hMerge="1">
                  <a:txBody>
                    <a:bodyPr/>
                    <a:lstStyle/>
                    <a:p>
                      <a:pPr marL="342900" lvl="0" indent="-342900">
                        <a:lnSpc>
                          <a:spcPct val="115000"/>
                        </a:lnSpc>
                        <a:spcAft>
                          <a:spcPts val="0"/>
                        </a:spcAft>
                        <a:buFont typeface="Symbol" panose="05050102010706020507" pitchFamily="18" charset="2"/>
                        <a:buChar char=""/>
                      </a:pPr>
                      <a:endParaRPr lang="es-E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7014" marR="17014" marT="8358" marB="8358"/>
                </a:tc>
                <a:tc hMerge="1">
                  <a:txBody>
                    <a:bodyPr/>
                    <a:lstStyle/>
                    <a:p>
                      <a:pPr algn="ctr">
                        <a:lnSpc>
                          <a:spcPct val="100000"/>
                        </a:lnSpc>
                        <a:spcAft>
                          <a:spcPts val="0"/>
                        </a:spcAft>
                      </a:pPr>
                      <a:endParaRPr lang="es-ES" sz="1000" dirty="0">
                        <a:solidFill>
                          <a:srgbClr val="000000"/>
                        </a:solidFill>
                        <a:effectLst/>
                        <a:latin typeface="Arial" pitchFamily="34" charset="0"/>
                        <a:ea typeface="Calibri" panose="020F0502020204030204" pitchFamily="34" charset="0"/>
                        <a:cs typeface="Arial" pitchFamily="34" charset="0"/>
                      </a:endParaRPr>
                    </a:p>
                  </a:txBody>
                  <a:tcPr marL="17014" marR="17014" marT="8358" marB="8358"/>
                </a:tc>
              </a:tr>
            </a:tbl>
          </a:graphicData>
        </a:graphic>
      </p:graphicFrame>
    </p:spTree>
    <p:extLst>
      <p:ext uri="{BB962C8B-B14F-4D97-AF65-F5344CB8AC3E}">
        <p14:creationId xmlns:p14="http://schemas.microsoft.com/office/powerpoint/2010/main" val="31958643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165746051"/>
              </p:ext>
            </p:extLst>
          </p:nvPr>
        </p:nvGraphicFramePr>
        <p:xfrm>
          <a:off x="632520" y="1098963"/>
          <a:ext cx="8712968" cy="4416552"/>
        </p:xfrm>
        <a:graphic>
          <a:graphicData uri="http://schemas.openxmlformats.org/drawingml/2006/table">
            <a:tbl>
              <a:tblPr firstRow="1" firstCol="1" bandRow="1">
                <a:tableStyleId>{5C22544A-7EE6-4342-B048-85BDC9FD1C3A}</a:tableStyleId>
              </a:tblPr>
              <a:tblGrid>
                <a:gridCol w="1641148"/>
                <a:gridCol w="7071820"/>
              </a:tblGrid>
              <a:tr h="224949">
                <a:tc>
                  <a:txBody>
                    <a:bodyPr/>
                    <a:lstStyle/>
                    <a:p>
                      <a:pPr>
                        <a:lnSpc>
                          <a:spcPct val="115000"/>
                        </a:lnSpc>
                        <a:spcAft>
                          <a:spcPts val="0"/>
                        </a:spcAft>
                      </a:pPr>
                      <a:r>
                        <a:rPr lang="es-ES" sz="1400" b="1" dirty="0">
                          <a:solidFill>
                            <a:srgbClr val="000000"/>
                          </a:solidFill>
                          <a:effectLst/>
                        </a:rPr>
                        <a:t>Estudiante</a:t>
                      </a:r>
                      <a:endParaRPr lang="es-ES" sz="1400" b="1" dirty="0">
                        <a:solidFill>
                          <a:srgbClr val="000000"/>
                        </a:solidFill>
                        <a:effectLst/>
                        <a:latin typeface="Calibri"/>
                        <a:ea typeface="Calibri"/>
                        <a:cs typeface="Times New Roman"/>
                      </a:endParaRPr>
                    </a:p>
                  </a:txBody>
                  <a:tcPr marL="55015" marR="55015" marT="0" marB="0">
                    <a:noFill/>
                  </a:tcPr>
                </a:tc>
                <a:tc>
                  <a:txBody>
                    <a:bodyPr/>
                    <a:lstStyle/>
                    <a:p>
                      <a:pPr>
                        <a:lnSpc>
                          <a:spcPct val="115000"/>
                        </a:lnSpc>
                        <a:spcAft>
                          <a:spcPts val="0"/>
                        </a:spcAft>
                      </a:pPr>
                      <a:r>
                        <a:rPr lang="es-ES" sz="1400" b="1" dirty="0">
                          <a:solidFill>
                            <a:srgbClr val="000000"/>
                          </a:solidFill>
                          <a:effectLst/>
                        </a:rPr>
                        <a:t>Título TFM</a:t>
                      </a:r>
                      <a:endParaRPr lang="es-ES" sz="1400" b="1" dirty="0">
                        <a:solidFill>
                          <a:srgbClr val="000000"/>
                        </a:solidFill>
                        <a:effectLst/>
                        <a:latin typeface="Calibri"/>
                        <a:ea typeface="Calibri"/>
                        <a:cs typeface="Times New Roman"/>
                      </a:endParaRPr>
                    </a:p>
                  </a:txBody>
                  <a:tcPr marL="55015" marR="55015" marT="0" marB="0">
                    <a:noFill/>
                  </a:tcPr>
                </a:tc>
              </a:tr>
              <a:tr h="112474">
                <a:tc>
                  <a:txBody>
                    <a:bodyPr/>
                    <a:lstStyle/>
                    <a:p>
                      <a:pPr>
                        <a:lnSpc>
                          <a:spcPct val="115000"/>
                        </a:lnSpc>
                        <a:spcAft>
                          <a:spcPts val="0"/>
                        </a:spcAft>
                      </a:pPr>
                      <a:r>
                        <a:rPr lang="es-ES" sz="1400" b="0" baseline="0" dirty="0" err="1">
                          <a:solidFill>
                            <a:srgbClr val="000000"/>
                          </a:solidFill>
                          <a:effectLst/>
                          <a:highlight>
                            <a:srgbClr val="FFFF00"/>
                          </a:highlight>
                        </a:rPr>
                        <a:t>Dujic</a:t>
                      </a:r>
                      <a:r>
                        <a:rPr lang="es-ES" sz="1400" b="0" baseline="0" dirty="0">
                          <a:solidFill>
                            <a:srgbClr val="000000"/>
                          </a:solidFill>
                          <a:effectLst/>
                          <a:highlight>
                            <a:srgbClr val="FFFF00"/>
                          </a:highlight>
                        </a:rPr>
                        <a:t>, </a:t>
                      </a:r>
                      <a:r>
                        <a:rPr lang="es-ES" sz="1400" b="0" baseline="0" dirty="0" err="1">
                          <a:solidFill>
                            <a:srgbClr val="000000"/>
                          </a:solidFill>
                          <a:effectLst/>
                          <a:highlight>
                            <a:srgbClr val="FFFF00"/>
                          </a:highlight>
                        </a:rPr>
                        <a:t>Marija</a:t>
                      </a:r>
                      <a:endParaRPr lang="es-ES" sz="1400" b="0" baseline="0" dirty="0">
                        <a:solidFill>
                          <a:srgbClr val="000000"/>
                        </a:solidFill>
                        <a:effectLst/>
                        <a:latin typeface="Calibri"/>
                        <a:ea typeface="Calibri"/>
                        <a:cs typeface="Times New Roman"/>
                      </a:endParaRPr>
                    </a:p>
                  </a:txBody>
                  <a:tcPr marL="55015" marR="55015" marT="0" marB="0">
                    <a:noFill/>
                  </a:tcPr>
                </a:tc>
                <a:tc>
                  <a:txBody>
                    <a:bodyPr/>
                    <a:lstStyle/>
                    <a:p>
                      <a:pPr>
                        <a:lnSpc>
                          <a:spcPct val="115000"/>
                        </a:lnSpc>
                        <a:spcAft>
                          <a:spcPts val="0"/>
                        </a:spcAft>
                      </a:pPr>
                      <a:r>
                        <a:rPr lang="es-ES" sz="1400" b="0" baseline="0" dirty="0">
                          <a:solidFill>
                            <a:srgbClr val="000000"/>
                          </a:solidFill>
                          <a:effectLst/>
                          <a:highlight>
                            <a:srgbClr val="FFFF00"/>
                          </a:highlight>
                        </a:rPr>
                        <a:t>Análisis, planificación y estrategia de desarrollo turístico del Condado de </a:t>
                      </a:r>
                      <a:r>
                        <a:rPr lang="es-ES" sz="1400" b="0" baseline="0" dirty="0" err="1">
                          <a:solidFill>
                            <a:srgbClr val="000000"/>
                          </a:solidFill>
                          <a:effectLst/>
                          <a:highlight>
                            <a:srgbClr val="FFFF00"/>
                          </a:highlight>
                        </a:rPr>
                        <a:t>Zadar</a:t>
                      </a:r>
                      <a:r>
                        <a:rPr lang="es-ES" sz="1400" b="0" baseline="0" dirty="0">
                          <a:solidFill>
                            <a:srgbClr val="000000"/>
                          </a:solidFill>
                          <a:effectLst/>
                          <a:highlight>
                            <a:srgbClr val="FFFF00"/>
                          </a:highlight>
                        </a:rPr>
                        <a:t> (Croacia)</a:t>
                      </a:r>
                      <a:endParaRPr lang="es-ES" sz="1400" b="0" baseline="0" dirty="0">
                        <a:solidFill>
                          <a:srgbClr val="000000"/>
                        </a:solidFill>
                        <a:effectLst/>
                        <a:latin typeface="Calibri"/>
                        <a:ea typeface="Calibri"/>
                        <a:cs typeface="Times New Roman"/>
                      </a:endParaRPr>
                    </a:p>
                  </a:txBody>
                  <a:tcPr marL="55015" marR="55015" marT="0" marB="0">
                    <a:noFill/>
                  </a:tcPr>
                </a:tc>
              </a:tr>
              <a:tr h="112474">
                <a:tc>
                  <a:txBody>
                    <a:bodyPr/>
                    <a:lstStyle/>
                    <a:p>
                      <a:pPr>
                        <a:lnSpc>
                          <a:spcPct val="115000"/>
                        </a:lnSpc>
                        <a:spcAft>
                          <a:spcPts val="0"/>
                        </a:spcAft>
                      </a:pPr>
                      <a:r>
                        <a:rPr lang="es-ES" sz="1400" b="0" baseline="0" dirty="0">
                          <a:solidFill>
                            <a:srgbClr val="000000"/>
                          </a:solidFill>
                          <a:effectLst/>
                          <a:highlight>
                            <a:srgbClr val="FFFF00"/>
                          </a:highlight>
                        </a:rPr>
                        <a:t>Fernández Quero, Juan Luis</a:t>
                      </a:r>
                      <a:endParaRPr lang="es-ES" sz="1400" b="0" baseline="0" dirty="0">
                        <a:solidFill>
                          <a:srgbClr val="000000"/>
                        </a:solidFill>
                        <a:effectLst/>
                        <a:latin typeface="Calibri"/>
                        <a:ea typeface="Calibri"/>
                        <a:cs typeface="Times New Roman"/>
                      </a:endParaRPr>
                    </a:p>
                  </a:txBody>
                  <a:tcPr marL="55015" marR="55015" marT="0" marB="0">
                    <a:noFill/>
                  </a:tcPr>
                </a:tc>
                <a:tc>
                  <a:txBody>
                    <a:bodyPr/>
                    <a:lstStyle/>
                    <a:p>
                      <a:pPr>
                        <a:lnSpc>
                          <a:spcPct val="115000"/>
                        </a:lnSpc>
                        <a:spcAft>
                          <a:spcPts val="0"/>
                        </a:spcAft>
                      </a:pPr>
                      <a:r>
                        <a:rPr lang="es-ES" sz="1400" b="0" baseline="0" dirty="0">
                          <a:solidFill>
                            <a:srgbClr val="000000"/>
                          </a:solidFill>
                          <a:effectLst/>
                          <a:highlight>
                            <a:srgbClr val="FFFF00"/>
                          </a:highlight>
                        </a:rPr>
                        <a:t>Desarrollo local en el municipio de </a:t>
                      </a:r>
                      <a:r>
                        <a:rPr lang="es-ES" sz="1400" b="0" baseline="0" dirty="0" err="1">
                          <a:solidFill>
                            <a:srgbClr val="000000"/>
                          </a:solidFill>
                          <a:effectLst/>
                          <a:highlight>
                            <a:srgbClr val="FFFF00"/>
                          </a:highlight>
                        </a:rPr>
                        <a:t>Ugíjar</a:t>
                      </a:r>
                      <a:endParaRPr lang="es-ES" sz="1400" b="0" baseline="0" dirty="0">
                        <a:solidFill>
                          <a:srgbClr val="000000"/>
                        </a:solidFill>
                        <a:effectLst/>
                        <a:latin typeface="Calibri"/>
                        <a:ea typeface="Calibri"/>
                        <a:cs typeface="Times New Roman"/>
                      </a:endParaRPr>
                    </a:p>
                  </a:txBody>
                  <a:tcPr marL="55015" marR="55015" marT="0" marB="0">
                    <a:noFill/>
                  </a:tcPr>
                </a:tc>
              </a:tr>
              <a:tr h="224949">
                <a:tc>
                  <a:txBody>
                    <a:bodyPr/>
                    <a:lstStyle/>
                    <a:p>
                      <a:pPr>
                        <a:lnSpc>
                          <a:spcPct val="115000"/>
                        </a:lnSpc>
                        <a:spcAft>
                          <a:spcPts val="0"/>
                        </a:spcAft>
                      </a:pPr>
                      <a:r>
                        <a:rPr lang="es-ES" sz="1400" b="0" baseline="0" dirty="0">
                          <a:solidFill>
                            <a:srgbClr val="000000"/>
                          </a:solidFill>
                          <a:effectLst/>
                          <a:highlight>
                            <a:srgbClr val="FFFF00"/>
                          </a:highlight>
                        </a:rPr>
                        <a:t>González Izquierdo, Miguel Ángel</a:t>
                      </a:r>
                      <a:endParaRPr lang="es-ES" sz="1400" b="0" baseline="0" dirty="0">
                        <a:solidFill>
                          <a:srgbClr val="000000"/>
                        </a:solidFill>
                        <a:effectLst/>
                        <a:latin typeface="Calibri"/>
                        <a:ea typeface="Calibri"/>
                        <a:cs typeface="Times New Roman"/>
                      </a:endParaRPr>
                    </a:p>
                  </a:txBody>
                  <a:tcPr marL="55015" marR="55015" marT="0" marB="0">
                    <a:noFill/>
                  </a:tcPr>
                </a:tc>
                <a:tc>
                  <a:txBody>
                    <a:bodyPr/>
                    <a:lstStyle/>
                    <a:p>
                      <a:pPr>
                        <a:lnSpc>
                          <a:spcPct val="115000"/>
                        </a:lnSpc>
                        <a:spcAft>
                          <a:spcPts val="0"/>
                        </a:spcAft>
                      </a:pPr>
                      <a:r>
                        <a:rPr lang="es-ES" sz="1400" b="0" baseline="0" dirty="0">
                          <a:solidFill>
                            <a:srgbClr val="000000"/>
                          </a:solidFill>
                          <a:effectLst/>
                          <a:highlight>
                            <a:srgbClr val="00FFFF"/>
                          </a:highlight>
                        </a:rPr>
                        <a:t>Análisis prospectivo y capacidad de acogida del ámbito (Jun, Peligros y </a:t>
                      </a:r>
                      <a:r>
                        <a:rPr lang="es-ES" sz="1400" b="0" baseline="0" dirty="0" err="1">
                          <a:solidFill>
                            <a:srgbClr val="000000"/>
                          </a:solidFill>
                          <a:effectLst/>
                          <a:highlight>
                            <a:srgbClr val="00FFFF"/>
                          </a:highlight>
                        </a:rPr>
                        <a:t>Pulianas</a:t>
                      </a:r>
                      <a:r>
                        <a:rPr lang="es-ES" sz="1400" b="0" baseline="0" dirty="0">
                          <a:solidFill>
                            <a:srgbClr val="000000"/>
                          </a:solidFill>
                          <a:effectLst/>
                          <a:highlight>
                            <a:srgbClr val="00FFFF"/>
                          </a:highlight>
                        </a:rPr>
                        <a:t>); </a:t>
                      </a:r>
                      <a:endParaRPr lang="es-ES" sz="1400" b="0" baseline="0" dirty="0">
                        <a:solidFill>
                          <a:srgbClr val="000000"/>
                        </a:solidFill>
                        <a:effectLst/>
                        <a:latin typeface="Calibri"/>
                        <a:ea typeface="Calibri"/>
                        <a:cs typeface="Times New Roman"/>
                      </a:endParaRPr>
                    </a:p>
                  </a:txBody>
                  <a:tcPr marL="55015" marR="55015" marT="0" marB="0">
                    <a:noFill/>
                  </a:tcPr>
                </a:tc>
              </a:tr>
              <a:tr h="112474">
                <a:tc>
                  <a:txBody>
                    <a:bodyPr/>
                    <a:lstStyle/>
                    <a:p>
                      <a:pPr>
                        <a:lnSpc>
                          <a:spcPct val="115000"/>
                        </a:lnSpc>
                        <a:spcAft>
                          <a:spcPts val="0"/>
                        </a:spcAft>
                      </a:pPr>
                      <a:r>
                        <a:rPr lang="es-ES" sz="1400" b="0" baseline="0" dirty="0">
                          <a:solidFill>
                            <a:srgbClr val="000000"/>
                          </a:solidFill>
                          <a:effectLst/>
                          <a:highlight>
                            <a:srgbClr val="FFFF00"/>
                          </a:highlight>
                        </a:rPr>
                        <a:t>Hernández Martín, Javier</a:t>
                      </a:r>
                      <a:endParaRPr lang="es-ES" sz="1400" b="0" baseline="0" dirty="0">
                        <a:solidFill>
                          <a:srgbClr val="000000"/>
                        </a:solidFill>
                        <a:effectLst/>
                        <a:latin typeface="Calibri"/>
                        <a:ea typeface="Calibri"/>
                        <a:cs typeface="Times New Roman"/>
                      </a:endParaRPr>
                    </a:p>
                  </a:txBody>
                  <a:tcPr marL="55015" marR="55015" marT="0" marB="0">
                    <a:noFill/>
                  </a:tcPr>
                </a:tc>
                <a:tc>
                  <a:txBody>
                    <a:bodyPr/>
                    <a:lstStyle/>
                    <a:p>
                      <a:pPr>
                        <a:lnSpc>
                          <a:spcPct val="115000"/>
                        </a:lnSpc>
                        <a:spcAft>
                          <a:spcPts val="0"/>
                        </a:spcAft>
                      </a:pPr>
                      <a:r>
                        <a:rPr lang="es-ES" sz="1400" b="0" baseline="0" dirty="0">
                          <a:solidFill>
                            <a:srgbClr val="000000"/>
                          </a:solidFill>
                          <a:effectLst/>
                          <a:highlight>
                            <a:srgbClr val="00FFFF"/>
                          </a:highlight>
                        </a:rPr>
                        <a:t>Comparación evolución paisaje patrimonial: la Vega </a:t>
                      </a:r>
                      <a:endParaRPr lang="es-ES" sz="1400" b="0" baseline="0" dirty="0">
                        <a:solidFill>
                          <a:srgbClr val="000000"/>
                        </a:solidFill>
                        <a:effectLst/>
                        <a:latin typeface="Calibri"/>
                        <a:ea typeface="Calibri"/>
                        <a:cs typeface="Times New Roman"/>
                      </a:endParaRPr>
                    </a:p>
                  </a:txBody>
                  <a:tcPr marL="55015" marR="55015" marT="0" marB="0">
                    <a:noFill/>
                  </a:tcPr>
                </a:tc>
              </a:tr>
              <a:tr h="224949">
                <a:tc>
                  <a:txBody>
                    <a:bodyPr/>
                    <a:lstStyle/>
                    <a:p>
                      <a:pPr>
                        <a:lnSpc>
                          <a:spcPct val="115000"/>
                        </a:lnSpc>
                        <a:spcAft>
                          <a:spcPts val="0"/>
                        </a:spcAft>
                      </a:pPr>
                      <a:r>
                        <a:rPr lang="es-ES" sz="1400" b="0" baseline="0">
                          <a:solidFill>
                            <a:srgbClr val="000000"/>
                          </a:solidFill>
                          <a:effectLst/>
                          <a:highlight>
                            <a:srgbClr val="FFFF00"/>
                          </a:highlight>
                        </a:rPr>
                        <a:t>Labao Santana, Eliana María</a:t>
                      </a:r>
                      <a:endParaRPr lang="es-ES" sz="1400" b="0" baseline="0">
                        <a:solidFill>
                          <a:srgbClr val="000000"/>
                        </a:solidFill>
                        <a:effectLst/>
                        <a:latin typeface="Calibri"/>
                        <a:ea typeface="Calibri"/>
                        <a:cs typeface="Times New Roman"/>
                      </a:endParaRPr>
                    </a:p>
                  </a:txBody>
                  <a:tcPr marL="55015" marR="55015" marT="0" marB="0">
                    <a:noFill/>
                  </a:tcPr>
                </a:tc>
                <a:tc>
                  <a:txBody>
                    <a:bodyPr/>
                    <a:lstStyle/>
                    <a:p>
                      <a:pPr>
                        <a:lnSpc>
                          <a:spcPct val="115000"/>
                        </a:lnSpc>
                        <a:spcAft>
                          <a:spcPts val="0"/>
                        </a:spcAft>
                      </a:pPr>
                      <a:r>
                        <a:rPr lang="es-ES" sz="1400" b="0" baseline="0" dirty="0">
                          <a:solidFill>
                            <a:srgbClr val="000000"/>
                          </a:solidFill>
                          <a:effectLst/>
                          <a:highlight>
                            <a:srgbClr val="FFFF00"/>
                          </a:highlight>
                        </a:rPr>
                        <a:t>Potencialidades para desarrollar el turismo rural en la comarca Norte de Gran Canaria</a:t>
                      </a:r>
                      <a:endParaRPr lang="es-ES" sz="1400" b="0" baseline="0" dirty="0">
                        <a:solidFill>
                          <a:srgbClr val="000000"/>
                        </a:solidFill>
                        <a:effectLst/>
                        <a:latin typeface="Calibri"/>
                        <a:ea typeface="Calibri"/>
                        <a:cs typeface="Times New Roman"/>
                      </a:endParaRPr>
                    </a:p>
                  </a:txBody>
                  <a:tcPr marL="55015" marR="55015" marT="0" marB="0">
                    <a:noFill/>
                  </a:tcPr>
                </a:tc>
              </a:tr>
              <a:tr h="224949">
                <a:tc>
                  <a:txBody>
                    <a:bodyPr/>
                    <a:lstStyle/>
                    <a:p>
                      <a:pPr>
                        <a:lnSpc>
                          <a:spcPct val="115000"/>
                        </a:lnSpc>
                        <a:spcAft>
                          <a:spcPts val="0"/>
                        </a:spcAft>
                      </a:pPr>
                      <a:r>
                        <a:rPr lang="es-ES" sz="1400" b="0" baseline="0">
                          <a:solidFill>
                            <a:srgbClr val="000000"/>
                          </a:solidFill>
                          <a:effectLst/>
                          <a:highlight>
                            <a:srgbClr val="FF0000"/>
                          </a:highlight>
                        </a:rPr>
                        <a:t>Lliso Iborra, Reyes</a:t>
                      </a:r>
                      <a:endParaRPr lang="es-ES" sz="1400" b="0" baseline="0">
                        <a:solidFill>
                          <a:srgbClr val="000000"/>
                        </a:solidFill>
                        <a:effectLst/>
                        <a:latin typeface="Calibri"/>
                        <a:ea typeface="Calibri"/>
                        <a:cs typeface="Times New Roman"/>
                      </a:endParaRPr>
                    </a:p>
                  </a:txBody>
                  <a:tcPr marL="55015" marR="55015" marT="0" marB="0">
                    <a:noFill/>
                  </a:tcPr>
                </a:tc>
                <a:tc>
                  <a:txBody>
                    <a:bodyPr/>
                    <a:lstStyle/>
                    <a:p>
                      <a:pPr algn="just">
                        <a:lnSpc>
                          <a:spcPct val="115000"/>
                        </a:lnSpc>
                        <a:spcAft>
                          <a:spcPts val="0"/>
                        </a:spcAft>
                      </a:pPr>
                      <a:r>
                        <a:rPr lang="es-ES" sz="1400" b="0" baseline="0" dirty="0">
                          <a:solidFill>
                            <a:srgbClr val="000000"/>
                          </a:solidFill>
                          <a:effectLst/>
                          <a:highlight>
                            <a:srgbClr val="FF0000"/>
                          </a:highlight>
                        </a:rPr>
                        <a:t>Conflictos sociales relacionados con las energías renovables: análisis comparativo entre energía solar </a:t>
                      </a:r>
                      <a:r>
                        <a:rPr lang="es-ES" sz="1400" b="0" baseline="0" dirty="0" err="1">
                          <a:solidFill>
                            <a:srgbClr val="000000"/>
                          </a:solidFill>
                          <a:effectLst/>
                          <a:highlight>
                            <a:srgbClr val="FF0000"/>
                          </a:highlight>
                        </a:rPr>
                        <a:t>fotovoltáica</a:t>
                      </a:r>
                      <a:r>
                        <a:rPr lang="es-ES" sz="1400" b="0" baseline="0" dirty="0">
                          <a:solidFill>
                            <a:srgbClr val="000000"/>
                          </a:solidFill>
                          <a:effectLst/>
                          <a:highlight>
                            <a:srgbClr val="FF0000"/>
                          </a:highlight>
                        </a:rPr>
                        <a:t> y energía eólica</a:t>
                      </a:r>
                      <a:endParaRPr lang="es-ES" sz="1400" b="0" baseline="0" dirty="0">
                        <a:solidFill>
                          <a:srgbClr val="000000"/>
                        </a:solidFill>
                        <a:effectLst/>
                        <a:latin typeface="Calibri"/>
                        <a:ea typeface="Calibri"/>
                        <a:cs typeface="Times New Roman"/>
                      </a:endParaRPr>
                    </a:p>
                  </a:txBody>
                  <a:tcPr marL="55015" marR="55015" marT="0" marB="0">
                    <a:noFill/>
                  </a:tcPr>
                </a:tc>
              </a:tr>
              <a:tr h="112474">
                <a:tc>
                  <a:txBody>
                    <a:bodyPr/>
                    <a:lstStyle/>
                    <a:p>
                      <a:pPr>
                        <a:lnSpc>
                          <a:spcPct val="115000"/>
                        </a:lnSpc>
                        <a:spcAft>
                          <a:spcPts val="0"/>
                        </a:spcAft>
                      </a:pPr>
                      <a:r>
                        <a:rPr lang="es-ES" sz="1400" b="0" baseline="0" dirty="0">
                          <a:solidFill>
                            <a:srgbClr val="000000"/>
                          </a:solidFill>
                          <a:effectLst/>
                          <a:highlight>
                            <a:srgbClr val="FFFF00"/>
                          </a:highlight>
                        </a:rPr>
                        <a:t>Mora Higueras, Jorge</a:t>
                      </a:r>
                      <a:endParaRPr lang="es-ES" sz="1400" b="0" baseline="0" dirty="0">
                        <a:solidFill>
                          <a:srgbClr val="000000"/>
                        </a:solidFill>
                        <a:effectLst/>
                        <a:latin typeface="Calibri"/>
                        <a:ea typeface="Calibri"/>
                        <a:cs typeface="Times New Roman"/>
                      </a:endParaRPr>
                    </a:p>
                  </a:txBody>
                  <a:tcPr marL="55015" marR="55015" marT="0" marB="0">
                    <a:noFill/>
                  </a:tcPr>
                </a:tc>
                <a:tc>
                  <a:txBody>
                    <a:bodyPr/>
                    <a:lstStyle/>
                    <a:p>
                      <a:pPr>
                        <a:lnSpc>
                          <a:spcPct val="115000"/>
                        </a:lnSpc>
                        <a:spcAft>
                          <a:spcPts val="0"/>
                        </a:spcAft>
                      </a:pPr>
                      <a:r>
                        <a:rPr lang="es-ES" sz="1400" b="0" baseline="0" dirty="0">
                          <a:solidFill>
                            <a:srgbClr val="000000"/>
                          </a:solidFill>
                          <a:effectLst/>
                          <a:highlight>
                            <a:srgbClr val="FFFF00"/>
                          </a:highlight>
                        </a:rPr>
                        <a:t>Participación pública y desarrollo territorial en la escala local en España</a:t>
                      </a:r>
                      <a:endParaRPr lang="es-ES" sz="1400" b="0" baseline="0" dirty="0">
                        <a:solidFill>
                          <a:srgbClr val="000000"/>
                        </a:solidFill>
                        <a:effectLst/>
                        <a:latin typeface="Calibri"/>
                        <a:ea typeface="Calibri"/>
                        <a:cs typeface="Times New Roman"/>
                      </a:endParaRPr>
                    </a:p>
                  </a:txBody>
                  <a:tcPr marL="55015" marR="55015" marT="0" marB="0">
                    <a:noFill/>
                  </a:tcPr>
                </a:tc>
              </a:tr>
              <a:tr h="224949">
                <a:tc>
                  <a:txBody>
                    <a:bodyPr/>
                    <a:lstStyle/>
                    <a:p>
                      <a:pPr>
                        <a:lnSpc>
                          <a:spcPct val="115000"/>
                        </a:lnSpc>
                        <a:spcAft>
                          <a:spcPts val="0"/>
                        </a:spcAft>
                      </a:pPr>
                      <a:r>
                        <a:rPr lang="es-ES" sz="1400" b="0" baseline="0" dirty="0">
                          <a:solidFill>
                            <a:srgbClr val="000000"/>
                          </a:solidFill>
                          <a:effectLst/>
                          <a:highlight>
                            <a:srgbClr val="00FF00"/>
                          </a:highlight>
                        </a:rPr>
                        <a:t>Muñoz </a:t>
                      </a:r>
                      <a:r>
                        <a:rPr lang="es-ES" sz="1400" b="0" baseline="0" dirty="0" err="1">
                          <a:solidFill>
                            <a:srgbClr val="000000"/>
                          </a:solidFill>
                          <a:effectLst/>
                          <a:highlight>
                            <a:srgbClr val="00FF00"/>
                          </a:highlight>
                        </a:rPr>
                        <a:t>Herzog</a:t>
                      </a:r>
                      <a:r>
                        <a:rPr lang="es-ES" sz="1400" b="0" baseline="0" dirty="0">
                          <a:solidFill>
                            <a:srgbClr val="000000"/>
                          </a:solidFill>
                          <a:effectLst/>
                          <a:highlight>
                            <a:srgbClr val="00FF00"/>
                          </a:highlight>
                        </a:rPr>
                        <a:t>, Juan</a:t>
                      </a:r>
                      <a:endParaRPr lang="es-ES" sz="1400" b="0" baseline="0" dirty="0">
                        <a:solidFill>
                          <a:srgbClr val="000000"/>
                        </a:solidFill>
                        <a:effectLst/>
                        <a:latin typeface="Calibri"/>
                        <a:ea typeface="Calibri"/>
                        <a:cs typeface="Times New Roman"/>
                      </a:endParaRPr>
                    </a:p>
                  </a:txBody>
                  <a:tcPr marL="55015" marR="55015" marT="0" marB="0">
                    <a:noFill/>
                  </a:tcPr>
                </a:tc>
                <a:tc>
                  <a:txBody>
                    <a:bodyPr/>
                    <a:lstStyle/>
                    <a:p>
                      <a:pPr algn="just">
                        <a:lnSpc>
                          <a:spcPct val="115000"/>
                        </a:lnSpc>
                        <a:spcAft>
                          <a:spcPts val="0"/>
                        </a:spcAft>
                      </a:pPr>
                      <a:r>
                        <a:rPr lang="es-ES" sz="1400" b="0" baseline="0" dirty="0">
                          <a:solidFill>
                            <a:srgbClr val="000000"/>
                          </a:solidFill>
                          <a:effectLst/>
                          <a:highlight>
                            <a:srgbClr val="00FF00"/>
                          </a:highlight>
                        </a:rPr>
                        <a:t>El sector occidental del Valle del Guadalquivir cordobés: análisis y valoración de la realidad y perspectivas turísticas</a:t>
                      </a:r>
                      <a:endParaRPr lang="es-ES" sz="1400" b="0" baseline="0" dirty="0">
                        <a:solidFill>
                          <a:srgbClr val="000000"/>
                        </a:solidFill>
                        <a:effectLst/>
                        <a:latin typeface="Calibri"/>
                        <a:ea typeface="Calibri"/>
                        <a:cs typeface="Times New Roman"/>
                      </a:endParaRPr>
                    </a:p>
                  </a:txBody>
                  <a:tcPr marL="55015" marR="55015" marT="0" marB="0">
                    <a:noFill/>
                  </a:tcPr>
                </a:tc>
              </a:tr>
            </a:tbl>
          </a:graphicData>
        </a:graphic>
      </p:graphicFrame>
      <p:grpSp>
        <p:nvGrpSpPr>
          <p:cNvPr id="6" name="Grupo 2"/>
          <p:cNvGrpSpPr/>
          <p:nvPr/>
        </p:nvGrpSpPr>
        <p:grpSpPr>
          <a:xfrm>
            <a:off x="-15552" y="6208716"/>
            <a:ext cx="9906000" cy="676668"/>
            <a:chOff x="-15552" y="5849888"/>
            <a:chExt cx="9906000" cy="676668"/>
          </a:xfrm>
        </p:grpSpPr>
        <p:pic>
          <p:nvPicPr>
            <p:cNvPr id="7" name="6 Imagen" descr="una_cabecera.png"/>
            <p:cNvPicPr>
              <a:picLocks noChangeAspect="1"/>
            </p:cNvPicPr>
            <p:nvPr/>
          </p:nvPicPr>
          <p:blipFill>
            <a:blip r:embed="rId2" cstate="print"/>
            <a:stretch>
              <a:fillRect/>
            </a:stretch>
          </p:blipFill>
          <p:spPr>
            <a:xfrm>
              <a:off x="-15552" y="5849888"/>
              <a:ext cx="9906000" cy="676668"/>
            </a:xfrm>
            <a:prstGeom prst="rect">
              <a:avLst/>
            </a:prstGeom>
          </p:spPr>
        </p:pic>
        <p:pic>
          <p:nvPicPr>
            <p:cNvPr id="8" name="Imagen 1"/>
            <p:cNvPicPr>
              <a:picLocks noChangeAspect="1"/>
            </p:cNvPicPr>
            <p:nvPr/>
          </p:nvPicPr>
          <p:blipFill>
            <a:blip r:embed="rId3"/>
            <a:stretch>
              <a:fillRect/>
            </a:stretch>
          </p:blipFill>
          <p:spPr>
            <a:xfrm>
              <a:off x="2216696" y="5849888"/>
              <a:ext cx="1173462" cy="676668"/>
            </a:xfrm>
            <a:prstGeom prst="rect">
              <a:avLst/>
            </a:prstGeom>
          </p:spPr>
        </p:pic>
      </p:grpSp>
    </p:spTree>
    <p:extLst>
      <p:ext uri="{BB962C8B-B14F-4D97-AF65-F5344CB8AC3E}">
        <p14:creationId xmlns:p14="http://schemas.microsoft.com/office/powerpoint/2010/main" val="5164732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9" name="Tabla 8"/>
          <p:cNvGraphicFramePr>
            <a:graphicFrameLocks noGrp="1"/>
          </p:cNvGraphicFramePr>
          <p:nvPr>
            <p:extLst>
              <p:ext uri="{D42A27DB-BD31-4B8C-83A1-F6EECF244321}">
                <p14:modId xmlns:p14="http://schemas.microsoft.com/office/powerpoint/2010/main" val="16948341"/>
              </p:ext>
            </p:extLst>
          </p:nvPr>
        </p:nvGraphicFramePr>
        <p:xfrm>
          <a:off x="848544" y="1050920"/>
          <a:ext cx="8136904" cy="2275840"/>
        </p:xfrm>
        <a:graphic>
          <a:graphicData uri="http://schemas.openxmlformats.org/drawingml/2006/table">
            <a:tbl>
              <a:tblPr firstRow="1" firstCol="1" lastRow="1" lastCol="1" bandRow="1" bandCol="1"/>
              <a:tblGrid>
                <a:gridCol w="864096"/>
                <a:gridCol w="3137300"/>
                <a:gridCol w="1556011"/>
                <a:gridCol w="1556011"/>
                <a:gridCol w="667422"/>
                <a:gridCol w="356064"/>
              </a:tblGrid>
              <a:tr h="0">
                <a:tc>
                  <a:txBody>
                    <a:bodyPr/>
                    <a:lstStyle/>
                    <a:p>
                      <a:pPr algn="just">
                        <a:spcBef>
                          <a:spcPts val="0"/>
                        </a:spcBef>
                        <a:spcAft>
                          <a:spcPts val="0"/>
                        </a:spcAft>
                      </a:pPr>
                      <a:r>
                        <a:rPr lang="es-ES" sz="1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400" dirty="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s-ES" sz="14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Asignaturas</a:t>
                      </a:r>
                      <a:endParaRPr lang="es-ES" sz="1400" dirty="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s-ES" sz="14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Profesorado</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p>
                      <a:pPr algn="ctr">
                        <a:spcBef>
                          <a:spcPts val="0"/>
                        </a:spcBef>
                        <a:spcAft>
                          <a:spcPts val="0"/>
                        </a:spcAft>
                      </a:pPr>
                      <a:r>
                        <a:rPr lang="es-ES" sz="14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UGR / URV</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pt-BR" sz="14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Profesorado Externo</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p>
                      <a:pPr algn="ctr">
                        <a:spcBef>
                          <a:spcPts val="0"/>
                        </a:spcBef>
                        <a:spcAft>
                          <a:spcPts val="0"/>
                        </a:spcAft>
                      </a:pPr>
                      <a:r>
                        <a:rPr lang="pt-BR" sz="14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UGR / URV</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s-ES" sz="14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Total ECTS </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s-ES" sz="14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Sem.</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rowSpan="2">
                  <a:txBody>
                    <a:bodyPr/>
                    <a:lstStyle/>
                    <a:p>
                      <a:pPr algn="just">
                        <a:spcBef>
                          <a:spcPts val="0"/>
                        </a:spcBef>
                        <a:spcAft>
                          <a:spcPts val="0"/>
                        </a:spcAft>
                      </a:pPr>
                      <a:r>
                        <a:rPr lang="es-ES" sz="14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MOD. </a:t>
                      </a:r>
                      <a:r>
                        <a:rPr lang="es-ES" sz="1400" b="1" u="sng"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Opt</a:t>
                      </a:r>
                      <a:r>
                        <a:rPr lang="es-ES" sz="1400" b="1" u="sng"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a:t>
                      </a:r>
                      <a:endParaRPr lang="es-ES" sz="1400" dirty="0">
                        <a:effectLst/>
                        <a:latin typeface="Tahoma" panose="020B060403050404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es-ES" sz="14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UGR</a:t>
                      </a:r>
                      <a:endParaRPr lang="es-ES" sz="1400" dirty="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Técnicas, habilidades e instrumentos para la dirección, gestión y mediación en las entidades públicas (se oferta en el máster en Dirección y Gestión Pública por la UGR)</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C Gómez Bueno 1</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MA Lozano Martín 1</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R Martínez Martín 1</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 No computa</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spcBef>
                          <a:spcPts val="0"/>
                        </a:spcBef>
                        <a:spcAft>
                          <a:spcPts val="0"/>
                        </a:spcAft>
                      </a:pPr>
                      <a:r>
                        <a:rPr lang="es-ES" sz="1400" spc="-3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1º y 2º</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r>
              <a:tr h="0">
                <a:tc vMerge="1">
                  <a:txBody>
                    <a:bodyPr/>
                    <a:lstStyle/>
                    <a:p>
                      <a:endParaRPr lang="es-ES"/>
                    </a:p>
                  </a:txBody>
                  <a:tcPr/>
                </a:tc>
                <a:tc>
                  <a:txBody>
                    <a:bodyPr/>
                    <a:lstStyle/>
                    <a:p>
                      <a:pPr algn="just">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Gestión pública local  (se oferta en el máster en Dirección y Gestión Pública por la UGR)</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just">
                        <a:spcBef>
                          <a:spcPts val="0"/>
                        </a:spcBef>
                        <a:spcAft>
                          <a:spcPts val="0"/>
                        </a:spcAft>
                      </a:pPr>
                      <a:r>
                        <a:rPr lang="pt-BR"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R Ojeda García 1</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pt-BR"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M Zafra Víctor 2</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just">
                        <a:spcBef>
                          <a:spcPts val="0"/>
                        </a:spcBef>
                        <a:spcAft>
                          <a:spcPts val="0"/>
                        </a:spcAft>
                      </a:pPr>
                      <a:r>
                        <a:rPr lang="pt-BR"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spcBef>
                          <a:spcPts val="0"/>
                        </a:spcBef>
                        <a:spcAft>
                          <a:spcPts val="0"/>
                        </a:spcAft>
                      </a:pPr>
                      <a:r>
                        <a:rPr lang="es-ES" sz="140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 No computa</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gn="ctr">
                        <a:spcBef>
                          <a:spcPts val="0"/>
                        </a:spcBef>
                        <a:spcAft>
                          <a:spcPts val="0"/>
                        </a:spcAft>
                      </a:pPr>
                      <a:r>
                        <a:rPr lang="es-ES" sz="1400" spc="-3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1º y 2º</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r>
              <a:tr h="0">
                <a:tc gridSpan="4">
                  <a:txBody>
                    <a:bodyPr/>
                    <a:lstStyle/>
                    <a:p>
                      <a:pPr algn="just">
                        <a:spcBef>
                          <a:spcPts val="0"/>
                        </a:spcBef>
                        <a:spcAft>
                          <a:spcPts val="0"/>
                        </a:spcAft>
                      </a:pPr>
                      <a:r>
                        <a:rPr lang="es-ES" sz="14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TOTAL ECTS DE OTROS MASTERES OFERTADOS</a:t>
                      </a:r>
                      <a:endParaRPr lang="es-ES" sz="1400" dirty="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ctr">
                        <a:spcBef>
                          <a:spcPts val="0"/>
                        </a:spcBef>
                        <a:spcAft>
                          <a:spcPts val="0"/>
                        </a:spcAft>
                      </a:pPr>
                      <a:r>
                        <a:rPr lang="es-ES" sz="1400" b="1" smtClean="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6 </a:t>
                      </a:r>
                      <a:r>
                        <a:rPr lang="es-ES" sz="14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No computa</a:t>
                      </a:r>
                      <a:endParaRPr lang="es-ES" sz="1400">
                        <a:effectLst/>
                        <a:latin typeface="Tahoma" panose="020B0604030504040204" pitchFamily="34" charset="0"/>
                        <a:ea typeface="Calibri" panose="020F0502020204030204" pitchFamily="34" charset="0"/>
                        <a:cs typeface="Times New Roman" panose="02020603050405020304" pitchFamily="18" charset="0"/>
                      </a:endParaRPr>
                    </a:p>
                  </a:txBody>
                  <a:tcPr marL="17780" marR="1778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s-ES" sz="14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s-ES" sz="1400" dirty="0">
                        <a:effectLst/>
                        <a:latin typeface="Tahoma" panose="020B0604030504040204" pitchFamily="34" charset="0"/>
                        <a:ea typeface="Calibri" panose="020F0502020204030204" pitchFamily="34" charset="0"/>
                        <a:cs typeface="Times New Roman" panose="02020603050405020304" pitchFamily="18" charset="0"/>
                      </a:endParaRPr>
                    </a:p>
                  </a:txBody>
                  <a:tcPr marL="36195" marR="36195"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1 Título"/>
          <p:cNvSpPr>
            <a:spLocks noGrp="1"/>
          </p:cNvSpPr>
          <p:nvPr>
            <p:ph type="ctrTitle" sz="quarter"/>
          </p:nvPr>
        </p:nvSpPr>
        <p:spPr>
          <a:xfrm>
            <a:off x="780157" y="548680"/>
            <a:ext cx="8349307" cy="360040"/>
          </a:xfrm>
          <a:solidFill>
            <a:srgbClr val="660066"/>
          </a:solidFill>
          <a:ln>
            <a:solidFill>
              <a:srgbClr val="000000"/>
            </a:solidFill>
          </a:ln>
        </p:spPr>
        <p:txBody>
          <a:bodyPr/>
          <a:lstStyle/>
          <a:p>
            <a:r>
              <a:rPr lang="es-ES" sz="1400" b="1" i="1" dirty="0" smtClean="0">
                <a:solidFill>
                  <a:schemeClr val="tx1"/>
                </a:solidFill>
                <a:effectLst/>
              </a:rPr>
              <a:t>ASIGNATURAS OFERTADAS EN OTROS MÁSTERES</a:t>
            </a:r>
          </a:p>
        </p:txBody>
      </p:sp>
      <p:sp>
        <p:nvSpPr>
          <p:cNvPr id="11" name="Rectangle 2"/>
          <p:cNvSpPr>
            <a:spLocks noChangeArrowheads="1"/>
          </p:cNvSpPr>
          <p:nvPr/>
        </p:nvSpPr>
        <p:spPr bwMode="auto">
          <a:xfrm>
            <a:off x="780157" y="4128755"/>
            <a:ext cx="820529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200" b="1" i="0" u="sng" strike="noStrike" cap="none" normalizeH="0" baseline="0" dirty="0" smtClean="0">
                <a:ln>
                  <a:noFill/>
                </a:ln>
                <a:solidFill>
                  <a:srgbClr val="000000"/>
                </a:solidFill>
                <a:effectLst/>
                <a:latin typeface="Arial Narrow" panose="020B0606020202030204" pitchFamily="34" charset="0"/>
                <a:ea typeface="Calibri" panose="020F0502020204030204" pitchFamily="34" charset="0"/>
                <a:cs typeface="Tahoma" panose="020B0604030504040204" pitchFamily="34" charset="0"/>
              </a:rPr>
              <a:t>POSIBLES SEMINARIOS</a:t>
            </a:r>
            <a:endParaRPr kumimoji="0" lang="es-ES" altLang="es-ES"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200" b="0" i="0" u="none" strike="noStrike" cap="none" normalizeH="0" baseline="0" dirty="0" smtClean="0">
                <a:ln>
                  <a:noFill/>
                </a:ln>
                <a:solidFill>
                  <a:srgbClr val="000000"/>
                </a:solidFill>
                <a:effectLst/>
                <a:latin typeface="Arial Narrow" panose="020B0606020202030204" pitchFamily="34" charset="0"/>
                <a:ea typeface="Calibri" panose="020F0502020204030204" pitchFamily="34" charset="0"/>
                <a:cs typeface="Tahoma" panose="020B0604030504040204" pitchFamily="34" charset="0"/>
              </a:rPr>
              <a:t>S Álvarez Muñoz (</a:t>
            </a:r>
            <a:r>
              <a:rPr kumimoji="0" lang="es-ES" altLang="es-ES" sz="1200" b="0" i="0" u="none" strike="noStrike" cap="none" normalizeH="0" baseline="0" dirty="0" err="1" smtClean="0">
                <a:ln>
                  <a:noFill/>
                </a:ln>
                <a:solidFill>
                  <a:srgbClr val="000000"/>
                </a:solidFill>
                <a:effectLst/>
                <a:latin typeface="Arial Narrow" panose="020B0606020202030204" pitchFamily="34" charset="0"/>
                <a:ea typeface="Calibri" panose="020F0502020204030204" pitchFamily="34" charset="0"/>
                <a:cs typeface="Tahoma" panose="020B0604030504040204" pitchFamily="34" charset="0"/>
              </a:rPr>
              <a:t>Heritage</a:t>
            </a:r>
            <a:r>
              <a:rPr kumimoji="0" lang="es-ES" altLang="es-ES" sz="1200" b="0" i="0" u="none" strike="noStrike" cap="none" normalizeH="0" baseline="0" dirty="0" smtClean="0">
                <a:ln>
                  <a:noFill/>
                </a:ln>
                <a:solidFill>
                  <a:srgbClr val="000000"/>
                </a:solidFill>
                <a:effectLst/>
                <a:latin typeface="Arial Narrow" panose="020B0606020202030204" pitchFamily="34" charset="0"/>
                <a:ea typeface="Calibri" panose="020F0502020204030204" pitchFamily="34" charset="0"/>
                <a:cs typeface="Tahoma" panose="020B0604030504040204" pitchFamily="34" charset="0"/>
              </a:rPr>
              <a:t>): “Experiencias en la gestión de proyectos territoriales”</a:t>
            </a:r>
          </a:p>
          <a:p>
            <a:pPr marL="0" marR="0" lvl="0" indent="0" algn="l" defTabSz="914400" rtl="0" eaLnBrk="0" fontAlgn="base" latinLnBrk="0" hangingPunct="0">
              <a:lnSpc>
                <a:spcPct val="100000"/>
              </a:lnSpc>
              <a:spcBef>
                <a:spcPct val="0"/>
              </a:spcBef>
              <a:spcAft>
                <a:spcPct val="0"/>
              </a:spcAft>
              <a:buClrTx/>
              <a:buSzTx/>
              <a:buFontTx/>
              <a:buNone/>
              <a:tabLst/>
            </a:pPr>
            <a:r>
              <a:rPr lang="es-ES" altLang="es-ES" sz="1200" b="0" dirty="0" smtClean="0">
                <a:solidFill>
                  <a:srgbClr val="000000"/>
                </a:solidFill>
                <a:latin typeface="Arial Narrow" panose="020B0606020202030204" pitchFamily="34" charset="0"/>
                <a:ea typeface="Calibri" panose="020F0502020204030204" pitchFamily="34" charset="0"/>
                <a:cs typeface="Tahoma" panose="020B0604030504040204" pitchFamily="34" charset="0"/>
              </a:rPr>
              <a:t>J. Fischer: «Experiencias de aplicación los sistemas de información geográfica: urbanismo y movilidad»</a:t>
            </a:r>
            <a:endParaRPr kumimoji="0" lang="es-ES" altLang="es-ES" sz="1200" b="0" i="0" u="none" strike="noStrike" cap="none" normalizeH="0" baseline="0" dirty="0" smtClean="0">
              <a:ln>
                <a:noFill/>
              </a:ln>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36212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1 Título"/>
          <p:cNvSpPr>
            <a:spLocks noGrp="1"/>
          </p:cNvSpPr>
          <p:nvPr>
            <p:ph type="ctrTitle" sz="quarter"/>
          </p:nvPr>
        </p:nvSpPr>
        <p:spPr>
          <a:xfrm>
            <a:off x="780157" y="692696"/>
            <a:ext cx="8349307" cy="360040"/>
          </a:xfrm>
          <a:solidFill>
            <a:srgbClr val="660066"/>
          </a:solidFill>
          <a:ln>
            <a:solidFill>
              <a:srgbClr val="000000"/>
            </a:solidFill>
          </a:ln>
        </p:spPr>
        <p:txBody>
          <a:bodyPr/>
          <a:lstStyle/>
          <a:p>
            <a:r>
              <a:rPr lang="es-ES" sz="2000" b="1" i="1" dirty="0" smtClean="0">
                <a:solidFill>
                  <a:schemeClr val="tx1"/>
                </a:solidFill>
                <a:effectLst/>
              </a:rPr>
              <a:t>ELEMENTOS DIFERENCIADORES</a:t>
            </a:r>
          </a:p>
        </p:txBody>
      </p:sp>
      <p:sp>
        <p:nvSpPr>
          <p:cNvPr id="5" name="Rectángulo 4"/>
          <p:cNvSpPr/>
          <p:nvPr/>
        </p:nvSpPr>
        <p:spPr>
          <a:xfrm>
            <a:off x="920552" y="1124744"/>
            <a:ext cx="7992888" cy="4862870"/>
          </a:xfrm>
          <a:prstGeom prst="rect">
            <a:avLst/>
          </a:prstGeom>
        </p:spPr>
        <p:txBody>
          <a:bodyPr wrap="square">
            <a:spAutoFit/>
          </a:bodyPr>
          <a:lstStyle/>
          <a:p>
            <a:pPr marL="342900" indent="-342900" algn="just">
              <a:spcBef>
                <a:spcPts val="600"/>
              </a:spcBef>
              <a:spcAft>
                <a:spcPts val="600"/>
              </a:spcAft>
              <a:buFontTx/>
              <a:buChar char="-"/>
            </a:pPr>
            <a:r>
              <a:rPr lang="es-ES" sz="1600" dirty="0" smtClean="0">
                <a:solidFill>
                  <a:srgbClr val="000000"/>
                </a:solidFill>
                <a:latin typeface="+mj-lt"/>
                <a:ea typeface="Times New Roman" panose="02020603050405020304" pitchFamily="18" charset="0"/>
              </a:rPr>
              <a:t>Nicho de mercado</a:t>
            </a:r>
            <a:r>
              <a:rPr lang="es-ES" sz="1600" b="0" dirty="0" smtClean="0">
                <a:solidFill>
                  <a:srgbClr val="000000"/>
                </a:solidFill>
                <a:latin typeface="+mj-lt"/>
                <a:ea typeface="Times New Roman" panose="02020603050405020304" pitchFamily="18" charset="0"/>
              </a:rPr>
              <a:t>: sector público, privado, autoempleo (</a:t>
            </a:r>
            <a:r>
              <a:rPr lang="es-ES" sz="1600" b="0" dirty="0" err="1" smtClean="0">
                <a:solidFill>
                  <a:srgbClr val="000000"/>
                </a:solidFill>
                <a:latin typeface="+mj-lt"/>
                <a:ea typeface="Times New Roman" panose="02020603050405020304" pitchFamily="18" charset="0"/>
              </a:rPr>
              <a:t>freelance</a:t>
            </a:r>
            <a:r>
              <a:rPr lang="es-ES" sz="1600" b="0" dirty="0" smtClean="0">
                <a:solidFill>
                  <a:srgbClr val="000000"/>
                </a:solidFill>
                <a:latin typeface="+mj-lt"/>
                <a:ea typeface="Times New Roman" panose="02020603050405020304" pitchFamily="18" charset="0"/>
              </a:rPr>
              <a:t>): </a:t>
            </a:r>
            <a:r>
              <a:rPr lang="es-ES" sz="1600" b="0" dirty="0" err="1" smtClean="0">
                <a:solidFill>
                  <a:srgbClr val="000000"/>
                </a:solidFill>
                <a:latin typeface="+mj-lt"/>
                <a:ea typeface="Times New Roman" panose="02020603050405020304" pitchFamily="18" charset="0"/>
              </a:rPr>
              <a:t>GDRs</a:t>
            </a:r>
            <a:r>
              <a:rPr lang="es-ES" sz="1600" b="0" dirty="0" smtClean="0">
                <a:solidFill>
                  <a:srgbClr val="000000"/>
                </a:solidFill>
                <a:latin typeface="+mj-lt"/>
                <a:ea typeface="Times New Roman" panose="02020603050405020304" pitchFamily="18" charset="0"/>
              </a:rPr>
              <a:t>, consultoras urbanismo y OT, … .</a:t>
            </a:r>
          </a:p>
          <a:p>
            <a:pPr marL="342900" indent="-342900" algn="just">
              <a:spcBef>
                <a:spcPts val="600"/>
              </a:spcBef>
              <a:spcAft>
                <a:spcPts val="600"/>
              </a:spcAft>
              <a:buFontTx/>
              <a:buChar char="-"/>
            </a:pPr>
            <a:r>
              <a:rPr lang="es-ES" sz="1600" dirty="0" smtClean="0">
                <a:solidFill>
                  <a:srgbClr val="000000"/>
                </a:solidFill>
                <a:latin typeface="+mj-lt"/>
                <a:ea typeface="Times New Roman" panose="02020603050405020304" pitchFamily="18" charset="0"/>
              </a:rPr>
              <a:t>Diversidad de profesorado </a:t>
            </a:r>
            <a:r>
              <a:rPr lang="es-ES" sz="1600" b="0" dirty="0" smtClean="0">
                <a:solidFill>
                  <a:srgbClr val="000000"/>
                </a:solidFill>
                <a:latin typeface="+mj-lt"/>
                <a:ea typeface="Times New Roman" panose="02020603050405020304" pitchFamily="18" charset="0"/>
              </a:rPr>
              <a:t>(interuniversitario y profesionales)</a:t>
            </a:r>
          </a:p>
          <a:p>
            <a:pPr marL="342900" indent="-342900" algn="just">
              <a:spcBef>
                <a:spcPts val="600"/>
              </a:spcBef>
              <a:spcAft>
                <a:spcPts val="600"/>
              </a:spcAft>
              <a:buFontTx/>
              <a:buChar char="-"/>
            </a:pPr>
            <a:r>
              <a:rPr lang="es-ES" sz="1600" dirty="0" smtClean="0">
                <a:solidFill>
                  <a:srgbClr val="000000"/>
                </a:solidFill>
                <a:latin typeface="+mj-lt"/>
                <a:ea typeface="Times New Roman" panose="02020603050405020304" pitchFamily="18" charset="0"/>
              </a:rPr>
              <a:t>Curso SIG inicial</a:t>
            </a:r>
            <a:r>
              <a:rPr lang="es-ES" sz="1600" b="0" dirty="0" smtClean="0">
                <a:solidFill>
                  <a:srgbClr val="000000"/>
                </a:solidFill>
                <a:latin typeface="+mj-lt"/>
                <a:ea typeface="Times New Roman" panose="02020603050405020304" pitchFamily="18" charset="0"/>
              </a:rPr>
              <a:t>, de nivel medio: gratuito (formación no reglada). Se proporcionan licencias de estudiantes por un año de ARC-GIS. Enviar a </a:t>
            </a:r>
            <a:r>
              <a:rPr lang="es-ES" sz="1600" b="0" dirty="0" smtClean="0">
                <a:solidFill>
                  <a:srgbClr val="000000"/>
                </a:solidFill>
                <a:latin typeface="+mj-lt"/>
                <a:ea typeface="Times New Roman" panose="02020603050405020304" pitchFamily="18" charset="0"/>
                <a:hlinkClick r:id="rId2"/>
              </a:rPr>
              <a:t>favalver@ugr.es</a:t>
            </a:r>
            <a:r>
              <a:rPr lang="es-ES" sz="1600" b="0" dirty="0" smtClean="0">
                <a:solidFill>
                  <a:srgbClr val="000000"/>
                </a:solidFill>
                <a:latin typeface="+mj-lt"/>
                <a:ea typeface="Times New Roman" panose="02020603050405020304" pitchFamily="18" charset="0"/>
              </a:rPr>
              <a:t> los que estéis interesados. </a:t>
            </a:r>
            <a:r>
              <a:rPr lang="es-ES" sz="1600" dirty="0">
                <a:hlinkClick r:id="rId3"/>
              </a:rPr>
              <a:t>http://</a:t>
            </a:r>
            <a:r>
              <a:rPr lang="es-ES" sz="1600" dirty="0" smtClean="0">
                <a:hlinkClick r:id="rId3"/>
              </a:rPr>
              <a:t>ecampus.ugr.es</a:t>
            </a:r>
            <a:r>
              <a:rPr lang="es-ES" sz="1600" dirty="0"/>
              <a:t>, </a:t>
            </a:r>
            <a:r>
              <a:rPr lang="es-ES" sz="1600" dirty="0">
                <a:solidFill>
                  <a:srgbClr val="000000"/>
                </a:solidFill>
              </a:rPr>
              <a:t>https://ecampus.ugr.es/moodle/course/index.php?categoryid=26</a:t>
            </a:r>
            <a:endParaRPr lang="es-ES" sz="1600" b="0" dirty="0" smtClean="0">
              <a:solidFill>
                <a:srgbClr val="000000"/>
              </a:solidFill>
              <a:latin typeface="+mj-lt"/>
              <a:ea typeface="Times New Roman" panose="02020603050405020304" pitchFamily="18" charset="0"/>
            </a:endParaRPr>
          </a:p>
          <a:p>
            <a:pPr marL="342900" indent="-342900" algn="just">
              <a:spcBef>
                <a:spcPts val="600"/>
              </a:spcBef>
              <a:spcAft>
                <a:spcPts val="600"/>
              </a:spcAft>
              <a:buFontTx/>
              <a:buChar char="-"/>
            </a:pPr>
            <a:r>
              <a:rPr lang="es-ES" sz="1600" dirty="0" smtClean="0">
                <a:solidFill>
                  <a:srgbClr val="000000"/>
                </a:solidFill>
                <a:latin typeface="+mj-lt"/>
                <a:ea typeface="Times New Roman" panose="02020603050405020304" pitchFamily="18" charset="0"/>
              </a:rPr>
              <a:t>Semana salidas de campo</a:t>
            </a:r>
            <a:r>
              <a:rPr lang="es-ES" sz="1600" b="0" dirty="0" smtClean="0">
                <a:solidFill>
                  <a:srgbClr val="000000"/>
                </a:solidFill>
                <a:latin typeface="+mj-lt"/>
                <a:ea typeface="Times New Roman" panose="02020603050405020304" pitchFamily="18" charset="0"/>
              </a:rPr>
              <a:t>: conocimiento y puesta en práctica en el terreno y socializar (URV y UGR): Itinerario en Andalucía 2016/2017 (publicación); Itinerario en Cataluña 2017/2018</a:t>
            </a:r>
          </a:p>
          <a:p>
            <a:pPr marL="342900" indent="-342900" algn="just">
              <a:spcBef>
                <a:spcPts val="600"/>
              </a:spcBef>
              <a:spcAft>
                <a:spcPts val="600"/>
              </a:spcAft>
              <a:buFontTx/>
              <a:buChar char="-"/>
            </a:pPr>
            <a:r>
              <a:rPr lang="es-ES" sz="1600" b="0" dirty="0" smtClean="0">
                <a:solidFill>
                  <a:srgbClr val="000000"/>
                </a:solidFill>
                <a:latin typeface="+mj-lt"/>
                <a:ea typeface="Times New Roman" panose="02020603050405020304" pitchFamily="18" charset="0"/>
              </a:rPr>
              <a:t>Congreso </a:t>
            </a:r>
            <a:r>
              <a:rPr lang="es-ES" sz="1600" dirty="0" smtClean="0">
                <a:solidFill>
                  <a:srgbClr val="000000"/>
                </a:solidFill>
                <a:latin typeface="+mj-lt"/>
                <a:ea typeface="Times New Roman" panose="02020603050405020304" pitchFamily="18" charset="0"/>
              </a:rPr>
              <a:t>Seminario Internacional de Pares Integrados</a:t>
            </a:r>
            <a:r>
              <a:rPr lang="es-ES" sz="1600" b="0" dirty="0" smtClean="0">
                <a:solidFill>
                  <a:srgbClr val="000000"/>
                </a:solidFill>
                <a:latin typeface="+mj-lt"/>
                <a:ea typeface="Times New Roman" panose="02020603050405020304" pitchFamily="18" charset="0"/>
              </a:rPr>
              <a:t>: Congreso virtual interuniversitario con varias universidades latinoamericanas</a:t>
            </a:r>
          </a:p>
          <a:p>
            <a:pPr marL="342900" indent="-342900" algn="just">
              <a:spcBef>
                <a:spcPts val="600"/>
              </a:spcBef>
              <a:spcAft>
                <a:spcPts val="600"/>
              </a:spcAft>
              <a:buFontTx/>
              <a:buChar char="-"/>
            </a:pPr>
            <a:r>
              <a:rPr lang="es-ES" sz="1600" dirty="0" smtClean="0">
                <a:solidFill>
                  <a:srgbClr val="000000"/>
                </a:solidFill>
                <a:latin typeface="+mj-lt"/>
                <a:ea typeface="Times New Roman" panose="02020603050405020304" pitchFamily="18" charset="0"/>
              </a:rPr>
              <a:t>Prácticas </a:t>
            </a:r>
            <a:r>
              <a:rPr lang="es-ES" sz="1600" b="0" dirty="0" smtClean="0">
                <a:solidFill>
                  <a:srgbClr val="000000"/>
                </a:solidFill>
                <a:latin typeface="+mj-lt"/>
                <a:ea typeface="Times New Roman" panose="02020603050405020304" pitchFamily="18" charset="0"/>
              </a:rPr>
              <a:t>externas (valoración entre estudiantes)</a:t>
            </a:r>
          </a:p>
          <a:p>
            <a:pPr marL="342900" indent="-342900" algn="just">
              <a:spcBef>
                <a:spcPts val="600"/>
              </a:spcBef>
              <a:spcAft>
                <a:spcPts val="600"/>
              </a:spcAft>
              <a:buFontTx/>
              <a:buChar char="-"/>
            </a:pPr>
            <a:r>
              <a:rPr lang="es-ES" sz="1600" dirty="0" smtClean="0">
                <a:solidFill>
                  <a:srgbClr val="000000"/>
                </a:solidFill>
                <a:latin typeface="+mj-lt"/>
              </a:rPr>
              <a:t>Metodología: virtualización/presenciales</a:t>
            </a:r>
          </a:p>
          <a:p>
            <a:pPr marL="342900" indent="-342900" algn="just">
              <a:spcBef>
                <a:spcPts val="600"/>
              </a:spcBef>
              <a:spcAft>
                <a:spcPts val="600"/>
              </a:spcAft>
              <a:buFontTx/>
              <a:buChar char="-"/>
            </a:pPr>
            <a:r>
              <a:rPr lang="es-ES" sz="1600" b="0" dirty="0" smtClean="0">
                <a:solidFill>
                  <a:srgbClr val="000000"/>
                </a:solidFill>
                <a:latin typeface="+mj-lt"/>
              </a:rPr>
              <a:t>Publicación en Revista </a:t>
            </a:r>
            <a:r>
              <a:rPr lang="es-ES" sz="1600" dirty="0" smtClean="0">
                <a:solidFill>
                  <a:srgbClr val="000000"/>
                </a:solidFill>
                <a:latin typeface="+mj-lt"/>
              </a:rPr>
              <a:t>Cuadernos Geográficos </a:t>
            </a:r>
            <a:r>
              <a:rPr lang="es-ES" sz="1600" b="0" dirty="0" smtClean="0">
                <a:solidFill>
                  <a:srgbClr val="000000"/>
                </a:solidFill>
                <a:latin typeface="+mj-lt"/>
              </a:rPr>
              <a:t>(WOS) mejores </a:t>
            </a:r>
            <a:r>
              <a:rPr lang="es-ES" sz="1600" b="0" dirty="0" err="1" smtClean="0">
                <a:solidFill>
                  <a:srgbClr val="000000"/>
                </a:solidFill>
                <a:latin typeface="+mj-lt"/>
              </a:rPr>
              <a:t>TFMs</a:t>
            </a:r>
            <a:r>
              <a:rPr lang="es-ES" sz="1600" b="0" dirty="0" smtClean="0">
                <a:solidFill>
                  <a:srgbClr val="000000"/>
                </a:solidFill>
                <a:latin typeface="+mj-lt"/>
              </a:rPr>
              <a:t>,</a:t>
            </a:r>
            <a:endParaRPr lang="es-ES" sz="1600" b="0" dirty="0">
              <a:latin typeface="+mj-lt"/>
            </a:endParaRPr>
          </a:p>
        </p:txBody>
      </p:sp>
      <p:grpSp>
        <p:nvGrpSpPr>
          <p:cNvPr id="4" name="Grupo 11"/>
          <p:cNvGrpSpPr/>
          <p:nvPr/>
        </p:nvGrpSpPr>
        <p:grpSpPr>
          <a:xfrm>
            <a:off x="15552" y="6165304"/>
            <a:ext cx="9906000" cy="676668"/>
            <a:chOff x="-15552" y="5849888"/>
            <a:chExt cx="9906000" cy="676668"/>
          </a:xfrm>
        </p:grpSpPr>
        <p:pic>
          <p:nvPicPr>
            <p:cNvPr id="6" name="11 Imagen" descr="una_cabecera.png"/>
            <p:cNvPicPr>
              <a:picLocks noChangeAspect="1"/>
            </p:cNvPicPr>
            <p:nvPr/>
          </p:nvPicPr>
          <p:blipFill>
            <a:blip r:embed="rId4" cstate="print"/>
            <a:stretch>
              <a:fillRect/>
            </a:stretch>
          </p:blipFill>
          <p:spPr>
            <a:xfrm>
              <a:off x="-15552" y="5849888"/>
              <a:ext cx="9906000" cy="676668"/>
            </a:xfrm>
            <a:prstGeom prst="rect">
              <a:avLst/>
            </a:prstGeom>
          </p:spPr>
        </p:pic>
        <p:pic>
          <p:nvPicPr>
            <p:cNvPr id="7" name="Imagen 13"/>
            <p:cNvPicPr>
              <a:picLocks noChangeAspect="1"/>
            </p:cNvPicPr>
            <p:nvPr/>
          </p:nvPicPr>
          <p:blipFill>
            <a:blip r:embed="rId5"/>
            <a:stretch>
              <a:fillRect/>
            </a:stretch>
          </p:blipFill>
          <p:spPr>
            <a:xfrm>
              <a:off x="2216696" y="5849888"/>
              <a:ext cx="1173462" cy="676668"/>
            </a:xfrm>
            <a:prstGeom prst="rect">
              <a:avLst/>
            </a:prstGeom>
          </p:spPr>
        </p:pic>
      </p:grpSp>
    </p:spTree>
    <p:extLst>
      <p:ext uri="{BB962C8B-B14F-4D97-AF65-F5344CB8AC3E}">
        <p14:creationId xmlns:p14="http://schemas.microsoft.com/office/powerpoint/2010/main" val="12069486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0" name="1 Título"/>
          <p:cNvSpPr>
            <a:spLocks noGrp="1"/>
          </p:cNvSpPr>
          <p:nvPr>
            <p:ph type="ctrTitle" sz="quarter"/>
          </p:nvPr>
        </p:nvSpPr>
        <p:spPr>
          <a:xfrm>
            <a:off x="780157" y="764704"/>
            <a:ext cx="8349307" cy="5040560"/>
          </a:xfrm>
          <a:solidFill>
            <a:srgbClr val="660066"/>
          </a:solidFill>
          <a:ln>
            <a:solidFill>
              <a:srgbClr val="000000"/>
            </a:solidFill>
          </a:ln>
        </p:spPr>
        <p:txBody>
          <a:bodyPr/>
          <a:lstStyle/>
          <a:p>
            <a:pPr algn="just"/>
            <a:r>
              <a:rPr lang="es-ES" sz="1400" b="1" i="1" dirty="0">
                <a:solidFill>
                  <a:schemeClr val="tx1"/>
                </a:solidFill>
                <a:effectLst/>
              </a:rPr>
              <a:t/>
            </a:r>
            <a:br>
              <a:rPr lang="es-ES" sz="1400" b="1" i="1" dirty="0">
                <a:solidFill>
                  <a:schemeClr val="tx1"/>
                </a:solidFill>
                <a:effectLst/>
              </a:rPr>
            </a:br>
            <a:r>
              <a:rPr lang="es-ES" sz="1400" b="1" i="1" dirty="0">
                <a:solidFill>
                  <a:schemeClr val="tx1"/>
                </a:solidFill>
                <a:effectLst/>
              </a:rPr>
              <a:t/>
            </a:r>
            <a:br>
              <a:rPr lang="es-ES" sz="1400" b="1" i="1" dirty="0">
                <a:solidFill>
                  <a:schemeClr val="tx1"/>
                </a:solidFill>
                <a:effectLst/>
              </a:rPr>
            </a:br>
            <a:r>
              <a:rPr lang="es-ES" sz="1400" b="1" i="1" dirty="0">
                <a:solidFill>
                  <a:schemeClr val="tx1"/>
                </a:solidFill>
                <a:effectLst/>
              </a:rPr>
              <a:t>    La Oficina de Gestión de Alojamientos de la UGR recoge ofertas de pisos para estudiantes, colegios mayores, residencias o habitaciones. Además, fomenta la comunicación entre demandantes y ofertantes</a:t>
            </a:r>
            <a:br>
              <a:rPr lang="es-ES" sz="1400" b="1" i="1" dirty="0">
                <a:solidFill>
                  <a:schemeClr val="tx1"/>
                </a:solidFill>
                <a:effectLst/>
              </a:rPr>
            </a:br>
            <a:r>
              <a:rPr lang="es-ES" sz="1400" b="1" i="1" dirty="0">
                <a:solidFill>
                  <a:schemeClr val="tx1"/>
                </a:solidFill>
                <a:effectLst/>
              </a:rPr>
              <a:t/>
            </a:r>
            <a:br>
              <a:rPr lang="es-ES" sz="1400" b="1" i="1" dirty="0">
                <a:solidFill>
                  <a:schemeClr val="tx1"/>
                </a:solidFill>
                <a:effectLst/>
              </a:rPr>
            </a:br>
            <a:r>
              <a:rPr lang="es-ES" sz="1400" b="1" i="1" dirty="0">
                <a:solidFill>
                  <a:schemeClr val="tx1"/>
                </a:solidFill>
                <a:effectLst/>
              </a:rPr>
              <a:t>La Oficina de Gestión de Alojamientos de la Universidad de Granada pone a disposición de la Comunidad Universitaria, principalmente el conjunto de los estudiantes, un servicio de organización de los recursos existentes de hospedaje, fomentando la incorporación de ofertas y optimizando la comunicación entre demandantes y ofertantes.</a:t>
            </a:r>
            <a:br>
              <a:rPr lang="es-ES" sz="1400" b="1" i="1" dirty="0">
                <a:solidFill>
                  <a:schemeClr val="tx1"/>
                </a:solidFill>
                <a:effectLst/>
              </a:rPr>
            </a:br>
            <a:r>
              <a:rPr lang="es-ES" sz="1400" b="1" i="1" dirty="0">
                <a:solidFill>
                  <a:schemeClr val="tx1"/>
                </a:solidFill>
                <a:effectLst/>
              </a:rPr>
              <a:t/>
            </a:r>
            <a:br>
              <a:rPr lang="es-ES" sz="1400" b="1" i="1" dirty="0">
                <a:solidFill>
                  <a:schemeClr val="tx1"/>
                </a:solidFill>
                <a:effectLst/>
              </a:rPr>
            </a:br>
            <a:r>
              <a:rPr lang="es-ES" sz="1400" b="1" i="1" dirty="0">
                <a:solidFill>
                  <a:schemeClr val="tx1"/>
                </a:solidFill>
                <a:effectLst/>
              </a:rPr>
              <a:t>Este servicio de la UGR informa de ofertas de alojamiento en colegios mayores, residencias universitarias, pisos, habitaciones con ofertas especiales para estudiantes universitarios u hospedaje con personas mayores.</a:t>
            </a:r>
            <a:br>
              <a:rPr lang="es-ES" sz="1400" b="1" i="1" dirty="0">
                <a:solidFill>
                  <a:schemeClr val="tx1"/>
                </a:solidFill>
                <a:effectLst/>
              </a:rPr>
            </a:br>
            <a:r>
              <a:rPr lang="es-ES" sz="1400" b="1" i="1" dirty="0">
                <a:solidFill>
                  <a:schemeClr val="tx1"/>
                </a:solidFill>
                <a:effectLst/>
              </a:rPr>
              <a:t/>
            </a:r>
            <a:br>
              <a:rPr lang="es-ES" sz="1400" b="1" i="1" dirty="0">
                <a:solidFill>
                  <a:schemeClr val="tx1"/>
                </a:solidFill>
                <a:effectLst/>
              </a:rPr>
            </a:br>
            <a:r>
              <a:rPr lang="es-ES" sz="1400" b="1" i="1" dirty="0">
                <a:solidFill>
                  <a:schemeClr val="tx1"/>
                </a:solidFill>
                <a:effectLst/>
              </a:rPr>
              <a:t>La Oficina de Gestión de Alojamientos de la Universidad de Granada se encuentra en el edificio de Comedores Universitarios de la Calle Severo Ochoa, dentro de las dependencias del Servicio de Asistencia al Estudiante (SAE).</a:t>
            </a:r>
            <a:br>
              <a:rPr lang="es-ES" sz="1400" b="1" i="1" dirty="0">
                <a:solidFill>
                  <a:schemeClr val="tx1"/>
                </a:solidFill>
                <a:effectLst/>
              </a:rPr>
            </a:br>
            <a:r>
              <a:rPr lang="es-ES" sz="1400" b="1" i="1" dirty="0">
                <a:solidFill>
                  <a:schemeClr val="tx1"/>
                </a:solidFill>
                <a:effectLst/>
              </a:rPr>
              <a:t/>
            </a:r>
            <a:br>
              <a:rPr lang="es-ES" sz="1400" b="1" i="1" dirty="0">
                <a:solidFill>
                  <a:schemeClr val="tx1"/>
                </a:solidFill>
                <a:effectLst/>
              </a:rPr>
            </a:br>
            <a:r>
              <a:rPr lang="es-ES" sz="1400" b="1" i="1" dirty="0">
                <a:solidFill>
                  <a:schemeClr val="tx1"/>
                </a:solidFill>
                <a:effectLst/>
              </a:rPr>
              <a:t>Para más información, consultar su web http://alojamiento.ugr.es/ o escribir al correo electrónico alojamiento@ugr.es</a:t>
            </a:r>
            <a:br>
              <a:rPr lang="es-ES" sz="1400" b="1" i="1" dirty="0">
                <a:solidFill>
                  <a:schemeClr val="tx1"/>
                </a:solidFill>
                <a:effectLst/>
              </a:rPr>
            </a:br>
            <a:endParaRPr lang="es-ES" sz="1400" b="1" i="1" dirty="0" smtClean="0">
              <a:solidFill>
                <a:schemeClr val="tx1"/>
              </a:solidFill>
              <a:effectLst/>
            </a:endParaRPr>
          </a:p>
        </p:txBody>
      </p:sp>
      <p:sp>
        <p:nvSpPr>
          <p:cNvPr id="5" name="Rectángulo 4"/>
          <p:cNvSpPr/>
          <p:nvPr/>
        </p:nvSpPr>
        <p:spPr>
          <a:xfrm>
            <a:off x="920552" y="1412776"/>
            <a:ext cx="7992888" cy="369332"/>
          </a:xfrm>
          <a:prstGeom prst="rect">
            <a:avLst/>
          </a:prstGeom>
        </p:spPr>
        <p:txBody>
          <a:bodyPr wrap="square">
            <a:spAutoFit/>
          </a:bodyPr>
          <a:lstStyle/>
          <a:p>
            <a:pPr marL="342900" indent="-342900" algn="just">
              <a:spcBef>
                <a:spcPts val="600"/>
              </a:spcBef>
              <a:spcAft>
                <a:spcPts val="600"/>
              </a:spcAft>
              <a:buFontTx/>
              <a:buChar char="-"/>
            </a:pPr>
            <a:endParaRPr lang="es-ES" b="0" dirty="0">
              <a:latin typeface="+mj-lt"/>
            </a:endParaRPr>
          </a:p>
        </p:txBody>
      </p:sp>
      <p:grpSp>
        <p:nvGrpSpPr>
          <p:cNvPr id="4" name="Grupo 11"/>
          <p:cNvGrpSpPr/>
          <p:nvPr/>
        </p:nvGrpSpPr>
        <p:grpSpPr>
          <a:xfrm>
            <a:off x="15552" y="6165304"/>
            <a:ext cx="9906000" cy="676668"/>
            <a:chOff x="-15552" y="5849888"/>
            <a:chExt cx="9906000" cy="676668"/>
          </a:xfrm>
        </p:grpSpPr>
        <p:pic>
          <p:nvPicPr>
            <p:cNvPr id="6" name="11 Imagen" descr="una_cabecera.png"/>
            <p:cNvPicPr>
              <a:picLocks noChangeAspect="1"/>
            </p:cNvPicPr>
            <p:nvPr/>
          </p:nvPicPr>
          <p:blipFill>
            <a:blip r:embed="rId2" cstate="print"/>
            <a:stretch>
              <a:fillRect/>
            </a:stretch>
          </p:blipFill>
          <p:spPr>
            <a:xfrm>
              <a:off x="-15552" y="5849888"/>
              <a:ext cx="9906000" cy="676668"/>
            </a:xfrm>
            <a:prstGeom prst="rect">
              <a:avLst/>
            </a:prstGeom>
          </p:spPr>
        </p:pic>
        <p:pic>
          <p:nvPicPr>
            <p:cNvPr id="7" name="Imagen 13"/>
            <p:cNvPicPr>
              <a:picLocks noChangeAspect="1"/>
            </p:cNvPicPr>
            <p:nvPr/>
          </p:nvPicPr>
          <p:blipFill>
            <a:blip r:embed="rId3"/>
            <a:stretch>
              <a:fillRect/>
            </a:stretch>
          </p:blipFill>
          <p:spPr>
            <a:xfrm>
              <a:off x="2216696" y="5849888"/>
              <a:ext cx="1173462" cy="676668"/>
            </a:xfrm>
            <a:prstGeom prst="rect">
              <a:avLst/>
            </a:prstGeom>
          </p:spPr>
        </p:pic>
      </p:grpSp>
    </p:spTree>
    <p:extLst>
      <p:ext uri="{BB962C8B-B14F-4D97-AF65-F5344CB8AC3E}">
        <p14:creationId xmlns:p14="http://schemas.microsoft.com/office/powerpoint/2010/main" val="1916759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2" name="Grupo 11"/>
          <p:cNvGrpSpPr/>
          <p:nvPr/>
        </p:nvGrpSpPr>
        <p:grpSpPr>
          <a:xfrm>
            <a:off x="-15552" y="6208716"/>
            <a:ext cx="9906000" cy="676668"/>
            <a:chOff x="-15552" y="5849888"/>
            <a:chExt cx="9906000" cy="676668"/>
          </a:xfrm>
        </p:grpSpPr>
        <p:pic>
          <p:nvPicPr>
            <p:cNvPr id="13" name="11 Imagen" descr="una_cabecera.png"/>
            <p:cNvPicPr>
              <a:picLocks noChangeAspect="1"/>
            </p:cNvPicPr>
            <p:nvPr/>
          </p:nvPicPr>
          <p:blipFill>
            <a:blip r:embed="rId2" cstate="print"/>
            <a:stretch>
              <a:fillRect/>
            </a:stretch>
          </p:blipFill>
          <p:spPr>
            <a:xfrm>
              <a:off x="-15552" y="5849888"/>
              <a:ext cx="9906000" cy="676668"/>
            </a:xfrm>
            <a:prstGeom prst="rect">
              <a:avLst/>
            </a:prstGeom>
          </p:spPr>
        </p:pic>
        <p:pic>
          <p:nvPicPr>
            <p:cNvPr id="14" name="Imagen 13"/>
            <p:cNvPicPr>
              <a:picLocks noChangeAspect="1"/>
            </p:cNvPicPr>
            <p:nvPr/>
          </p:nvPicPr>
          <p:blipFill>
            <a:blip r:embed="rId3"/>
            <a:stretch>
              <a:fillRect/>
            </a:stretch>
          </p:blipFill>
          <p:spPr>
            <a:xfrm>
              <a:off x="2216696" y="5849888"/>
              <a:ext cx="1173462" cy="676668"/>
            </a:xfrm>
            <a:prstGeom prst="rect">
              <a:avLst/>
            </a:prstGeom>
          </p:spPr>
        </p:pic>
      </p:grpSp>
      <p:grpSp>
        <p:nvGrpSpPr>
          <p:cNvPr id="7" name="10 Grupo"/>
          <p:cNvGrpSpPr/>
          <p:nvPr/>
        </p:nvGrpSpPr>
        <p:grpSpPr>
          <a:xfrm>
            <a:off x="1496616" y="1700808"/>
            <a:ext cx="5634078" cy="2815521"/>
            <a:chOff x="323850" y="1052513"/>
            <a:chExt cx="7596188" cy="4118882"/>
          </a:xfrm>
        </p:grpSpPr>
        <p:sp>
          <p:nvSpPr>
            <p:cNvPr id="9" name="Text Box 2"/>
            <p:cNvSpPr txBox="1">
              <a:spLocks noChangeArrowheads="1"/>
            </p:cNvSpPr>
            <p:nvPr/>
          </p:nvSpPr>
          <p:spPr bwMode="auto">
            <a:xfrm>
              <a:off x="323850" y="3282335"/>
              <a:ext cx="4169956" cy="1889060"/>
            </a:xfrm>
            <a:prstGeom prst="rect">
              <a:avLst/>
            </a:prstGeom>
            <a:solidFill>
              <a:srgbClr val="9999FF"/>
            </a:solidFill>
            <a:ln w="9360">
              <a:noFill/>
              <a:round/>
              <a:headEnd/>
              <a:tailEnd/>
            </a:ln>
          </p:spPr>
          <p:txBody>
            <a:bodyPr lIns="90000" tIns="62640" rIns="90000" bIns="45000"/>
            <a:lstStyle/>
            <a:p>
              <a:pPr algn="just"/>
              <a:r>
                <a:rPr lang="es-ES" sz="1400" dirty="0">
                  <a:solidFill>
                    <a:srgbClr val="000000"/>
                  </a:solidFill>
                </a:rPr>
                <a:t>Información de contacto:</a:t>
              </a:r>
            </a:p>
            <a:p>
              <a:pPr algn="just"/>
              <a:r>
                <a:rPr lang="es-ES" sz="1400" dirty="0" smtClean="0">
                  <a:solidFill>
                    <a:srgbClr val="000000"/>
                  </a:solidFill>
                </a:rPr>
                <a:t>Francisco </a:t>
              </a:r>
              <a:r>
                <a:rPr lang="es-ES" sz="1400" dirty="0">
                  <a:solidFill>
                    <a:srgbClr val="000000"/>
                  </a:solidFill>
                </a:rPr>
                <a:t>Navarro Valverde</a:t>
              </a:r>
            </a:p>
            <a:p>
              <a:pPr algn="just"/>
              <a:r>
                <a:rPr lang="es-ES" sz="1400" dirty="0">
                  <a:solidFill>
                    <a:srgbClr val="000000"/>
                  </a:solidFill>
                </a:rPr>
                <a:t>Teléfono: 685538925</a:t>
              </a:r>
            </a:p>
            <a:p>
              <a:pPr algn="just"/>
              <a:r>
                <a:rPr lang="es-ES" sz="1400" dirty="0">
                  <a:solidFill>
                    <a:srgbClr val="000000"/>
                  </a:solidFill>
                </a:rPr>
                <a:t>Email: </a:t>
              </a:r>
              <a:r>
                <a:rPr lang="es-ES" sz="1400" u="sng" dirty="0" smtClean="0">
                  <a:solidFill>
                    <a:srgbClr val="000000"/>
                  </a:solidFill>
                </a:rPr>
                <a:t>favalver@ugr.es</a:t>
              </a:r>
            </a:p>
            <a:p>
              <a:pPr algn="just"/>
              <a:r>
                <a:rPr lang="es-ES" sz="1400" dirty="0" smtClean="0">
                  <a:solidFill>
                    <a:srgbClr val="000000"/>
                  </a:solidFill>
                </a:rPr>
                <a:t>http</a:t>
              </a:r>
              <a:r>
                <a:rPr lang="es-ES" sz="1400" dirty="0">
                  <a:solidFill>
                    <a:srgbClr val="000000"/>
                  </a:solidFill>
                </a:rPr>
                <a:t>://</a:t>
              </a:r>
              <a:r>
                <a:rPr lang="es-ES" sz="1400" dirty="0" smtClean="0">
                  <a:solidFill>
                    <a:srgbClr val="000000"/>
                  </a:solidFill>
                </a:rPr>
                <a:t>masteres.ugr.es/</a:t>
              </a:r>
              <a:endParaRPr lang="es-ES" sz="1400" dirty="0">
                <a:solidFill>
                  <a:srgbClr val="000000"/>
                </a:solidFill>
              </a:endParaRPr>
            </a:p>
          </p:txBody>
        </p:sp>
        <p:pic>
          <p:nvPicPr>
            <p:cNvPr id="10" name="Picture 3"/>
            <p:cNvPicPr>
              <a:picLocks noChangeAspect="1" noChangeArrowheads="1"/>
            </p:cNvPicPr>
            <p:nvPr/>
          </p:nvPicPr>
          <p:blipFill>
            <a:blip r:embed="rId4" cstate="print"/>
            <a:srcRect/>
            <a:stretch>
              <a:fillRect/>
            </a:stretch>
          </p:blipFill>
          <p:spPr bwMode="auto">
            <a:xfrm>
              <a:off x="1223963" y="1052513"/>
              <a:ext cx="6696075" cy="1590675"/>
            </a:xfrm>
            <a:prstGeom prst="rect">
              <a:avLst/>
            </a:prstGeom>
            <a:noFill/>
            <a:ln w="9525">
              <a:noFill/>
              <a:round/>
              <a:headEnd/>
              <a:tailEnd/>
            </a:ln>
          </p:spPr>
        </p:pic>
      </p:grpSp>
    </p:spTree>
    <p:extLst>
      <p:ext uri="{BB962C8B-B14F-4D97-AF65-F5344CB8AC3E}">
        <p14:creationId xmlns:p14="http://schemas.microsoft.com/office/powerpoint/2010/main" val="2760258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1 Título"/>
          <p:cNvSpPr>
            <a:spLocks noGrp="1"/>
          </p:cNvSpPr>
          <p:nvPr>
            <p:ph type="ctrTitle" sz="quarter"/>
          </p:nvPr>
        </p:nvSpPr>
        <p:spPr>
          <a:xfrm>
            <a:off x="780157" y="548680"/>
            <a:ext cx="8349307" cy="504056"/>
          </a:xfrm>
          <a:solidFill>
            <a:srgbClr val="660066"/>
          </a:solidFill>
          <a:ln>
            <a:solidFill>
              <a:srgbClr val="000000"/>
            </a:solidFill>
          </a:ln>
        </p:spPr>
        <p:txBody>
          <a:bodyPr/>
          <a:lstStyle/>
          <a:p>
            <a:r>
              <a:rPr lang="es-ES" sz="2000" b="1" i="1" cap="all" dirty="0" smtClean="0">
                <a:solidFill>
                  <a:schemeClr val="tx1"/>
                </a:solidFill>
                <a:effectLst/>
              </a:rPr>
              <a:t>Presentación nuevos estudiantes especialidad UGR </a:t>
            </a:r>
            <a:endParaRPr lang="es-ES" sz="2000" b="1" i="1" dirty="0" smtClean="0">
              <a:solidFill>
                <a:schemeClr val="tx1"/>
              </a:solidFill>
              <a:effectLst/>
            </a:endParaRPr>
          </a:p>
        </p:txBody>
      </p:sp>
      <p:sp>
        <p:nvSpPr>
          <p:cNvPr id="24" name="23 Rectángulo"/>
          <p:cNvSpPr/>
          <p:nvPr/>
        </p:nvSpPr>
        <p:spPr>
          <a:xfrm>
            <a:off x="4164956" y="6235530"/>
            <a:ext cx="2023655" cy="128895"/>
          </a:xfrm>
          <a:prstGeom prst="rect">
            <a:avLst/>
          </a:prstGeom>
        </p:spPr>
        <p:txBody>
          <a:bodyPr wrap="none" lIns="20967" tIns="10484" rIns="20967" bIns="10484">
            <a:spAutoFit/>
          </a:bodyPr>
          <a:lstStyle/>
          <a:p>
            <a:pPr algn="just"/>
            <a:r>
              <a:rPr lang="es-ES" sz="700" b="0" dirty="0" smtClean="0">
                <a:solidFill>
                  <a:srgbClr val="000000"/>
                </a:solidFill>
              </a:rPr>
              <a:t> </a:t>
            </a:r>
            <a:r>
              <a:rPr lang="en-US" sz="700" b="0" dirty="0" smtClean="0">
                <a:solidFill>
                  <a:srgbClr val="000000"/>
                </a:solidFill>
              </a:rPr>
              <a:t>Source: Final Reports of RDPs. Own elaboration.</a:t>
            </a:r>
            <a:endParaRPr lang="es-ES" sz="700" b="0" dirty="0">
              <a:solidFill>
                <a:srgbClr val="000000"/>
              </a:solidFill>
            </a:endParaRPr>
          </a:p>
        </p:txBody>
      </p:sp>
      <p:grpSp>
        <p:nvGrpSpPr>
          <p:cNvPr id="3" name="Grupo 2"/>
          <p:cNvGrpSpPr/>
          <p:nvPr/>
        </p:nvGrpSpPr>
        <p:grpSpPr>
          <a:xfrm>
            <a:off x="-15552" y="6208716"/>
            <a:ext cx="9906000" cy="676668"/>
            <a:chOff x="-15552" y="5849888"/>
            <a:chExt cx="9906000" cy="676668"/>
          </a:xfrm>
        </p:grpSpPr>
        <p:pic>
          <p:nvPicPr>
            <p:cNvPr id="12" name="11 Imagen" descr="una_cabecera.png"/>
            <p:cNvPicPr>
              <a:picLocks noChangeAspect="1"/>
            </p:cNvPicPr>
            <p:nvPr/>
          </p:nvPicPr>
          <p:blipFill>
            <a:blip r:embed="rId2" cstate="print"/>
            <a:stretch>
              <a:fillRect/>
            </a:stretch>
          </p:blipFill>
          <p:spPr>
            <a:xfrm>
              <a:off x="-15552" y="5849888"/>
              <a:ext cx="9906000" cy="676668"/>
            </a:xfrm>
            <a:prstGeom prst="rect">
              <a:avLst/>
            </a:prstGeom>
          </p:spPr>
        </p:pic>
        <p:pic>
          <p:nvPicPr>
            <p:cNvPr id="2" name="Imagen 1"/>
            <p:cNvPicPr>
              <a:picLocks noChangeAspect="1"/>
            </p:cNvPicPr>
            <p:nvPr/>
          </p:nvPicPr>
          <p:blipFill>
            <a:blip r:embed="rId3"/>
            <a:stretch>
              <a:fillRect/>
            </a:stretch>
          </p:blipFill>
          <p:spPr>
            <a:xfrm>
              <a:off x="2216696" y="5849888"/>
              <a:ext cx="1173462" cy="676668"/>
            </a:xfrm>
            <a:prstGeom prst="rect">
              <a:avLst/>
            </a:prstGeom>
          </p:spPr>
        </p:pic>
      </p:grpSp>
      <p:sp>
        <p:nvSpPr>
          <p:cNvPr id="9" name="Rectángulo 8"/>
          <p:cNvSpPr/>
          <p:nvPr/>
        </p:nvSpPr>
        <p:spPr>
          <a:xfrm>
            <a:off x="420117" y="2996952"/>
            <a:ext cx="2228627" cy="584775"/>
          </a:xfrm>
          <a:prstGeom prst="rect">
            <a:avLst/>
          </a:prstGeom>
        </p:spPr>
        <p:txBody>
          <a:bodyPr wrap="square">
            <a:spAutoFit/>
          </a:bodyPr>
          <a:lstStyle/>
          <a:p>
            <a:pPr marL="285750" indent="-285750" algn="just">
              <a:spcAft>
                <a:spcPts val="600"/>
              </a:spcAft>
              <a:buFont typeface="Arial" panose="020B0604020202020204" pitchFamily="34" charset="0"/>
              <a:buChar char="•"/>
            </a:pPr>
            <a:r>
              <a:rPr lang="es-ES" sz="1600" b="0" dirty="0" smtClean="0">
                <a:solidFill>
                  <a:srgbClr val="000000"/>
                </a:solidFill>
                <a:latin typeface="+mj-lt"/>
              </a:rPr>
              <a:t>Total: 15+¿7?= 22 ESTUDIANTES?</a:t>
            </a:r>
            <a:endParaRPr lang="es-ES" sz="1600" b="0" dirty="0">
              <a:solidFill>
                <a:srgbClr val="000000"/>
              </a:solidFill>
              <a:latin typeface="+mj-lt"/>
            </a:endParaRPr>
          </a:p>
        </p:txBody>
      </p:sp>
      <p:graphicFrame>
        <p:nvGraphicFramePr>
          <p:cNvPr id="6" name="5 Tabla"/>
          <p:cNvGraphicFramePr>
            <a:graphicFrameLocks noGrp="1"/>
          </p:cNvGraphicFramePr>
          <p:nvPr>
            <p:extLst>
              <p:ext uri="{D42A27DB-BD31-4B8C-83A1-F6EECF244321}">
                <p14:modId xmlns:p14="http://schemas.microsoft.com/office/powerpoint/2010/main" val="804228974"/>
              </p:ext>
            </p:extLst>
          </p:nvPr>
        </p:nvGraphicFramePr>
        <p:xfrm>
          <a:off x="2756482" y="1196752"/>
          <a:ext cx="6300974" cy="3886200"/>
        </p:xfrm>
        <a:graphic>
          <a:graphicData uri="http://schemas.openxmlformats.org/drawingml/2006/table">
            <a:tbl>
              <a:tblPr/>
              <a:tblGrid>
                <a:gridCol w="1892659"/>
                <a:gridCol w="2470412"/>
                <a:gridCol w="1937903"/>
              </a:tblGrid>
              <a:tr h="244300">
                <a:tc>
                  <a:txBody>
                    <a:bodyPr/>
                    <a:lstStyle/>
                    <a:p>
                      <a:pPr algn="ctr" fontAlgn="ctr"/>
                      <a:r>
                        <a:rPr lang="es-ES" sz="1200" dirty="0" smtClean="0">
                          <a:solidFill>
                            <a:srgbClr val="000000"/>
                          </a:solidFill>
                          <a:effectLst/>
                        </a:rPr>
                        <a:t>1</a:t>
                      </a:r>
                      <a:endParaRPr lang="es-ES" sz="1200" dirty="0">
                        <a:solidFill>
                          <a:srgbClr val="000000"/>
                        </a:solidFill>
                        <a:effectLst/>
                      </a:endParaRPr>
                    </a:p>
                  </a:txBody>
                  <a:tcPr marL="38100" marR="38100" marT="38100" marB="38100" anchor="ctr">
                    <a:lnL>
                      <a:noFill/>
                    </a:lnL>
                    <a:lnR>
                      <a:noFill/>
                    </a:lnR>
                    <a:lnT>
                      <a:noFill/>
                    </a:lnT>
                    <a:lnB>
                      <a:noFill/>
                    </a:lnB>
                    <a:solidFill>
                      <a:schemeClr val="accent1"/>
                    </a:solidFill>
                  </a:tcPr>
                </a:tc>
                <a:tc>
                  <a:txBody>
                    <a:bodyPr/>
                    <a:lstStyle/>
                    <a:p>
                      <a:pPr fontAlgn="ctr"/>
                      <a:r>
                        <a:rPr lang="es-ES" sz="1200" dirty="0">
                          <a:solidFill>
                            <a:srgbClr val="000000"/>
                          </a:solidFill>
                          <a:effectLst/>
                        </a:rPr>
                        <a:t>DE LA TORRE BAYO</a:t>
                      </a:r>
                    </a:p>
                  </a:txBody>
                  <a:tcPr marL="38100" marR="38100" marT="38100" marB="38100" anchor="ctr">
                    <a:lnL>
                      <a:noFill/>
                    </a:lnL>
                    <a:lnR>
                      <a:noFill/>
                    </a:lnR>
                    <a:lnT>
                      <a:noFill/>
                    </a:lnT>
                    <a:lnB>
                      <a:noFill/>
                    </a:lnB>
                    <a:solidFill>
                      <a:schemeClr val="accent1"/>
                    </a:solidFill>
                  </a:tcPr>
                </a:tc>
                <a:tc>
                  <a:txBody>
                    <a:bodyPr/>
                    <a:lstStyle/>
                    <a:p>
                      <a:pPr fontAlgn="ctr"/>
                      <a:r>
                        <a:rPr lang="es-ES" sz="1200">
                          <a:solidFill>
                            <a:srgbClr val="000000"/>
                          </a:solidFill>
                          <a:effectLst/>
                        </a:rPr>
                        <a:t>JUAN JESUS</a:t>
                      </a:r>
                    </a:p>
                  </a:txBody>
                  <a:tcPr marL="38100" marR="38100" marT="38100" marB="38100" anchor="ctr">
                    <a:lnL>
                      <a:noFill/>
                    </a:lnL>
                    <a:lnR>
                      <a:noFill/>
                    </a:lnR>
                    <a:lnT>
                      <a:noFill/>
                    </a:lnT>
                    <a:lnB>
                      <a:noFill/>
                    </a:lnB>
                    <a:solidFill>
                      <a:schemeClr val="accent1"/>
                    </a:solidFill>
                  </a:tcPr>
                </a:tc>
              </a:tr>
              <a:tr h="244300">
                <a:tc>
                  <a:txBody>
                    <a:bodyPr/>
                    <a:lstStyle/>
                    <a:p>
                      <a:pPr algn="ctr" fontAlgn="ctr"/>
                      <a:r>
                        <a:rPr lang="es-ES" sz="1200" dirty="0" smtClean="0">
                          <a:solidFill>
                            <a:srgbClr val="000000"/>
                          </a:solidFill>
                          <a:effectLst/>
                        </a:rPr>
                        <a:t>2</a:t>
                      </a:r>
                      <a:endParaRPr lang="es-ES" sz="1200" dirty="0">
                        <a:solidFill>
                          <a:srgbClr val="000000"/>
                        </a:solidFill>
                        <a:effectLst/>
                      </a:endParaRPr>
                    </a:p>
                  </a:txBody>
                  <a:tcPr marL="38100" marR="38100" marT="38100" marB="38100" anchor="ctr">
                    <a:lnL>
                      <a:noFill/>
                    </a:lnL>
                    <a:lnR>
                      <a:noFill/>
                    </a:lnR>
                    <a:lnT>
                      <a:noFill/>
                    </a:lnT>
                    <a:lnB>
                      <a:noFill/>
                    </a:lnB>
                    <a:solidFill>
                      <a:schemeClr val="accent1"/>
                    </a:solidFill>
                  </a:tcPr>
                </a:tc>
                <a:tc>
                  <a:txBody>
                    <a:bodyPr/>
                    <a:lstStyle/>
                    <a:p>
                      <a:pPr fontAlgn="ctr"/>
                      <a:r>
                        <a:rPr lang="es-ES" sz="1200" dirty="0">
                          <a:solidFill>
                            <a:srgbClr val="000000"/>
                          </a:solidFill>
                          <a:effectLst/>
                        </a:rPr>
                        <a:t>FERNANDEZ CASTAÑO</a:t>
                      </a:r>
                    </a:p>
                  </a:txBody>
                  <a:tcPr marL="38100" marR="38100" marT="38100" marB="38100" anchor="ctr">
                    <a:lnL>
                      <a:noFill/>
                    </a:lnL>
                    <a:lnR>
                      <a:noFill/>
                    </a:lnR>
                    <a:lnT>
                      <a:noFill/>
                    </a:lnT>
                    <a:lnB>
                      <a:noFill/>
                    </a:lnB>
                    <a:solidFill>
                      <a:schemeClr val="accent1"/>
                    </a:solidFill>
                  </a:tcPr>
                </a:tc>
                <a:tc>
                  <a:txBody>
                    <a:bodyPr/>
                    <a:lstStyle/>
                    <a:p>
                      <a:pPr fontAlgn="ctr"/>
                      <a:r>
                        <a:rPr lang="es-ES" sz="1200">
                          <a:solidFill>
                            <a:srgbClr val="000000"/>
                          </a:solidFill>
                          <a:effectLst/>
                        </a:rPr>
                        <a:t>FRANCISCA</a:t>
                      </a:r>
                    </a:p>
                  </a:txBody>
                  <a:tcPr marL="38100" marR="38100" marT="38100" marB="38100" anchor="ctr">
                    <a:lnL>
                      <a:noFill/>
                    </a:lnL>
                    <a:lnR>
                      <a:noFill/>
                    </a:lnR>
                    <a:lnT>
                      <a:noFill/>
                    </a:lnT>
                    <a:lnB>
                      <a:noFill/>
                    </a:lnB>
                    <a:solidFill>
                      <a:schemeClr val="accent1"/>
                    </a:solidFill>
                  </a:tcPr>
                </a:tc>
              </a:tr>
              <a:tr h="244300">
                <a:tc>
                  <a:txBody>
                    <a:bodyPr/>
                    <a:lstStyle/>
                    <a:p>
                      <a:pPr algn="ctr" fontAlgn="ctr"/>
                      <a:r>
                        <a:rPr lang="es-ES" sz="1200" dirty="0" smtClean="0">
                          <a:solidFill>
                            <a:srgbClr val="000000"/>
                          </a:solidFill>
                          <a:effectLst/>
                        </a:rPr>
                        <a:t>3</a:t>
                      </a:r>
                      <a:endParaRPr lang="es-ES" sz="1200" dirty="0">
                        <a:solidFill>
                          <a:srgbClr val="000000"/>
                        </a:solidFill>
                        <a:effectLst/>
                      </a:endParaRPr>
                    </a:p>
                  </a:txBody>
                  <a:tcPr marL="38100" marR="38100" marT="38100" marB="38100" anchor="ctr">
                    <a:lnL>
                      <a:noFill/>
                    </a:lnL>
                    <a:lnR>
                      <a:noFill/>
                    </a:lnR>
                    <a:lnT>
                      <a:noFill/>
                    </a:lnT>
                    <a:lnB>
                      <a:noFill/>
                    </a:lnB>
                    <a:solidFill>
                      <a:schemeClr val="accent1"/>
                    </a:solidFill>
                  </a:tcPr>
                </a:tc>
                <a:tc>
                  <a:txBody>
                    <a:bodyPr/>
                    <a:lstStyle/>
                    <a:p>
                      <a:pPr fontAlgn="ctr"/>
                      <a:r>
                        <a:rPr lang="es-ES" sz="1200" dirty="0">
                          <a:solidFill>
                            <a:srgbClr val="000000"/>
                          </a:solidFill>
                          <a:effectLst/>
                        </a:rPr>
                        <a:t>LASTRA URECHE</a:t>
                      </a:r>
                    </a:p>
                  </a:txBody>
                  <a:tcPr marL="38100" marR="38100" marT="38100" marB="38100" anchor="ctr">
                    <a:lnL>
                      <a:noFill/>
                    </a:lnL>
                    <a:lnR>
                      <a:noFill/>
                    </a:lnR>
                    <a:lnT>
                      <a:noFill/>
                    </a:lnT>
                    <a:lnB>
                      <a:noFill/>
                    </a:lnB>
                    <a:solidFill>
                      <a:schemeClr val="accent1"/>
                    </a:solidFill>
                  </a:tcPr>
                </a:tc>
                <a:tc>
                  <a:txBody>
                    <a:bodyPr/>
                    <a:lstStyle/>
                    <a:p>
                      <a:pPr fontAlgn="ctr"/>
                      <a:r>
                        <a:rPr lang="es-ES" sz="1200">
                          <a:solidFill>
                            <a:srgbClr val="000000"/>
                          </a:solidFill>
                          <a:effectLst/>
                        </a:rPr>
                        <a:t>SARA MILENA</a:t>
                      </a:r>
                    </a:p>
                  </a:txBody>
                  <a:tcPr marL="38100" marR="38100" marT="38100" marB="38100" anchor="ctr">
                    <a:lnL>
                      <a:noFill/>
                    </a:lnL>
                    <a:lnR>
                      <a:noFill/>
                    </a:lnR>
                    <a:lnT>
                      <a:noFill/>
                    </a:lnT>
                    <a:lnB>
                      <a:noFill/>
                    </a:lnB>
                    <a:solidFill>
                      <a:schemeClr val="accent1"/>
                    </a:solidFill>
                  </a:tcPr>
                </a:tc>
              </a:tr>
              <a:tr h="244300">
                <a:tc>
                  <a:txBody>
                    <a:bodyPr/>
                    <a:lstStyle/>
                    <a:p>
                      <a:pPr algn="ctr" fontAlgn="ctr"/>
                      <a:r>
                        <a:rPr lang="es-ES" sz="1200" dirty="0" smtClean="0">
                          <a:solidFill>
                            <a:srgbClr val="000000"/>
                          </a:solidFill>
                          <a:effectLst/>
                        </a:rPr>
                        <a:t>4</a:t>
                      </a:r>
                      <a:endParaRPr lang="es-ES" sz="1200" dirty="0">
                        <a:solidFill>
                          <a:srgbClr val="000000"/>
                        </a:solidFill>
                        <a:effectLst/>
                      </a:endParaRPr>
                    </a:p>
                  </a:txBody>
                  <a:tcPr marL="38100" marR="38100" marT="38100" marB="38100" anchor="ctr">
                    <a:lnL>
                      <a:noFill/>
                    </a:lnL>
                    <a:lnR>
                      <a:noFill/>
                    </a:lnR>
                    <a:lnT>
                      <a:noFill/>
                    </a:lnT>
                    <a:lnB>
                      <a:noFill/>
                    </a:lnB>
                    <a:solidFill>
                      <a:schemeClr val="accent1"/>
                    </a:solidFill>
                  </a:tcPr>
                </a:tc>
                <a:tc>
                  <a:txBody>
                    <a:bodyPr/>
                    <a:lstStyle/>
                    <a:p>
                      <a:pPr fontAlgn="ctr"/>
                      <a:r>
                        <a:rPr lang="es-ES" sz="1200" dirty="0">
                          <a:solidFill>
                            <a:srgbClr val="000000"/>
                          </a:solidFill>
                          <a:effectLst/>
                        </a:rPr>
                        <a:t>MEDINA CAICEDO</a:t>
                      </a:r>
                    </a:p>
                  </a:txBody>
                  <a:tcPr marL="38100" marR="38100" marT="38100" marB="38100" anchor="ctr">
                    <a:lnL>
                      <a:noFill/>
                    </a:lnL>
                    <a:lnR>
                      <a:noFill/>
                    </a:lnR>
                    <a:lnT>
                      <a:noFill/>
                    </a:lnT>
                    <a:lnB>
                      <a:noFill/>
                    </a:lnB>
                    <a:solidFill>
                      <a:schemeClr val="accent1"/>
                    </a:solidFill>
                  </a:tcPr>
                </a:tc>
                <a:tc>
                  <a:txBody>
                    <a:bodyPr/>
                    <a:lstStyle/>
                    <a:p>
                      <a:pPr fontAlgn="ctr"/>
                      <a:r>
                        <a:rPr lang="es-ES" sz="1200">
                          <a:solidFill>
                            <a:srgbClr val="000000"/>
                          </a:solidFill>
                          <a:effectLst/>
                        </a:rPr>
                        <a:t>DASAY ALID</a:t>
                      </a:r>
                    </a:p>
                  </a:txBody>
                  <a:tcPr marL="38100" marR="38100" marT="38100" marB="38100" anchor="ctr">
                    <a:lnL>
                      <a:noFill/>
                    </a:lnL>
                    <a:lnR>
                      <a:noFill/>
                    </a:lnR>
                    <a:lnT>
                      <a:noFill/>
                    </a:lnT>
                    <a:lnB>
                      <a:noFill/>
                    </a:lnB>
                    <a:solidFill>
                      <a:schemeClr val="accent1"/>
                    </a:solidFill>
                  </a:tcPr>
                </a:tc>
              </a:tr>
              <a:tr h="244300">
                <a:tc>
                  <a:txBody>
                    <a:bodyPr/>
                    <a:lstStyle/>
                    <a:p>
                      <a:pPr algn="ctr" fontAlgn="ctr"/>
                      <a:r>
                        <a:rPr lang="es-ES" sz="1200" dirty="0" smtClean="0">
                          <a:solidFill>
                            <a:srgbClr val="000000"/>
                          </a:solidFill>
                          <a:effectLst/>
                        </a:rPr>
                        <a:t>5</a:t>
                      </a:r>
                      <a:endParaRPr lang="es-ES" sz="1200" dirty="0">
                        <a:solidFill>
                          <a:srgbClr val="000000"/>
                        </a:solidFill>
                        <a:effectLst/>
                      </a:endParaRPr>
                    </a:p>
                  </a:txBody>
                  <a:tcPr marL="38100" marR="38100" marT="38100" marB="38100" anchor="ctr">
                    <a:lnL>
                      <a:noFill/>
                    </a:lnL>
                    <a:lnR>
                      <a:noFill/>
                    </a:lnR>
                    <a:lnT>
                      <a:noFill/>
                    </a:lnT>
                    <a:lnB>
                      <a:noFill/>
                    </a:lnB>
                    <a:solidFill>
                      <a:schemeClr val="accent1"/>
                    </a:solidFill>
                  </a:tcPr>
                </a:tc>
                <a:tc>
                  <a:txBody>
                    <a:bodyPr/>
                    <a:lstStyle/>
                    <a:p>
                      <a:pPr fontAlgn="ctr"/>
                      <a:r>
                        <a:rPr lang="es-ES" sz="1200" dirty="0">
                          <a:solidFill>
                            <a:srgbClr val="000000"/>
                          </a:solidFill>
                          <a:effectLst/>
                        </a:rPr>
                        <a:t>PACHECO SALGADO</a:t>
                      </a:r>
                    </a:p>
                  </a:txBody>
                  <a:tcPr marL="38100" marR="38100" marT="38100" marB="38100" anchor="ctr">
                    <a:lnL>
                      <a:noFill/>
                    </a:lnL>
                    <a:lnR>
                      <a:noFill/>
                    </a:lnR>
                    <a:lnT>
                      <a:noFill/>
                    </a:lnT>
                    <a:lnB>
                      <a:noFill/>
                    </a:lnB>
                    <a:solidFill>
                      <a:schemeClr val="accent1"/>
                    </a:solidFill>
                  </a:tcPr>
                </a:tc>
                <a:tc>
                  <a:txBody>
                    <a:bodyPr/>
                    <a:lstStyle/>
                    <a:p>
                      <a:pPr fontAlgn="ctr"/>
                      <a:r>
                        <a:rPr lang="es-ES" sz="1200">
                          <a:solidFill>
                            <a:srgbClr val="000000"/>
                          </a:solidFill>
                          <a:effectLst/>
                        </a:rPr>
                        <a:t>FREDY RAFAEL</a:t>
                      </a:r>
                    </a:p>
                  </a:txBody>
                  <a:tcPr marL="38100" marR="38100" marT="38100" marB="38100" anchor="ctr">
                    <a:lnL>
                      <a:noFill/>
                    </a:lnL>
                    <a:lnR>
                      <a:noFill/>
                    </a:lnR>
                    <a:lnT>
                      <a:noFill/>
                    </a:lnT>
                    <a:lnB>
                      <a:noFill/>
                    </a:lnB>
                    <a:solidFill>
                      <a:schemeClr val="accent1"/>
                    </a:solidFill>
                  </a:tcPr>
                </a:tc>
              </a:tr>
              <a:tr h="244300">
                <a:tc>
                  <a:txBody>
                    <a:bodyPr/>
                    <a:lstStyle/>
                    <a:p>
                      <a:pPr algn="ctr" fontAlgn="ctr"/>
                      <a:r>
                        <a:rPr lang="es-ES" sz="1200" dirty="0" smtClean="0">
                          <a:solidFill>
                            <a:srgbClr val="000000"/>
                          </a:solidFill>
                          <a:effectLst/>
                        </a:rPr>
                        <a:t>6</a:t>
                      </a:r>
                      <a:endParaRPr lang="es-ES" sz="1200" dirty="0">
                        <a:solidFill>
                          <a:srgbClr val="000000"/>
                        </a:solidFill>
                        <a:effectLst/>
                      </a:endParaRPr>
                    </a:p>
                  </a:txBody>
                  <a:tcPr marL="38100" marR="38100" marT="38100" marB="38100" anchor="ctr">
                    <a:lnL>
                      <a:noFill/>
                    </a:lnL>
                    <a:lnR>
                      <a:noFill/>
                    </a:lnR>
                    <a:lnT>
                      <a:noFill/>
                    </a:lnT>
                    <a:lnB>
                      <a:noFill/>
                    </a:lnB>
                    <a:solidFill>
                      <a:schemeClr val="accent1"/>
                    </a:solidFill>
                  </a:tcPr>
                </a:tc>
                <a:tc>
                  <a:txBody>
                    <a:bodyPr/>
                    <a:lstStyle/>
                    <a:p>
                      <a:pPr fontAlgn="ctr"/>
                      <a:r>
                        <a:rPr lang="es-ES" sz="1200" dirty="0">
                          <a:solidFill>
                            <a:srgbClr val="000000"/>
                          </a:solidFill>
                          <a:effectLst/>
                        </a:rPr>
                        <a:t>PARDO MARTINEZ</a:t>
                      </a:r>
                    </a:p>
                  </a:txBody>
                  <a:tcPr marL="38100" marR="38100" marT="38100" marB="38100" anchor="ctr">
                    <a:lnL>
                      <a:noFill/>
                    </a:lnL>
                    <a:lnR>
                      <a:noFill/>
                    </a:lnR>
                    <a:lnT>
                      <a:noFill/>
                    </a:lnT>
                    <a:lnB>
                      <a:noFill/>
                    </a:lnB>
                    <a:solidFill>
                      <a:schemeClr val="accent1"/>
                    </a:solidFill>
                  </a:tcPr>
                </a:tc>
                <a:tc>
                  <a:txBody>
                    <a:bodyPr/>
                    <a:lstStyle/>
                    <a:p>
                      <a:pPr fontAlgn="ctr"/>
                      <a:r>
                        <a:rPr lang="es-ES" sz="1200" dirty="0">
                          <a:solidFill>
                            <a:srgbClr val="000000"/>
                          </a:solidFill>
                          <a:effectLst/>
                        </a:rPr>
                        <a:t>RUBEN</a:t>
                      </a:r>
                    </a:p>
                  </a:txBody>
                  <a:tcPr marL="38100" marR="38100" marT="38100" marB="38100" anchor="ctr">
                    <a:lnL>
                      <a:noFill/>
                    </a:lnL>
                    <a:lnR>
                      <a:noFill/>
                    </a:lnR>
                    <a:lnT>
                      <a:noFill/>
                    </a:lnT>
                    <a:lnB>
                      <a:noFill/>
                    </a:lnB>
                    <a:solidFill>
                      <a:schemeClr val="accent1"/>
                    </a:solidFill>
                  </a:tcPr>
                </a:tc>
              </a:tr>
              <a:tr h="244300">
                <a:tc>
                  <a:txBody>
                    <a:bodyPr/>
                    <a:lstStyle/>
                    <a:p>
                      <a:pPr algn="ctr" fontAlgn="ctr"/>
                      <a:r>
                        <a:rPr lang="es-ES" sz="1200" dirty="0" smtClean="0">
                          <a:solidFill>
                            <a:srgbClr val="000000"/>
                          </a:solidFill>
                          <a:effectLst/>
                        </a:rPr>
                        <a:t>7</a:t>
                      </a:r>
                      <a:endParaRPr lang="es-ES" sz="1200" dirty="0">
                        <a:solidFill>
                          <a:srgbClr val="000000"/>
                        </a:solidFill>
                        <a:effectLst/>
                      </a:endParaRPr>
                    </a:p>
                  </a:txBody>
                  <a:tcPr marL="38100" marR="38100" marT="38100" marB="38100" anchor="ctr">
                    <a:lnL>
                      <a:noFill/>
                    </a:lnL>
                    <a:lnR>
                      <a:noFill/>
                    </a:lnR>
                    <a:lnT>
                      <a:noFill/>
                    </a:lnT>
                    <a:lnB>
                      <a:noFill/>
                    </a:lnB>
                    <a:solidFill>
                      <a:schemeClr val="accent1"/>
                    </a:solidFill>
                  </a:tcPr>
                </a:tc>
                <a:tc>
                  <a:txBody>
                    <a:bodyPr/>
                    <a:lstStyle/>
                    <a:p>
                      <a:pPr fontAlgn="ctr"/>
                      <a:r>
                        <a:rPr lang="es-ES" sz="1200" dirty="0">
                          <a:solidFill>
                            <a:srgbClr val="000000"/>
                          </a:solidFill>
                          <a:effectLst/>
                        </a:rPr>
                        <a:t>PEDROSA QUINTERO</a:t>
                      </a:r>
                    </a:p>
                  </a:txBody>
                  <a:tcPr marL="38100" marR="38100" marT="38100" marB="38100" anchor="ctr">
                    <a:lnL>
                      <a:noFill/>
                    </a:lnL>
                    <a:lnR>
                      <a:noFill/>
                    </a:lnR>
                    <a:lnT>
                      <a:noFill/>
                    </a:lnT>
                    <a:lnB>
                      <a:noFill/>
                    </a:lnB>
                    <a:solidFill>
                      <a:schemeClr val="accent1"/>
                    </a:solidFill>
                  </a:tcPr>
                </a:tc>
                <a:tc>
                  <a:txBody>
                    <a:bodyPr/>
                    <a:lstStyle/>
                    <a:p>
                      <a:pPr fontAlgn="ctr"/>
                      <a:r>
                        <a:rPr lang="es-ES" sz="1200" dirty="0">
                          <a:solidFill>
                            <a:srgbClr val="000000"/>
                          </a:solidFill>
                          <a:effectLst/>
                        </a:rPr>
                        <a:t>RAFAEL</a:t>
                      </a:r>
                    </a:p>
                  </a:txBody>
                  <a:tcPr marL="38100" marR="38100" marT="38100" marB="38100" anchor="ctr">
                    <a:lnL>
                      <a:noFill/>
                    </a:lnL>
                    <a:lnR>
                      <a:noFill/>
                    </a:lnR>
                    <a:lnT>
                      <a:noFill/>
                    </a:lnT>
                    <a:lnB>
                      <a:noFill/>
                    </a:lnB>
                    <a:solidFill>
                      <a:schemeClr val="accent1"/>
                    </a:solidFill>
                  </a:tcPr>
                </a:tc>
              </a:tr>
              <a:tr h="244300">
                <a:tc>
                  <a:txBody>
                    <a:bodyPr/>
                    <a:lstStyle/>
                    <a:p>
                      <a:pPr algn="ctr" fontAlgn="ctr"/>
                      <a:r>
                        <a:rPr lang="es-ES" sz="1200" dirty="0" smtClean="0">
                          <a:solidFill>
                            <a:srgbClr val="000000"/>
                          </a:solidFill>
                          <a:effectLst/>
                        </a:rPr>
                        <a:t>8</a:t>
                      </a:r>
                      <a:endParaRPr lang="es-ES" sz="1200" dirty="0">
                        <a:solidFill>
                          <a:srgbClr val="000000"/>
                        </a:solidFill>
                        <a:effectLst/>
                      </a:endParaRPr>
                    </a:p>
                  </a:txBody>
                  <a:tcPr marL="38100" marR="38100" marT="38100" marB="38100" anchor="ctr">
                    <a:lnL>
                      <a:noFill/>
                    </a:lnL>
                    <a:lnR>
                      <a:noFill/>
                    </a:lnR>
                    <a:lnT>
                      <a:noFill/>
                    </a:lnT>
                    <a:lnB>
                      <a:noFill/>
                    </a:lnB>
                    <a:solidFill>
                      <a:schemeClr val="accent1"/>
                    </a:solidFill>
                  </a:tcPr>
                </a:tc>
                <a:tc>
                  <a:txBody>
                    <a:bodyPr/>
                    <a:lstStyle/>
                    <a:p>
                      <a:pPr fontAlgn="ctr"/>
                      <a:r>
                        <a:rPr lang="es-ES" sz="1200">
                          <a:solidFill>
                            <a:srgbClr val="000000"/>
                          </a:solidFill>
                          <a:effectLst/>
                        </a:rPr>
                        <a:t>QUESADA MOLINA</a:t>
                      </a:r>
                    </a:p>
                  </a:txBody>
                  <a:tcPr marL="38100" marR="38100" marT="38100" marB="38100" anchor="ctr">
                    <a:lnL>
                      <a:noFill/>
                    </a:lnL>
                    <a:lnR>
                      <a:noFill/>
                    </a:lnR>
                    <a:lnT>
                      <a:noFill/>
                    </a:lnT>
                    <a:lnB>
                      <a:noFill/>
                    </a:lnB>
                    <a:solidFill>
                      <a:schemeClr val="accent1"/>
                    </a:solidFill>
                  </a:tcPr>
                </a:tc>
                <a:tc>
                  <a:txBody>
                    <a:bodyPr/>
                    <a:lstStyle/>
                    <a:p>
                      <a:pPr fontAlgn="ctr"/>
                      <a:r>
                        <a:rPr lang="es-ES" sz="1200" dirty="0">
                          <a:solidFill>
                            <a:srgbClr val="000000"/>
                          </a:solidFill>
                          <a:effectLst/>
                        </a:rPr>
                        <a:t>PABLO</a:t>
                      </a:r>
                    </a:p>
                  </a:txBody>
                  <a:tcPr marL="38100" marR="38100" marT="38100" marB="38100" anchor="ctr">
                    <a:lnL>
                      <a:noFill/>
                    </a:lnL>
                    <a:lnR>
                      <a:noFill/>
                    </a:lnR>
                    <a:lnT>
                      <a:noFill/>
                    </a:lnT>
                    <a:lnB>
                      <a:noFill/>
                    </a:lnB>
                    <a:solidFill>
                      <a:schemeClr val="accent1"/>
                    </a:solidFill>
                  </a:tcPr>
                </a:tc>
              </a:tr>
              <a:tr h="244300">
                <a:tc>
                  <a:txBody>
                    <a:bodyPr/>
                    <a:lstStyle/>
                    <a:p>
                      <a:pPr algn="ctr" fontAlgn="ctr"/>
                      <a:r>
                        <a:rPr lang="es-ES" sz="1200" dirty="0" smtClean="0">
                          <a:solidFill>
                            <a:srgbClr val="000000"/>
                          </a:solidFill>
                          <a:effectLst/>
                        </a:rPr>
                        <a:t>9</a:t>
                      </a:r>
                      <a:endParaRPr lang="es-ES" sz="1200" dirty="0">
                        <a:solidFill>
                          <a:srgbClr val="000000"/>
                        </a:solidFill>
                        <a:effectLst/>
                      </a:endParaRPr>
                    </a:p>
                  </a:txBody>
                  <a:tcPr marL="38100" marR="38100" marT="38100" marB="38100" anchor="ctr">
                    <a:lnL>
                      <a:noFill/>
                    </a:lnL>
                    <a:lnR>
                      <a:noFill/>
                    </a:lnR>
                    <a:lnT>
                      <a:noFill/>
                    </a:lnT>
                    <a:lnB>
                      <a:noFill/>
                    </a:lnB>
                    <a:solidFill>
                      <a:schemeClr val="accent1"/>
                    </a:solidFill>
                  </a:tcPr>
                </a:tc>
                <a:tc>
                  <a:txBody>
                    <a:bodyPr/>
                    <a:lstStyle/>
                    <a:p>
                      <a:pPr fontAlgn="ctr"/>
                      <a:r>
                        <a:rPr lang="es-ES" sz="1200">
                          <a:solidFill>
                            <a:srgbClr val="000000"/>
                          </a:solidFill>
                          <a:effectLst/>
                        </a:rPr>
                        <a:t>QUINTERO CALDERON</a:t>
                      </a:r>
                    </a:p>
                  </a:txBody>
                  <a:tcPr marL="38100" marR="38100" marT="38100" marB="38100" anchor="ctr">
                    <a:lnL>
                      <a:noFill/>
                    </a:lnL>
                    <a:lnR>
                      <a:noFill/>
                    </a:lnR>
                    <a:lnT>
                      <a:noFill/>
                    </a:lnT>
                    <a:lnB>
                      <a:noFill/>
                    </a:lnB>
                    <a:solidFill>
                      <a:schemeClr val="accent1"/>
                    </a:solidFill>
                  </a:tcPr>
                </a:tc>
                <a:tc>
                  <a:txBody>
                    <a:bodyPr/>
                    <a:lstStyle/>
                    <a:p>
                      <a:pPr fontAlgn="ctr"/>
                      <a:r>
                        <a:rPr lang="es-ES" sz="1200" dirty="0">
                          <a:solidFill>
                            <a:srgbClr val="000000"/>
                          </a:solidFill>
                          <a:effectLst/>
                        </a:rPr>
                        <a:t>LUIS FERNANDO</a:t>
                      </a:r>
                    </a:p>
                  </a:txBody>
                  <a:tcPr marL="38100" marR="38100" marT="38100" marB="38100" anchor="ctr">
                    <a:lnL>
                      <a:noFill/>
                    </a:lnL>
                    <a:lnR>
                      <a:noFill/>
                    </a:lnR>
                    <a:lnT>
                      <a:noFill/>
                    </a:lnT>
                    <a:lnB>
                      <a:noFill/>
                    </a:lnB>
                    <a:solidFill>
                      <a:schemeClr val="accent1"/>
                    </a:solidFill>
                  </a:tcPr>
                </a:tc>
              </a:tr>
              <a:tr h="244300">
                <a:tc>
                  <a:txBody>
                    <a:bodyPr/>
                    <a:lstStyle/>
                    <a:p>
                      <a:pPr algn="ctr" fontAlgn="ctr"/>
                      <a:r>
                        <a:rPr lang="es-ES" sz="1200" dirty="0" smtClean="0">
                          <a:solidFill>
                            <a:srgbClr val="000000"/>
                          </a:solidFill>
                          <a:effectLst/>
                        </a:rPr>
                        <a:t>10</a:t>
                      </a:r>
                      <a:endParaRPr lang="es-ES" sz="1200" dirty="0">
                        <a:solidFill>
                          <a:srgbClr val="000000"/>
                        </a:solidFill>
                        <a:effectLst/>
                      </a:endParaRPr>
                    </a:p>
                  </a:txBody>
                  <a:tcPr marL="38100" marR="38100" marT="38100" marB="38100" anchor="ctr">
                    <a:lnL>
                      <a:noFill/>
                    </a:lnL>
                    <a:lnR>
                      <a:noFill/>
                    </a:lnR>
                    <a:lnT>
                      <a:noFill/>
                    </a:lnT>
                    <a:lnB>
                      <a:noFill/>
                    </a:lnB>
                    <a:solidFill>
                      <a:schemeClr val="accent1"/>
                    </a:solidFill>
                  </a:tcPr>
                </a:tc>
                <a:tc>
                  <a:txBody>
                    <a:bodyPr/>
                    <a:lstStyle/>
                    <a:p>
                      <a:pPr fontAlgn="ctr"/>
                      <a:r>
                        <a:rPr lang="es-ES" sz="1200">
                          <a:solidFill>
                            <a:srgbClr val="000000"/>
                          </a:solidFill>
                          <a:effectLst/>
                        </a:rPr>
                        <a:t>ROJAS DELGADO</a:t>
                      </a:r>
                    </a:p>
                  </a:txBody>
                  <a:tcPr marL="38100" marR="38100" marT="38100" marB="38100" anchor="ctr">
                    <a:lnL>
                      <a:noFill/>
                    </a:lnL>
                    <a:lnR>
                      <a:noFill/>
                    </a:lnR>
                    <a:lnT>
                      <a:noFill/>
                    </a:lnT>
                    <a:lnB>
                      <a:noFill/>
                    </a:lnB>
                    <a:solidFill>
                      <a:schemeClr val="accent1"/>
                    </a:solidFill>
                  </a:tcPr>
                </a:tc>
                <a:tc>
                  <a:txBody>
                    <a:bodyPr/>
                    <a:lstStyle/>
                    <a:p>
                      <a:pPr fontAlgn="ctr"/>
                      <a:r>
                        <a:rPr lang="es-ES" sz="1200" dirty="0">
                          <a:solidFill>
                            <a:srgbClr val="000000"/>
                          </a:solidFill>
                          <a:effectLst/>
                        </a:rPr>
                        <a:t>JORGE ENRIQUE</a:t>
                      </a:r>
                    </a:p>
                  </a:txBody>
                  <a:tcPr marL="38100" marR="38100" marT="38100" marB="38100" anchor="ctr">
                    <a:lnL>
                      <a:noFill/>
                    </a:lnL>
                    <a:lnR>
                      <a:noFill/>
                    </a:lnR>
                    <a:lnT>
                      <a:noFill/>
                    </a:lnT>
                    <a:lnB>
                      <a:noFill/>
                    </a:lnB>
                    <a:solidFill>
                      <a:schemeClr val="accent1"/>
                    </a:solidFill>
                  </a:tcPr>
                </a:tc>
              </a:tr>
              <a:tr h="244300">
                <a:tc>
                  <a:txBody>
                    <a:bodyPr/>
                    <a:lstStyle/>
                    <a:p>
                      <a:pPr algn="ctr" fontAlgn="ctr"/>
                      <a:r>
                        <a:rPr lang="es-ES" sz="1200" dirty="0" smtClean="0">
                          <a:solidFill>
                            <a:srgbClr val="000000"/>
                          </a:solidFill>
                          <a:effectLst/>
                        </a:rPr>
                        <a:t>11</a:t>
                      </a:r>
                      <a:endParaRPr lang="es-ES" sz="1200" dirty="0">
                        <a:solidFill>
                          <a:srgbClr val="000000"/>
                        </a:solidFill>
                        <a:effectLst/>
                      </a:endParaRPr>
                    </a:p>
                  </a:txBody>
                  <a:tcPr marL="38100" marR="38100" marT="38100" marB="38100" anchor="ctr">
                    <a:lnL>
                      <a:noFill/>
                    </a:lnL>
                    <a:lnR>
                      <a:noFill/>
                    </a:lnR>
                    <a:lnT>
                      <a:noFill/>
                    </a:lnT>
                    <a:lnB>
                      <a:noFill/>
                    </a:lnB>
                    <a:solidFill>
                      <a:schemeClr val="accent1"/>
                    </a:solidFill>
                  </a:tcPr>
                </a:tc>
                <a:tc>
                  <a:txBody>
                    <a:bodyPr/>
                    <a:lstStyle/>
                    <a:p>
                      <a:pPr fontAlgn="ctr"/>
                      <a:r>
                        <a:rPr lang="es-ES" sz="1200">
                          <a:solidFill>
                            <a:srgbClr val="000000"/>
                          </a:solidFill>
                          <a:effectLst/>
                        </a:rPr>
                        <a:t>RUIZ RUIZ</a:t>
                      </a:r>
                    </a:p>
                  </a:txBody>
                  <a:tcPr marL="38100" marR="38100" marT="38100" marB="38100" anchor="ctr">
                    <a:lnL>
                      <a:noFill/>
                    </a:lnL>
                    <a:lnR>
                      <a:noFill/>
                    </a:lnR>
                    <a:lnT>
                      <a:noFill/>
                    </a:lnT>
                    <a:lnB>
                      <a:noFill/>
                    </a:lnB>
                    <a:solidFill>
                      <a:schemeClr val="accent1"/>
                    </a:solidFill>
                  </a:tcPr>
                </a:tc>
                <a:tc>
                  <a:txBody>
                    <a:bodyPr/>
                    <a:lstStyle/>
                    <a:p>
                      <a:pPr fontAlgn="ctr"/>
                      <a:r>
                        <a:rPr lang="es-ES" sz="1200" dirty="0">
                          <a:solidFill>
                            <a:srgbClr val="000000"/>
                          </a:solidFill>
                          <a:effectLst/>
                        </a:rPr>
                        <a:t>ALEJANDRO</a:t>
                      </a:r>
                    </a:p>
                  </a:txBody>
                  <a:tcPr marL="38100" marR="38100" marT="38100" marB="38100" anchor="ctr">
                    <a:lnL>
                      <a:noFill/>
                    </a:lnL>
                    <a:lnR>
                      <a:noFill/>
                    </a:lnR>
                    <a:lnT>
                      <a:noFill/>
                    </a:lnT>
                    <a:lnB>
                      <a:noFill/>
                    </a:lnB>
                    <a:solidFill>
                      <a:schemeClr val="accent1"/>
                    </a:solidFill>
                  </a:tcPr>
                </a:tc>
              </a:tr>
              <a:tr h="244300">
                <a:tc>
                  <a:txBody>
                    <a:bodyPr/>
                    <a:lstStyle/>
                    <a:p>
                      <a:pPr algn="ctr" fontAlgn="ctr"/>
                      <a:r>
                        <a:rPr lang="es-ES" sz="1200" dirty="0" smtClean="0">
                          <a:solidFill>
                            <a:srgbClr val="000000"/>
                          </a:solidFill>
                          <a:effectLst/>
                        </a:rPr>
                        <a:t>12</a:t>
                      </a:r>
                      <a:endParaRPr lang="es-ES" sz="1200" dirty="0">
                        <a:solidFill>
                          <a:srgbClr val="000000"/>
                        </a:solidFill>
                        <a:effectLst/>
                      </a:endParaRPr>
                    </a:p>
                  </a:txBody>
                  <a:tcPr marL="38100" marR="38100" marT="38100" marB="38100" anchor="ctr">
                    <a:lnL>
                      <a:noFill/>
                    </a:lnL>
                    <a:lnR>
                      <a:noFill/>
                    </a:lnR>
                    <a:lnT>
                      <a:noFill/>
                    </a:lnT>
                    <a:lnB>
                      <a:noFill/>
                    </a:lnB>
                    <a:solidFill>
                      <a:schemeClr val="accent1"/>
                    </a:solidFill>
                  </a:tcPr>
                </a:tc>
                <a:tc>
                  <a:txBody>
                    <a:bodyPr/>
                    <a:lstStyle/>
                    <a:p>
                      <a:pPr fontAlgn="ctr"/>
                      <a:r>
                        <a:rPr lang="es-ES" sz="1200">
                          <a:solidFill>
                            <a:srgbClr val="000000"/>
                          </a:solidFill>
                          <a:effectLst/>
                        </a:rPr>
                        <a:t>SANCHEZ MARTINEZ</a:t>
                      </a:r>
                    </a:p>
                  </a:txBody>
                  <a:tcPr marL="38100" marR="38100" marT="38100" marB="38100" anchor="ctr">
                    <a:lnL>
                      <a:noFill/>
                    </a:lnL>
                    <a:lnR>
                      <a:noFill/>
                    </a:lnR>
                    <a:lnT>
                      <a:noFill/>
                    </a:lnT>
                    <a:lnB>
                      <a:noFill/>
                    </a:lnB>
                    <a:solidFill>
                      <a:schemeClr val="accent1"/>
                    </a:solidFill>
                  </a:tcPr>
                </a:tc>
                <a:tc>
                  <a:txBody>
                    <a:bodyPr/>
                    <a:lstStyle/>
                    <a:p>
                      <a:pPr fontAlgn="ctr"/>
                      <a:r>
                        <a:rPr lang="es-ES" sz="1200" dirty="0">
                          <a:solidFill>
                            <a:srgbClr val="000000"/>
                          </a:solidFill>
                          <a:effectLst/>
                        </a:rPr>
                        <a:t>ISABEL BELEN</a:t>
                      </a:r>
                    </a:p>
                  </a:txBody>
                  <a:tcPr marL="38100" marR="38100" marT="38100" marB="38100" anchor="ctr">
                    <a:lnL>
                      <a:noFill/>
                    </a:lnL>
                    <a:lnR>
                      <a:noFill/>
                    </a:lnR>
                    <a:lnT>
                      <a:noFill/>
                    </a:lnT>
                    <a:lnB>
                      <a:noFill/>
                    </a:lnB>
                    <a:solidFill>
                      <a:schemeClr val="accent1"/>
                    </a:solidFill>
                  </a:tcPr>
                </a:tc>
              </a:tr>
              <a:tr h="244300">
                <a:tc>
                  <a:txBody>
                    <a:bodyPr/>
                    <a:lstStyle/>
                    <a:p>
                      <a:pPr algn="ctr" fontAlgn="ctr"/>
                      <a:r>
                        <a:rPr lang="es-ES" sz="1200" dirty="0" smtClean="0">
                          <a:solidFill>
                            <a:srgbClr val="000000"/>
                          </a:solidFill>
                          <a:effectLst/>
                        </a:rPr>
                        <a:t>13</a:t>
                      </a:r>
                      <a:endParaRPr lang="es-ES" sz="1200" dirty="0">
                        <a:solidFill>
                          <a:srgbClr val="000000"/>
                        </a:solidFill>
                        <a:effectLst/>
                      </a:endParaRPr>
                    </a:p>
                  </a:txBody>
                  <a:tcPr marL="38100" marR="38100" marT="38100" marB="38100" anchor="ctr">
                    <a:lnL>
                      <a:noFill/>
                    </a:lnL>
                    <a:lnR>
                      <a:noFill/>
                    </a:lnR>
                    <a:lnT>
                      <a:noFill/>
                    </a:lnT>
                    <a:lnB>
                      <a:noFill/>
                    </a:lnB>
                    <a:solidFill>
                      <a:schemeClr val="accent1"/>
                    </a:solidFill>
                  </a:tcPr>
                </a:tc>
                <a:tc>
                  <a:txBody>
                    <a:bodyPr/>
                    <a:lstStyle/>
                    <a:p>
                      <a:pPr fontAlgn="ctr"/>
                      <a:r>
                        <a:rPr lang="es-ES" sz="1200">
                          <a:solidFill>
                            <a:srgbClr val="000000"/>
                          </a:solidFill>
                          <a:effectLst/>
                        </a:rPr>
                        <a:t>SOSA</a:t>
                      </a:r>
                    </a:p>
                  </a:txBody>
                  <a:tcPr marL="38100" marR="38100" marT="38100" marB="38100" anchor="ctr">
                    <a:lnL>
                      <a:noFill/>
                    </a:lnL>
                    <a:lnR>
                      <a:noFill/>
                    </a:lnR>
                    <a:lnT>
                      <a:noFill/>
                    </a:lnT>
                    <a:lnB>
                      <a:noFill/>
                    </a:lnB>
                    <a:solidFill>
                      <a:schemeClr val="accent1"/>
                    </a:solidFill>
                  </a:tcPr>
                </a:tc>
                <a:tc>
                  <a:txBody>
                    <a:bodyPr/>
                    <a:lstStyle/>
                    <a:p>
                      <a:pPr fontAlgn="ctr"/>
                      <a:r>
                        <a:rPr lang="es-ES" sz="1200" dirty="0">
                          <a:solidFill>
                            <a:srgbClr val="000000"/>
                          </a:solidFill>
                          <a:effectLst/>
                        </a:rPr>
                        <a:t>MARIA TRINIDAD</a:t>
                      </a:r>
                    </a:p>
                  </a:txBody>
                  <a:tcPr marL="38100" marR="38100" marT="38100" marB="38100" anchor="ctr">
                    <a:lnL>
                      <a:noFill/>
                    </a:lnL>
                    <a:lnR>
                      <a:noFill/>
                    </a:lnR>
                    <a:lnT>
                      <a:noFill/>
                    </a:lnT>
                    <a:lnB>
                      <a:noFill/>
                    </a:lnB>
                    <a:solidFill>
                      <a:schemeClr val="accent1"/>
                    </a:solidFill>
                  </a:tcPr>
                </a:tc>
              </a:tr>
              <a:tr h="244300">
                <a:tc>
                  <a:txBody>
                    <a:bodyPr/>
                    <a:lstStyle/>
                    <a:p>
                      <a:pPr algn="ctr" fontAlgn="ctr"/>
                      <a:r>
                        <a:rPr lang="es-ES" sz="1200" dirty="0" smtClean="0">
                          <a:solidFill>
                            <a:srgbClr val="000000"/>
                          </a:solidFill>
                          <a:effectLst/>
                        </a:rPr>
                        <a:t>14</a:t>
                      </a:r>
                      <a:endParaRPr lang="es-ES" sz="1200" dirty="0">
                        <a:solidFill>
                          <a:srgbClr val="000000"/>
                        </a:solidFill>
                        <a:effectLst/>
                      </a:endParaRPr>
                    </a:p>
                  </a:txBody>
                  <a:tcPr marL="38100" marR="38100" marT="38100" marB="38100" anchor="ctr">
                    <a:lnL>
                      <a:noFill/>
                    </a:lnL>
                    <a:lnR>
                      <a:noFill/>
                    </a:lnR>
                    <a:lnT>
                      <a:noFill/>
                    </a:lnT>
                    <a:lnB>
                      <a:noFill/>
                    </a:lnB>
                    <a:solidFill>
                      <a:schemeClr val="accent1"/>
                    </a:solidFill>
                  </a:tcPr>
                </a:tc>
                <a:tc>
                  <a:txBody>
                    <a:bodyPr/>
                    <a:lstStyle/>
                    <a:p>
                      <a:pPr fontAlgn="ctr"/>
                      <a:r>
                        <a:rPr lang="es-ES" sz="1200">
                          <a:solidFill>
                            <a:srgbClr val="000000"/>
                          </a:solidFill>
                          <a:effectLst/>
                        </a:rPr>
                        <a:t>SOTO RUEDA</a:t>
                      </a:r>
                    </a:p>
                  </a:txBody>
                  <a:tcPr marL="38100" marR="38100" marT="38100" marB="38100" anchor="ctr">
                    <a:lnL>
                      <a:noFill/>
                    </a:lnL>
                    <a:lnR>
                      <a:noFill/>
                    </a:lnR>
                    <a:lnT>
                      <a:noFill/>
                    </a:lnT>
                    <a:lnB>
                      <a:noFill/>
                    </a:lnB>
                    <a:solidFill>
                      <a:schemeClr val="accent1"/>
                    </a:solidFill>
                  </a:tcPr>
                </a:tc>
                <a:tc>
                  <a:txBody>
                    <a:bodyPr/>
                    <a:lstStyle/>
                    <a:p>
                      <a:pPr fontAlgn="ctr"/>
                      <a:r>
                        <a:rPr lang="es-ES" sz="1200" dirty="0">
                          <a:solidFill>
                            <a:srgbClr val="000000"/>
                          </a:solidFill>
                          <a:effectLst/>
                        </a:rPr>
                        <a:t>JOSE MANUEL</a:t>
                      </a:r>
                    </a:p>
                  </a:txBody>
                  <a:tcPr marL="38100" marR="38100" marT="38100" marB="38100" anchor="ctr">
                    <a:lnL>
                      <a:noFill/>
                    </a:lnL>
                    <a:lnR>
                      <a:noFill/>
                    </a:lnR>
                    <a:lnT>
                      <a:noFill/>
                    </a:lnT>
                    <a:lnB>
                      <a:noFill/>
                    </a:lnB>
                    <a:solidFill>
                      <a:schemeClr val="accent1"/>
                    </a:solidFill>
                  </a:tcPr>
                </a:tc>
              </a:tr>
              <a:tr h="244300">
                <a:tc>
                  <a:txBody>
                    <a:bodyPr/>
                    <a:lstStyle/>
                    <a:p>
                      <a:pPr algn="ctr" fontAlgn="ctr"/>
                      <a:r>
                        <a:rPr lang="es-ES" sz="1200" dirty="0" smtClean="0">
                          <a:solidFill>
                            <a:srgbClr val="000000"/>
                          </a:solidFill>
                          <a:effectLst/>
                        </a:rPr>
                        <a:t>15</a:t>
                      </a:r>
                      <a:endParaRPr lang="es-ES" sz="1200" dirty="0">
                        <a:solidFill>
                          <a:srgbClr val="000000"/>
                        </a:solidFill>
                        <a:effectLst/>
                      </a:endParaRPr>
                    </a:p>
                  </a:txBody>
                  <a:tcPr marL="38100" marR="38100" marT="38100" marB="38100" anchor="ctr">
                    <a:lnL>
                      <a:noFill/>
                    </a:lnL>
                    <a:lnR>
                      <a:noFill/>
                    </a:lnR>
                    <a:lnT>
                      <a:noFill/>
                    </a:lnT>
                    <a:lnB>
                      <a:noFill/>
                    </a:lnB>
                    <a:solidFill>
                      <a:schemeClr val="accent1"/>
                    </a:solidFill>
                  </a:tcPr>
                </a:tc>
                <a:tc>
                  <a:txBody>
                    <a:bodyPr/>
                    <a:lstStyle/>
                    <a:p>
                      <a:pPr fontAlgn="ctr"/>
                      <a:r>
                        <a:rPr lang="es-ES" sz="1200">
                          <a:solidFill>
                            <a:srgbClr val="000000"/>
                          </a:solidFill>
                          <a:effectLst/>
                        </a:rPr>
                        <a:t>SOTO ZORRO</a:t>
                      </a:r>
                    </a:p>
                  </a:txBody>
                  <a:tcPr marL="38100" marR="38100" marT="38100" marB="38100" anchor="ctr">
                    <a:lnL>
                      <a:noFill/>
                    </a:lnL>
                    <a:lnR>
                      <a:noFill/>
                    </a:lnR>
                    <a:lnT>
                      <a:noFill/>
                    </a:lnT>
                    <a:lnB>
                      <a:noFill/>
                    </a:lnB>
                    <a:solidFill>
                      <a:schemeClr val="accent1"/>
                    </a:solidFill>
                  </a:tcPr>
                </a:tc>
                <a:tc>
                  <a:txBody>
                    <a:bodyPr/>
                    <a:lstStyle/>
                    <a:p>
                      <a:pPr fontAlgn="ctr"/>
                      <a:r>
                        <a:rPr lang="es-ES" sz="1200" dirty="0">
                          <a:solidFill>
                            <a:srgbClr val="000000"/>
                          </a:solidFill>
                          <a:effectLst/>
                        </a:rPr>
                        <a:t>ANDREA</a:t>
                      </a:r>
                    </a:p>
                  </a:txBody>
                  <a:tcPr marL="38100" marR="38100" marT="38100" marB="38100" anchor="ctr">
                    <a:lnL>
                      <a:noFill/>
                    </a:lnL>
                    <a:lnR>
                      <a:noFill/>
                    </a:lnR>
                    <a:lnT>
                      <a:noFill/>
                    </a:lnT>
                    <a:lnB>
                      <a:noFill/>
                    </a:lnB>
                    <a:solidFill>
                      <a:schemeClr val="accent1"/>
                    </a:solidFill>
                  </a:tcPr>
                </a:tc>
              </a:tr>
            </a:tbl>
          </a:graphicData>
        </a:graphic>
      </p:graphicFrame>
      <p:pic>
        <p:nvPicPr>
          <p:cNvPr id="7" name="Picture 2" desc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71550" y="2478088"/>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71550" y="2478088"/>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71550" y="2478088"/>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desc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17654" y="1186722"/>
            <a:ext cx="226400" cy="270716"/>
          </a:xfrm>
          <a:prstGeom prst="rect">
            <a:avLst/>
          </a:prstGeom>
          <a:noFill/>
          <a:extLst>
            <a:ext uri="{909E8E84-426E-40DD-AFC4-6F175D3DCCD1}">
              <a14:hiddenFill xmlns:a14="http://schemas.microsoft.com/office/drawing/2010/main">
                <a:solidFill>
                  <a:srgbClr val="FFFFFF"/>
                </a:solidFill>
              </a14:hiddenFill>
            </a:ext>
          </a:extLst>
        </p:spPr>
      </p:pic>
      <p:pic>
        <p:nvPicPr>
          <p:cNvPr id="1058" name="Picture 34" desc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91752" y="1457438"/>
            <a:ext cx="252302" cy="315378"/>
          </a:xfrm>
          <a:prstGeom prst="rect">
            <a:avLst/>
          </a:prstGeom>
          <a:noFill/>
          <a:extLst>
            <a:ext uri="{909E8E84-426E-40DD-AFC4-6F175D3DCCD1}">
              <a14:hiddenFill xmlns:a14="http://schemas.microsoft.com/office/drawing/2010/main">
                <a:solidFill>
                  <a:srgbClr val="FFFFFF"/>
                </a:solidFill>
              </a14:hiddenFill>
            </a:ext>
          </a:extLst>
        </p:spPr>
      </p:pic>
      <p:pic>
        <p:nvPicPr>
          <p:cNvPr id="1060" name="Picture 36" desc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328030" y="2478088"/>
            <a:ext cx="220006" cy="281608"/>
          </a:xfrm>
          <a:prstGeom prst="rect">
            <a:avLst/>
          </a:prstGeom>
          <a:noFill/>
          <a:extLst>
            <a:ext uri="{909E8E84-426E-40DD-AFC4-6F175D3DCCD1}">
              <a14:hiddenFill xmlns:a14="http://schemas.microsoft.com/office/drawing/2010/main">
                <a:solidFill>
                  <a:srgbClr val="FFFFFF"/>
                </a:solidFill>
              </a14:hiddenFill>
            </a:ext>
          </a:extLst>
        </p:spPr>
      </p:pic>
      <p:pic>
        <p:nvPicPr>
          <p:cNvPr id="1062" name="Picture 38" desc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328030" y="3514488"/>
            <a:ext cx="221433" cy="265720"/>
          </a:xfrm>
          <a:prstGeom prst="rect">
            <a:avLst/>
          </a:prstGeom>
          <a:noFill/>
          <a:extLst>
            <a:ext uri="{909E8E84-426E-40DD-AFC4-6F175D3DCCD1}">
              <a14:hiddenFill xmlns:a14="http://schemas.microsoft.com/office/drawing/2010/main">
                <a:solidFill>
                  <a:srgbClr val="FFFFFF"/>
                </a:solidFill>
              </a14:hiddenFill>
            </a:ext>
          </a:extLst>
        </p:spPr>
      </p:pic>
      <p:pic>
        <p:nvPicPr>
          <p:cNvPr id="1064" name="Picture 40" desc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321699" y="4005064"/>
            <a:ext cx="222355" cy="277944"/>
          </a:xfrm>
          <a:prstGeom prst="rect">
            <a:avLst/>
          </a:prstGeom>
          <a:noFill/>
          <a:extLst>
            <a:ext uri="{909E8E84-426E-40DD-AFC4-6F175D3DCCD1}">
              <a14:hiddenFill xmlns:a14="http://schemas.microsoft.com/office/drawing/2010/main">
                <a:solidFill>
                  <a:srgbClr val="FFFFFF"/>
                </a:solidFill>
              </a14:hiddenFill>
            </a:ext>
          </a:extLst>
        </p:spPr>
      </p:pic>
      <p:pic>
        <p:nvPicPr>
          <p:cNvPr id="1066" name="Picture 42" desc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328030" y="4221088"/>
            <a:ext cx="256818" cy="307089"/>
          </a:xfrm>
          <a:prstGeom prst="rect">
            <a:avLst/>
          </a:prstGeom>
          <a:noFill/>
          <a:extLst>
            <a:ext uri="{909E8E84-426E-40DD-AFC4-6F175D3DCCD1}">
              <a14:hiddenFill xmlns:a14="http://schemas.microsoft.com/office/drawing/2010/main">
                <a:solidFill>
                  <a:srgbClr val="FFFFFF"/>
                </a:solidFill>
              </a14:hiddenFill>
            </a:ext>
          </a:extLst>
        </p:spPr>
      </p:pic>
      <p:pic>
        <p:nvPicPr>
          <p:cNvPr id="1068" name="Picture 44" desc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313017" y="4520634"/>
            <a:ext cx="231037" cy="27724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7 Tabla"/>
          <p:cNvGraphicFramePr>
            <a:graphicFrameLocks noGrp="1"/>
          </p:cNvGraphicFramePr>
          <p:nvPr>
            <p:extLst>
              <p:ext uri="{D42A27DB-BD31-4B8C-83A1-F6EECF244321}">
                <p14:modId xmlns:p14="http://schemas.microsoft.com/office/powerpoint/2010/main" val="3266613863"/>
              </p:ext>
            </p:extLst>
          </p:nvPr>
        </p:nvGraphicFramePr>
        <p:xfrm>
          <a:off x="3008784" y="5088969"/>
          <a:ext cx="5729425" cy="1333500"/>
        </p:xfrm>
        <a:graphic>
          <a:graphicData uri="http://schemas.openxmlformats.org/drawingml/2006/table">
            <a:tbl>
              <a:tblPr>
                <a:tableStyleId>{5C22544A-7EE6-4342-B048-85BDC9FD1C3A}</a:tableStyleId>
              </a:tblPr>
              <a:tblGrid>
                <a:gridCol w="1656184"/>
                <a:gridCol w="1080120"/>
                <a:gridCol w="1368152"/>
                <a:gridCol w="1624969"/>
              </a:tblGrid>
              <a:tr h="190500">
                <a:tc>
                  <a:txBody>
                    <a:bodyPr/>
                    <a:lstStyle/>
                    <a:p>
                      <a:pPr algn="ctr" fontAlgn="b"/>
                      <a:r>
                        <a:rPr lang="es-ES" sz="1100" b="0" i="0" u="none" strike="noStrike" dirty="0" smtClean="0">
                          <a:solidFill>
                            <a:srgbClr val="000000"/>
                          </a:solidFill>
                          <a:effectLst/>
                          <a:latin typeface="Calibri"/>
                        </a:rPr>
                        <a:t>16</a:t>
                      </a:r>
                      <a:endParaRPr lang="es-ES" sz="1100" b="0" i="0" u="none" strike="noStrike" dirty="0">
                        <a:solidFill>
                          <a:srgbClr val="000000"/>
                        </a:solidFill>
                        <a:effectLst/>
                        <a:latin typeface="Calibri"/>
                      </a:endParaRPr>
                    </a:p>
                  </a:txBody>
                  <a:tcPr marL="9525" marR="9525" marT="9525" marB="0" anchor="b"/>
                </a:tc>
                <a:tc>
                  <a:txBody>
                    <a:bodyPr/>
                    <a:lstStyle/>
                    <a:p>
                      <a:pPr algn="l" fontAlgn="b"/>
                      <a:r>
                        <a:rPr lang="es-ES" sz="1100" u="none" strike="noStrike">
                          <a:effectLst/>
                        </a:rPr>
                        <a:t>BERENGUEL</a:t>
                      </a:r>
                      <a:endParaRPr lang="es-ES" sz="1100" b="0" i="0" u="none" strike="noStrike">
                        <a:solidFill>
                          <a:srgbClr val="000000"/>
                        </a:solidFill>
                        <a:effectLst/>
                        <a:latin typeface="Calibri"/>
                      </a:endParaRPr>
                    </a:p>
                  </a:txBody>
                  <a:tcPr marL="9525" marR="9525" marT="9525" marB="0" anchor="b"/>
                </a:tc>
                <a:tc>
                  <a:txBody>
                    <a:bodyPr/>
                    <a:lstStyle/>
                    <a:p>
                      <a:pPr algn="l" fontAlgn="b"/>
                      <a:r>
                        <a:rPr lang="es-ES" sz="1100" u="none" strike="noStrike">
                          <a:effectLst/>
                        </a:rPr>
                        <a:t>ALCARAZ</a:t>
                      </a:r>
                      <a:endParaRPr lang="es-ES" sz="1100" b="0" i="0" u="none" strike="noStrike">
                        <a:solidFill>
                          <a:srgbClr val="000000"/>
                        </a:solidFill>
                        <a:effectLst/>
                        <a:latin typeface="Calibri"/>
                      </a:endParaRPr>
                    </a:p>
                  </a:txBody>
                  <a:tcPr marL="9525" marR="9525" marT="9525" marB="0" anchor="b"/>
                </a:tc>
                <a:tc>
                  <a:txBody>
                    <a:bodyPr/>
                    <a:lstStyle/>
                    <a:p>
                      <a:pPr algn="l" fontAlgn="b"/>
                      <a:r>
                        <a:rPr lang="es-ES" sz="1100" u="none" strike="noStrike">
                          <a:effectLst/>
                        </a:rPr>
                        <a:t>VICTOR</a:t>
                      </a:r>
                      <a:endParaRPr lang="es-ES" sz="1100" b="0" i="0" u="none" strike="noStrike">
                        <a:solidFill>
                          <a:srgbClr val="000000"/>
                        </a:solidFill>
                        <a:effectLst/>
                        <a:latin typeface="Calibri"/>
                      </a:endParaRPr>
                    </a:p>
                  </a:txBody>
                  <a:tcPr marL="9525" marR="9525" marT="9525" marB="0" anchor="b"/>
                </a:tc>
              </a:tr>
              <a:tr h="190500">
                <a:tc>
                  <a:txBody>
                    <a:bodyPr/>
                    <a:lstStyle/>
                    <a:p>
                      <a:pPr algn="ctr" fontAlgn="b"/>
                      <a:r>
                        <a:rPr lang="es-ES" sz="1100" b="0" i="0" u="none" strike="noStrike" dirty="0" smtClean="0">
                          <a:solidFill>
                            <a:srgbClr val="000000"/>
                          </a:solidFill>
                          <a:effectLst/>
                          <a:latin typeface="Calibri"/>
                        </a:rPr>
                        <a:t>17</a:t>
                      </a:r>
                      <a:endParaRPr lang="es-ES" sz="1100" b="0" i="0" u="none" strike="noStrike" dirty="0">
                        <a:solidFill>
                          <a:srgbClr val="000000"/>
                        </a:solidFill>
                        <a:effectLst/>
                        <a:latin typeface="Calibri"/>
                      </a:endParaRPr>
                    </a:p>
                  </a:txBody>
                  <a:tcPr marL="9525" marR="9525" marT="9525" marB="0" anchor="b"/>
                </a:tc>
                <a:tc>
                  <a:txBody>
                    <a:bodyPr/>
                    <a:lstStyle/>
                    <a:p>
                      <a:pPr algn="l" fontAlgn="b"/>
                      <a:r>
                        <a:rPr lang="es-ES" sz="1100" u="none" strike="noStrike">
                          <a:effectLst/>
                        </a:rPr>
                        <a:t>GIL</a:t>
                      </a:r>
                      <a:endParaRPr lang="es-ES" sz="1100" b="0" i="0" u="none" strike="noStrike">
                        <a:solidFill>
                          <a:srgbClr val="000000"/>
                        </a:solidFill>
                        <a:effectLst/>
                        <a:latin typeface="Calibri"/>
                      </a:endParaRPr>
                    </a:p>
                  </a:txBody>
                  <a:tcPr marL="9525" marR="9525" marT="9525" marB="0" anchor="b"/>
                </a:tc>
                <a:tc>
                  <a:txBody>
                    <a:bodyPr/>
                    <a:lstStyle/>
                    <a:p>
                      <a:pPr algn="l" fontAlgn="b"/>
                      <a:r>
                        <a:rPr lang="es-ES" sz="1100" u="none" strike="noStrike">
                          <a:effectLst/>
                        </a:rPr>
                        <a:t>CARO</a:t>
                      </a:r>
                      <a:endParaRPr lang="es-ES" sz="1100" b="0" i="0" u="none" strike="noStrike">
                        <a:solidFill>
                          <a:srgbClr val="000000"/>
                        </a:solidFill>
                        <a:effectLst/>
                        <a:latin typeface="Calibri"/>
                      </a:endParaRPr>
                    </a:p>
                  </a:txBody>
                  <a:tcPr marL="9525" marR="9525" marT="9525" marB="0" anchor="b"/>
                </a:tc>
                <a:tc>
                  <a:txBody>
                    <a:bodyPr/>
                    <a:lstStyle/>
                    <a:p>
                      <a:pPr algn="l" fontAlgn="b"/>
                      <a:r>
                        <a:rPr lang="es-ES" sz="1100" u="none" strike="noStrike">
                          <a:effectLst/>
                        </a:rPr>
                        <a:t>FCO JAVIER</a:t>
                      </a:r>
                      <a:endParaRPr lang="es-ES" sz="1100" b="0" i="0" u="none" strike="noStrike">
                        <a:solidFill>
                          <a:srgbClr val="000000"/>
                        </a:solidFill>
                        <a:effectLst/>
                        <a:latin typeface="Calibri"/>
                      </a:endParaRPr>
                    </a:p>
                  </a:txBody>
                  <a:tcPr marL="9525" marR="9525" marT="9525" marB="0" anchor="b"/>
                </a:tc>
              </a:tr>
              <a:tr h="190500">
                <a:tc>
                  <a:txBody>
                    <a:bodyPr/>
                    <a:lstStyle/>
                    <a:p>
                      <a:pPr algn="ctr" fontAlgn="b"/>
                      <a:r>
                        <a:rPr lang="es-ES" sz="1100" b="0" i="0" u="none" strike="noStrike" dirty="0" smtClean="0">
                          <a:solidFill>
                            <a:srgbClr val="000000"/>
                          </a:solidFill>
                          <a:effectLst/>
                          <a:latin typeface="Calibri"/>
                        </a:rPr>
                        <a:t>18</a:t>
                      </a:r>
                      <a:endParaRPr lang="es-ES" sz="1100" b="0" i="0" u="none" strike="noStrike" dirty="0">
                        <a:solidFill>
                          <a:srgbClr val="000000"/>
                        </a:solidFill>
                        <a:effectLst/>
                        <a:latin typeface="Calibri"/>
                      </a:endParaRPr>
                    </a:p>
                  </a:txBody>
                  <a:tcPr marL="9525" marR="9525" marT="9525" marB="0" anchor="b"/>
                </a:tc>
                <a:tc>
                  <a:txBody>
                    <a:bodyPr/>
                    <a:lstStyle/>
                    <a:p>
                      <a:pPr algn="l" fontAlgn="b"/>
                      <a:r>
                        <a:rPr lang="es-ES" sz="1100" u="none" strike="noStrike" dirty="0">
                          <a:effectLst/>
                        </a:rPr>
                        <a:t>HIDALGO</a:t>
                      </a:r>
                      <a:endParaRPr lang="es-ES" sz="1100" b="0" i="0" u="none" strike="noStrike" dirty="0">
                        <a:solidFill>
                          <a:srgbClr val="000000"/>
                        </a:solidFill>
                        <a:effectLst/>
                        <a:latin typeface="Calibri"/>
                      </a:endParaRPr>
                    </a:p>
                  </a:txBody>
                  <a:tcPr marL="9525" marR="9525" marT="9525" marB="0" anchor="b"/>
                </a:tc>
                <a:tc>
                  <a:txBody>
                    <a:bodyPr/>
                    <a:lstStyle/>
                    <a:p>
                      <a:pPr algn="l" fontAlgn="b"/>
                      <a:r>
                        <a:rPr lang="es-ES" sz="1100" u="none" strike="noStrike">
                          <a:effectLst/>
                        </a:rPr>
                        <a:t>CALDERON</a:t>
                      </a:r>
                      <a:endParaRPr lang="es-ES" sz="1100" b="0" i="0" u="none" strike="noStrike">
                        <a:solidFill>
                          <a:srgbClr val="000000"/>
                        </a:solidFill>
                        <a:effectLst/>
                        <a:latin typeface="Calibri"/>
                      </a:endParaRPr>
                    </a:p>
                  </a:txBody>
                  <a:tcPr marL="9525" marR="9525" marT="9525" marB="0" anchor="b"/>
                </a:tc>
                <a:tc>
                  <a:txBody>
                    <a:bodyPr/>
                    <a:lstStyle/>
                    <a:p>
                      <a:pPr algn="l" fontAlgn="b"/>
                      <a:r>
                        <a:rPr lang="es-ES" sz="1100" u="none" strike="noStrike">
                          <a:effectLst/>
                        </a:rPr>
                        <a:t>JUAN CARLOS</a:t>
                      </a:r>
                      <a:endParaRPr lang="es-ES" sz="1100" b="0" i="0" u="none" strike="noStrike">
                        <a:solidFill>
                          <a:srgbClr val="000000"/>
                        </a:solidFill>
                        <a:effectLst/>
                        <a:latin typeface="Calibri"/>
                      </a:endParaRPr>
                    </a:p>
                  </a:txBody>
                  <a:tcPr marL="9525" marR="9525" marT="9525" marB="0" anchor="b"/>
                </a:tc>
              </a:tr>
              <a:tr h="190500">
                <a:tc>
                  <a:txBody>
                    <a:bodyPr/>
                    <a:lstStyle/>
                    <a:p>
                      <a:pPr algn="ctr" fontAlgn="b"/>
                      <a:r>
                        <a:rPr lang="es-ES" sz="1100" b="0" i="0" u="none" strike="noStrike" dirty="0" smtClean="0">
                          <a:solidFill>
                            <a:srgbClr val="000000"/>
                          </a:solidFill>
                          <a:effectLst/>
                          <a:latin typeface="Calibri"/>
                        </a:rPr>
                        <a:t>19</a:t>
                      </a:r>
                      <a:endParaRPr lang="es-ES" sz="1100" b="0" i="0" u="none" strike="noStrike" dirty="0">
                        <a:solidFill>
                          <a:srgbClr val="000000"/>
                        </a:solidFill>
                        <a:effectLst/>
                        <a:latin typeface="Calibri"/>
                      </a:endParaRPr>
                    </a:p>
                  </a:txBody>
                  <a:tcPr marL="9525" marR="9525" marT="9525" marB="0" anchor="b"/>
                </a:tc>
                <a:tc>
                  <a:txBody>
                    <a:bodyPr/>
                    <a:lstStyle/>
                    <a:p>
                      <a:pPr algn="l" fontAlgn="b"/>
                      <a:r>
                        <a:rPr lang="es-ES" sz="1100" u="none" strike="noStrike">
                          <a:effectLst/>
                        </a:rPr>
                        <a:t>MOLINETE</a:t>
                      </a:r>
                      <a:endParaRPr lang="es-ES" sz="1100" b="0" i="0" u="none" strike="noStrike">
                        <a:solidFill>
                          <a:srgbClr val="000000"/>
                        </a:solidFill>
                        <a:effectLst/>
                        <a:latin typeface="Calibri"/>
                      </a:endParaRPr>
                    </a:p>
                  </a:txBody>
                  <a:tcPr marL="9525" marR="9525" marT="9525" marB="0" anchor="b"/>
                </a:tc>
                <a:tc>
                  <a:txBody>
                    <a:bodyPr/>
                    <a:lstStyle/>
                    <a:p>
                      <a:pPr algn="l" fontAlgn="b"/>
                      <a:r>
                        <a:rPr lang="es-ES" sz="1100" u="none" strike="noStrike">
                          <a:effectLst/>
                        </a:rPr>
                        <a:t>SILVAN</a:t>
                      </a:r>
                      <a:endParaRPr lang="es-ES" sz="1100" b="0" i="0" u="none" strike="noStrike">
                        <a:solidFill>
                          <a:srgbClr val="000000"/>
                        </a:solidFill>
                        <a:effectLst/>
                        <a:latin typeface="Calibri"/>
                      </a:endParaRPr>
                    </a:p>
                  </a:txBody>
                  <a:tcPr marL="9525" marR="9525" marT="9525" marB="0" anchor="b"/>
                </a:tc>
                <a:tc>
                  <a:txBody>
                    <a:bodyPr/>
                    <a:lstStyle/>
                    <a:p>
                      <a:pPr algn="l" fontAlgn="b"/>
                      <a:r>
                        <a:rPr lang="es-ES" sz="1100" u="none" strike="noStrike">
                          <a:effectLst/>
                        </a:rPr>
                        <a:t>LOIC JAVIER</a:t>
                      </a:r>
                      <a:endParaRPr lang="es-ES" sz="1100" b="0" i="0" u="none" strike="noStrike">
                        <a:solidFill>
                          <a:srgbClr val="000000"/>
                        </a:solidFill>
                        <a:effectLst/>
                        <a:latin typeface="Calibri"/>
                      </a:endParaRPr>
                    </a:p>
                  </a:txBody>
                  <a:tcPr marL="9525" marR="9525" marT="9525" marB="0" anchor="b"/>
                </a:tc>
              </a:tr>
              <a:tr h="190500">
                <a:tc>
                  <a:txBody>
                    <a:bodyPr/>
                    <a:lstStyle/>
                    <a:p>
                      <a:pPr algn="ctr" fontAlgn="b"/>
                      <a:r>
                        <a:rPr lang="es-ES" sz="1100" b="0" i="0" u="none" strike="noStrike" dirty="0" smtClean="0">
                          <a:solidFill>
                            <a:srgbClr val="000000"/>
                          </a:solidFill>
                          <a:effectLst/>
                          <a:latin typeface="Calibri"/>
                        </a:rPr>
                        <a:t>20</a:t>
                      </a:r>
                      <a:endParaRPr lang="es-ES" sz="1100" b="0" i="0" u="none" strike="noStrike" dirty="0">
                        <a:solidFill>
                          <a:srgbClr val="000000"/>
                        </a:solidFill>
                        <a:effectLst/>
                        <a:latin typeface="Calibri"/>
                      </a:endParaRPr>
                    </a:p>
                  </a:txBody>
                  <a:tcPr marL="9525" marR="9525" marT="9525" marB="0" anchor="b"/>
                </a:tc>
                <a:tc>
                  <a:txBody>
                    <a:bodyPr/>
                    <a:lstStyle/>
                    <a:p>
                      <a:pPr algn="l" fontAlgn="b"/>
                      <a:r>
                        <a:rPr lang="es-ES" sz="1100" u="none" strike="noStrike">
                          <a:effectLst/>
                        </a:rPr>
                        <a:t>ROJAS </a:t>
                      </a:r>
                      <a:endParaRPr lang="es-ES" sz="1100" b="0" i="0" u="none" strike="noStrike">
                        <a:solidFill>
                          <a:srgbClr val="000000"/>
                        </a:solidFill>
                        <a:effectLst/>
                        <a:latin typeface="Calibri"/>
                      </a:endParaRPr>
                    </a:p>
                  </a:txBody>
                  <a:tcPr marL="9525" marR="9525" marT="9525" marB="0" anchor="b"/>
                </a:tc>
                <a:tc>
                  <a:txBody>
                    <a:bodyPr/>
                    <a:lstStyle/>
                    <a:p>
                      <a:pPr algn="l" fontAlgn="b"/>
                      <a:r>
                        <a:rPr lang="es-ES" sz="1100" u="none" strike="noStrike">
                          <a:effectLst/>
                        </a:rPr>
                        <a:t>HUAROC</a:t>
                      </a:r>
                      <a:endParaRPr lang="es-ES" sz="1100" b="0" i="0" u="none" strike="noStrike">
                        <a:solidFill>
                          <a:srgbClr val="000000"/>
                        </a:solidFill>
                        <a:effectLst/>
                        <a:latin typeface="Calibri"/>
                      </a:endParaRPr>
                    </a:p>
                  </a:txBody>
                  <a:tcPr marL="9525" marR="9525" marT="9525" marB="0" anchor="b"/>
                </a:tc>
                <a:tc>
                  <a:txBody>
                    <a:bodyPr/>
                    <a:lstStyle/>
                    <a:p>
                      <a:pPr algn="l" fontAlgn="b"/>
                      <a:r>
                        <a:rPr lang="es-ES" sz="1100" u="none" strike="noStrike">
                          <a:effectLst/>
                        </a:rPr>
                        <a:t>DINNY ELIZABETH</a:t>
                      </a:r>
                      <a:endParaRPr lang="es-ES" sz="1100" b="0" i="0" u="none" strike="noStrike">
                        <a:solidFill>
                          <a:srgbClr val="000000"/>
                        </a:solidFill>
                        <a:effectLst/>
                        <a:latin typeface="Calibri"/>
                      </a:endParaRPr>
                    </a:p>
                  </a:txBody>
                  <a:tcPr marL="9525" marR="9525" marT="9525" marB="0" anchor="b"/>
                </a:tc>
              </a:tr>
              <a:tr h="190500">
                <a:tc>
                  <a:txBody>
                    <a:bodyPr/>
                    <a:lstStyle/>
                    <a:p>
                      <a:pPr algn="ctr" fontAlgn="b"/>
                      <a:r>
                        <a:rPr lang="es-ES" sz="1100" b="0" i="0" u="none" strike="noStrike" dirty="0" smtClean="0">
                          <a:solidFill>
                            <a:srgbClr val="000000"/>
                          </a:solidFill>
                          <a:effectLst/>
                          <a:latin typeface="Calibri"/>
                        </a:rPr>
                        <a:t>21</a:t>
                      </a:r>
                      <a:endParaRPr lang="es-ES" sz="1100" b="0" i="0" u="none" strike="noStrike" dirty="0">
                        <a:solidFill>
                          <a:srgbClr val="000000"/>
                        </a:solidFill>
                        <a:effectLst/>
                        <a:latin typeface="Calibri"/>
                      </a:endParaRPr>
                    </a:p>
                  </a:txBody>
                  <a:tcPr marL="9525" marR="9525" marT="9525" marB="0" anchor="b"/>
                </a:tc>
                <a:tc>
                  <a:txBody>
                    <a:bodyPr/>
                    <a:lstStyle/>
                    <a:p>
                      <a:pPr algn="l" fontAlgn="b"/>
                      <a:r>
                        <a:rPr lang="es-ES" sz="1100" u="none" strike="noStrike">
                          <a:effectLst/>
                        </a:rPr>
                        <a:t>SALVADOR</a:t>
                      </a:r>
                      <a:endParaRPr lang="es-ES" sz="1100" b="0" i="0" u="none" strike="noStrike">
                        <a:solidFill>
                          <a:srgbClr val="000000"/>
                        </a:solidFill>
                        <a:effectLst/>
                        <a:latin typeface="Calibri"/>
                      </a:endParaRPr>
                    </a:p>
                  </a:txBody>
                  <a:tcPr marL="9525" marR="9525" marT="9525" marB="0" anchor="b"/>
                </a:tc>
                <a:tc>
                  <a:txBody>
                    <a:bodyPr/>
                    <a:lstStyle/>
                    <a:p>
                      <a:pPr algn="l" fontAlgn="b"/>
                      <a:r>
                        <a:rPr lang="es-ES" sz="1100" u="none" strike="noStrike">
                          <a:effectLst/>
                        </a:rPr>
                        <a:t>HURTADO</a:t>
                      </a:r>
                      <a:endParaRPr lang="es-ES" sz="1100" b="0" i="0" u="none" strike="noStrike">
                        <a:solidFill>
                          <a:srgbClr val="000000"/>
                        </a:solidFill>
                        <a:effectLst/>
                        <a:latin typeface="Calibri"/>
                      </a:endParaRPr>
                    </a:p>
                  </a:txBody>
                  <a:tcPr marL="9525" marR="9525" marT="9525" marB="0" anchor="b"/>
                </a:tc>
                <a:tc>
                  <a:txBody>
                    <a:bodyPr/>
                    <a:lstStyle/>
                    <a:p>
                      <a:pPr algn="l" fontAlgn="b"/>
                      <a:r>
                        <a:rPr lang="es-ES" sz="1100" u="none" strike="noStrike">
                          <a:effectLst/>
                        </a:rPr>
                        <a:t>MARIO FILOMENO</a:t>
                      </a:r>
                      <a:endParaRPr lang="es-ES" sz="1100" b="0" i="0" u="none" strike="noStrike">
                        <a:solidFill>
                          <a:srgbClr val="000000"/>
                        </a:solidFill>
                        <a:effectLst/>
                        <a:latin typeface="Calibri"/>
                      </a:endParaRPr>
                    </a:p>
                  </a:txBody>
                  <a:tcPr marL="9525" marR="9525" marT="9525" marB="0" anchor="b"/>
                </a:tc>
              </a:tr>
              <a:tr h="190500">
                <a:tc>
                  <a:txBody>
                    <a:bodyPr/>
                    <a:lstStyle/>
                    <a:p>
                      <a:pPr algn="ctr" fontAlgn="b"/>
                      <a:r>
                        <a:rPr lang="es-ES" sz="1100" b="0" i="0" u="none" strike="noStrike" dirty="0" smtClean="0">
                          <a:solidFill>
                            <a:srgbClr val="000000"/>
                          </a:solidFill>
                          <a:effectLst/>
                          <a:latin typeface="Calibri"/>
                        </a:rPr>
                        <a:t>22</a:t>
                      </a:r>
                      <a:endParaRPr lang="es-ES" sz="1100" b="0" i="0" u="none" strike="noStrike" dirty="0">
                        <a:solidFill>
                          <a:srgbClr val="000000"/>
                        </a:solidFill>
                        <a:effectLst/>
                        <a:latin typeface="Calibri"/>
                      </a:endParaRPr>
                    </a:p>
                  </a:txBody>
                  <a:tcPr marL="9525" marR="9525" marT="9525" marB="0" anchor="b"/>
                </a:tc>
                <a:tc>
                  <a:txBody>
                    <a:bodyPr/>
                    <a:lstStyle/>
                    <a:p>
                      <a:pPr algn="l" fontAlgn="b"/>
                      <a:r>
                        <a:rPr lang="es-ES" sz="1100" u="none" strike="noStrike">
                          <a:effectLst/>
                        </a:rPr>
                        <a:t>SILLERO</a:t>
                      </a:r>
                      <a:endParaRPr lang="es-ES" sz="1100" b="0" i="0" u="none" strike="noStrike">
                        <a:solidFill>
                          <a:srgbClr val="000000"/>
                        </a:solidFill>
                        <a:effectLst/>
                        <a:latin typeface="Calibri"/>
                      </a:endParaRPr>
                    </a:p>
                  </a:txBody>
                  <a:tcPr marL="9525" marR="9525" marT="9525" marB="0" anchor="b"/>
                </a:tc>
                <a:tc>
                  <a:txBody>
                    <a:bodyPr/>
                    <a:lstStyle/>
                    <a:p>
                      <a:pPr algn="l" fontAlgn="b"/>
                      <a:r>
                        <a:rPr lang="es-ES" sz="1100" u="none" strike="noStrike">
                          <a:effectLst/>
                        </a:rPr>
                        <a:t>MEDINA</a:t>
                      </a:r>
                      <a:endParaRPr lang="es-ES" sz="1100" b="0" i="0" u="none" strike="noStrike">
                        <a:solidFill>
                          <a:srgbClr val="000000"/>
                        </a:solidFill>
                        <a:effectLst/>
                        <a:latin typeface="Calibri"/>
                      </a:endParaRPr>
                    </a:p>
                  </a:txBody>
                  <a:tcPr marL="9525" marR="9525" marT="9525" marB="0" anchor="b"/>
                </a:tc>
                <a:tc>
                  <a:txBody>
                    <a:bodyPr/>
                    <a:lstStyle/>
                    <a:p>
                      <a:pPr algn="l" fontAlgn="b"/>
                      <a:r>
                        <a:rPr lang="es-ES" sz="1100" u="none" strike="noStrike" dirty="0">
                          <a:effectLst/>
                        </a:rPr>
                        <a:t>JOSE ANTONIO</a:t>
                      </a:r>
                      <a:endParaRPr lang="es-ES" sz="11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4214433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1 Título"/>
          <p:cNvSpPr>
            <a:spLocks noGrp="1"/>
          </p:cNvSpPr>
          <p:nvPr>
            <p:ph type="ctrTitle" sz="quarter"/>
          </p:nvPr>
        </p:nvSpPr>
        <p:spPr>
          <a:xfrm>
            <a:off x="780157" y="188640"/>
            <a:ext cx="8349307" cy="504056"/>
          </a:xfrm>
          <a:solidFill>
            <a:srgbClr val="660066"/>
          </a:solidFill>
          <a:ln>
            <a:solidFill>
              <a:srgbClr val="000000"/>
            </a:solidFill>
          </a:ln>
        </p:spPr>
        <p:txBody>
          <a:bodyPr/>
          <a:lstStyle/>
          <a:p>
            <a:r>
              <a:rPr lang="es-ES" sz="2000" b="1" i="1" cap="all" dirty="0" smtClean="0">
                <a:solidFill>
                  <a:schemeClr val="tx1"/>
                </a:solidFill>
                <a:effectLst/>
              </a:rPr>
              <a:t>estudiantes especialidad UGR = TFM </a:t>
            </a:r>
            <a:endParaRPr lang="es-ES" sz="2000" b="1" i="1" dirty="0" smtClean="0">
              <a:solidFill>
                <a:schemeClr val="tx1"/>
              </a:solidFill>
              <a:effectLst/>
            </a:endParaRPr>
          </a:p>
        </p:txBody>
      </p:sp>
      <p:graphicFrame>
        <p:nvGraphicFramePr>
          <p:cNvPr id="8" name="7 Tabla"/>
          <p:cNvGraphicFramePr>
            <a:graphicFrameLocks noGrp="1"/>
          </p:cNvGraphicFramePr>
          <p:nvPr>
            <p:extLst>
              <p:ext uri="{D42A27DB-BD31-4B8C-83A1-F6EECF244321}">
                <p14:modId xmlns:p14="http://schemas.microsoft.com/office/powerpoint/2010/main" val="3896105621"/>
              </p:ext>
            </p:extLst>
          </p:nvPr>
        </p:nvGraphicFramePr>
        <p:xfrm>
          <a:off x="776534" y="692696"/>
          <a:ext cx="8352929" cy="4498975"/>
        </p:xfrm>
        <a:graphic>
          <a:graphicData uri="http://schemas.openxmlformats.org/drawingml/2006/table">
            <a:tbl>
              <a:tblPr/>
              <a:tblGrid>
                <a:gridCol w="1392154"/>
                <a:gridCol w="3898033"/>
                <a:gridCol w="3062742"/>
              </a:tblGrid>
              <a:tr h="211063">
                <a:tc>
                  <a:txBody>
                    <a:bodyPr/>
                    <a:lstStyle/>
                    <a:p>
                      <a:pPr algn="ctr"/>
                      <a:endParaRPr lang="es-ES" sz="1000" b="1" dirty="0">
                        <a:solidFill>
                          <a:schemeClr val="bg1"/>
                        </a:solidFill>
                        <a:effectLst/>
                      </a:endParaRPr>
                    </a:p>
                  </a:txBody>
                  <a:tcPr marL="27771" marR="27771" marT="27771" marB="2777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99CCFF"/>
                    </a:solidFill>
                  </a:tcPr>
                </a:tc>
                <a:tc>
                  <a:txBody>
                    <a:bodyPr/>
                    <a:lstStyle/>
                    <a:p>
                      <a:pPr algn="ctr"/>
                      <a:r>
                        <a:rPr lang="es-ES" sz="1000" b="1" dirty="0">
                          <a:solidFill>
                            <a:schemeClr val="bg1"/>
                          </a:solidFill>
                          <a:effectLst/>
                        </a:rPr>
                        <a:t>Apellidos</a:t>
                      </a:r>
                    </a:p>
                  </a:txBody>
                  <a:tcPr marL="27771" marR="27771" marT="27771" marB="2777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99CCFF"/>
                    </a:solidFill>
                  </a:tcPr>
                </a:tc>
                <a:tc>
                  <a:txBody>
                    <a:bodyPr/>
                    <a:lstStyle/>
                    <a:p>
                      <a:r>
                        <a:rPr lang="es-ES" sz="1000" b="1">
                          <a:solidFill>
                            <a:schemeClr val="bg1"/>
                          </a:solidFill>
                          <a:effectLst/>
                        </a:rPr>
                        <a:t>Nombre</a:t>
                      </a:r>
                    </a:p>
                  </a:txBody>
                  <a:tcPr marL="27771" marR="27771" marT="27771" marB="2777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99CCFF"/>
                    </a:solidFill>
                  </a:tcPr>
                </a:tc>
              </a:tr>
              <a:tr h="211063">
                <a:tc>
                  <a:txBody>
                    <a:bodyPr/>
                    <a:lstStyle/>
                    <a:p>
                      <a:pPr algn="ctr" fontAlgn="ctr"/>
                      <a:r>
                        <a:rPr lang="es-ES" sz="1000" dirty="0" smtClean="0">
                          <a:solidFill>
                            <a:schemeClr val="bg1"/>
                          </a:solidFill>
                          <a:effectLst/>
                        </a:rPr>
                        <a:t>1</a:t>
                      </a:r>
                      <a:endParaRPr lang="es-ES" sz="1000" dirty="0">
                        <a:solidFill>
                          <a:schemeClr val="bg1"/>
                        </a:solidFill>
                        <a:effectLst/>
                      </a:endParaRPr>
                    </a:p>
                  </a:txBody>
                  <a:tcPr marL="27771" marR="27771" marT="27771" marB="27771" anchor="ctr">
                    <a:lnL>
                      <a:noFill/>
                    </a:lnL>
                    <a:lnR>
                      <a:noFill/>
                    </a:lnR>
                    <a:lnT w="9525" cap="flat" cmpd="sng" algn="ctr">
                      <a:solidFill>
                        <a:srgbClr val="FFFFFF"/>
                      </a:solidFill>
                      <a:prstDash val="solid"/>
                      <a:round/>
                      <a:headEnd type="none" w="med" len="med"/>
                      <a:tailEnd type="none" w="med" len="med"/>
                    </a:lnT>
                    <a:lnB>
                      <a:noFill/>
                    </a:lnB>
                    <a:solidFill>
                      <a:srgbClr val="FFFFFF"/>
                    </a:solidFill>
                  </a:tcPr>
                </a:tc>
                <a:tc>
                  <a:txBody>
                    <a:bodyPr/>
                    <a:lstStyle/>
                    <a:p>
                      <a:pPr fontAlgn="ctr"/>
                      <a:r>
                        <a:rPr lang="es-ES" sz="1000">
                          <a:solidFill>
                            <a:schemeClr val="bg1"/>
                          </a:solidFill>
                          <a:effectLst/>
                        </a:rPr>
                        <a:t>BERNABEU NUEDA</a:t>
                      </a:r>
                    </a:p>
                  </a:txBody>
                  <a:tcPr marL="27771" marR="27771" marT="27771" marB="27771" anchor="ctr">
                    <a:lnL>
                      <a:noFill/>
                    </a:lnL>
                    <a:lnR>
                      <a:noFill/>
                    </a:lnR>
                    <a:lnT w="9525" cap="flat" cmpd="sng" algn="ctr">
                      <a:solidFill>
                        <a:srgbClr val="FFFFFF"/>
                      </a:solidFill>
                      <a:prstDash val="solid"/>
                      <a:round/>
                      <a:headEnd type="none" w="med" len="med"/>
                      <a:tailEnd type="none" w="med" len="med"/>
                    </a:lnT>
                    <a:lnB>
                      <a:noFill/>
                    </a:lnB>
                    <a:solidFill>
                      <a:srgbClr val="FFFFFF"/>
                    </a:solidFill>
                  </a:tcPr>
                </a:tc>
                <a:tc>
                  <a:txBody>
                    <a:bodyPr/>
                    <a:lstStyle/>
                    <a:p>
                      <a:pPr fontAlgn="ctr"/>
                      <a:r>
                        <a:rPr lang="es-ES" sz="1000">
                          <a:solidFill>
                            <a:schemeClr val="bg1"/>
                          </a:solidFill>
                          <a:effectLst/>
                        </a:rPr>
                        <a:t>CLARA</a:t>
                      </a:r>
                    </a:p>
                  </a:txBody>
                  <a:tcPr marL="27771" marR="27771" marT="27771" marB="27771" anchor="ctr">
                    <a:lnL>
                      <a:noFill/>
                    </a:lnL>
                    <a:lnR>
                      <a:noFill/>
                    </a:lnR>
                    <a:lnT w="9525" cap="flat" cmpd="sng" algn="ctr">
                      <a:solidFill>
                        <a:srgbClr val="FFFFFF"/>
                      </a:solidFill>
                      <a:prstDash val="solid"/>
                      <a:round/>
                      <a:headEnd type="none" w="med" len="med"/>
                      <a:tailEnd type="none" w="med" len="med"/>
                    </a:lnT>
                    <a:lnB>
                      <a:noFill/>
                    </a:lnB>
                    <a:solidFill>
                      <a:srgbClr val="FFFFFF"/>
                    </a:solidFill>
                  </a:tcPr>
                </a:tc>
              </a:tr>
              <a:tr h="211063">
                <a:tc>
                  <a:txBody>
                    <a:bodyPr/>
                    <a:lstStyle/>
                    <a:p>
                      <a:pPr algn="ctr" fontAlgn="ctr"/>
                      <a:r>
                        <a:rPr lang="es-ES" sz="1000" dirty="0" smtClean="0">
                          <a:solidFill>
                            <a:schemeClr val="bg1"/>
                          </a:solidFill>
                          <a:effectLst/>
                        </a:rPr>
                        <a:t>2</a:t>
                      </a:r>
                      <a:endParaRPr lang="es-ES" sz="1000" dirty="0">
                        <a:solidFill>
                          <a:schemeClr val="bg1"/>
                        </a:solidFill>
                        <a:effectLst/>
                      </a:endParaRP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DE LA TORRE BAYO</a:t>
                      </a: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JUAN JESUS</a:t>
                      </a:r>
                    </a:p>
                  </a:txBody>
                  <a:tcPr marL="27771" marR="27771" marT="27771" marB="27771" anchor="ctr">
                    <a:lnL>
                      <a:noFill/>
                    </a:lnL>
                    <a:lnR>
                      <a:noFill/>
                    </a:lnR>
                    <a:lnT>
                      <a:noFill/>
                    </a:lnT>
                    <a:lnB>
                      <a:noFill/>
                    </a:lnB>
                    <a:solidFill>
                      <a:srgbClr val="FFFFFF"/>
                    </a:solidFill>
                  </a:tcPr>
                </a:tc>
              </a:tr>
              <a:tr h="211063">
                <a:tc>
                  <a:txBody>
                    <a:bodyPr/>
                    <a:lstStyle/>
                    <a:p>
                      <a:pPr algn="ctr" fontAlgn="ctr"/>
                      <a:r>
                        <a:rPr lang="es-ES" sz="1000" dirty="0" smtClean="0">
                          <a:solidFill>
                            <a:schemeClr val="bg1"/>
                          </a:solidFill>
                          <a:effectLst/>
                        </a:rPr>
                        <a:t>3</a:t>
                      </a:r>
                      <a:endParaRPr lang="es-ES" sz="1000" dirty="0">
                        <a:solidFill>
                          <a:schemeClr val="bg1"/>
                        </a:solidFill>
                        <a:effectLst/>
                      </a:endParaRP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DUJIC</a:t>
                      </a: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MARIJA</a:t>
                      </a:r>
                    </a:p>
                  </a:txBody>
                  <a:tcPr marL="27771" marR="27771" marT="27771" marB="27771" anchor="ctr">
                    <a:lnL>
                      <a:noFill/>
                    </a:lnL>
                    <a:lnR>
                      <a:noFill/>
                    </a:lnR>
                    <a:lnT>
                      <a:noFill/>
                    </a:lnT>
                    <a:lnB>
                      <a:noFill/>
                    </a:lnB>
                    <a:solidFill>
                      <a:srgbClr val="FFFFFF"/>
                    </a:solidFill>
                  </a:tcPr>
                </a:tc>
              </a:tr>
              <a:tr h="211063">
                <a:tc>
                  <a:txBody>
                    <a:bodyPr/>
                    <a:lstStyle/>
                    <a:p>
                      <a:pPr algn="ctr" fontAlgn="ctr"/>
                      <a:r>
                        <a:rPr lang="es-ES" sz="1000" dirty="0" smtClean="0">
                          <a:solidFill>
                            <a:schemeClr val="bg1"/>
                          </a:solidFill>
                          <a:effectLst/>
                        </a:rPr>
                        <a:t>4</a:t>
                      </a:r>
                      <a:endParaRPr lang="es-ES" sz="1000" dirty="0">
                        <a:solidFill>
                          <a:schemeClr val="bg1"/>
                        </a:solidFill>
                        <a:effectLst/>
                      </a:endParaRP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FERNANDEZ CASTAÑO</a:t>
                      </a: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FRANCISCA</a:t>
                      </a:r>
                    </a:p>
                  </a:txBody>
                  <a:tcPr marL="27771" marR="27771" marT="27771" marB="27771" anchor="ctr">
                    <a:lnL>
                      <a:noFill/>
                    </a:lnL>
                    <a:lnR>
                      <a:noFill/>
                    </a:lnR>
                    <a:lnT>
                      <a:noFill/>
                    </a:lnT>
                    <a:lnB>
                      <a:noFill/>
                    </a:lnB>
                    <a:solidFill>
                      <a:srgbClr val="FFFFFF"/>
                    </a:solidFill>
                  </a:tcPr>
                </a:tc>
              </a:tr>
              <a:tr h="211063">
                <a:tc>
                  <a:txBody>
                    <a:bodyPr/>
                    <a:lstStyle/>
                    <a:p>
                      <a:pPr algn="ctr" fontAlgn="ctr"/>
                      <a:r>
                        <a:rPr lang="es-ES" sz="1000" dirty="0" smtClean="0">
                          <a:solidFill>
                            <a:schemeClr val="bg1"/>
                          </a:solidFill>
                          <a:effectLst/>
                        </a:rPr>
                        <a:t>5</a:t>
                      </a:r>
                      <a:endParaRPr lang="es-ES" sz="1000" dirty="0">
                        <a:solidFill>
                          <a:schemeClr val="bg1"/>
                        </a:solidFill>
                        <a:effectLst/>
                      </a:endParaRP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FERNANDEZ QUERO</a:t>
                      </a: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JUAN LUIS</a:t>
                      </a:r>
                    </a:p>
                  </a:txBody>
                  <a:tcPr marL="27771" marR="27771" marT="27771" marB="27771" anchor="ctr">
                    <a:lnL>
                      <a:noFill/>
                    </a:lnL>
                    <a:lnR>
                      <a:noFill/>
                    </a:lnR>
                    <a:lnT>
                      <a:noFill/>
                    </a:lnT>
                    <a:lnB>
                      <a:noFill/>
                    </a:lnB>
                    <a:solidFill>
                      <a:srgbClr val="FFFFFF"/>
                    </a:solidFill>
                  </a:tcPr>
                </a:tc>
              </a:tr>
              <a:tr h="211063">
                <a:tc>
                  <a:txBody>
                    <a:bodyPr/>
                    <a:lstStyle/>
                    <a:p>
                      <a:pPr algn="ctr" fontAlgn="ctr"/>
                      <a:r>
                        <a:rPr lang="es-ES" sz="1000" dirty="0" smtClean="0">
                          <a:solidFill>
                            <a:schemeClr val="bg1"/>
                          </a:solidFill>
                          <a:effectLst/>
                        </a:rPr>
                        <a:t>6</a:t>
                      </a:r>
                      <a:endParaRPr lang="es-ES" sz="1000" dirty="0">
                        <a:solidFill>
                          <a:schemeClr val="bg1"/>
                        </a:solidFill>
                        <a:effectLst/>
                      </a:endParaRP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LASTRA URECHE</a:t>
                      </a: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SARA MILENA</a:t>
                      </a:r>
                    </a:p>
                  </a:txBody>
                  <a:tcPr marL="27771" marR="27771" marT="27771" marB="27771" anchor="ctr">
                    <a:lnL>
                      <a:noFill/>
                    </a:lnL>
                    <a:lnR>
                      <a:noFill/>
                    </a:lnR>
                    <a:lnT>
                      <a:noFill/>
                    </a:lnT>
                    <a:lnB>
                      <a:noFill/>
                    </a:lnB>
                    <a:solidFill>
                      <a:srgbClr val="FFFFFF"/>
                    </a:solidFill>
                  </a:tcPr>
                </a:tc>
              </a:tr>
              <a:tr h="211063">
                <a:tc>
                  <a:txBody>
                    <a:bodyPr/>
                    <a:lstStyle/>
                    <a:p>
                      <a:pPr algn="ctr" fontAlgn="ctr"/>
                      <a:r>
                        <a:rPr lang="es-ES" sz="1000" dirty="0" smtClean="0">
                          <a:solidFill>
                            <a:schemeClr val="bg1"/>
                          </a:solidFill>
                          <a:effectLst/>
                        </a:rPr>
                        <a:t>7</a:t>
                      </a:r>
                      <a:endParaRPr lang="es-ES" sz="1000" dirty="0">
                        <a:solidFill>
                          <a:schemeClr val="bg1"/>
                        </a:solidFill>
                        <a:effectLst/>
                      </a:endParaRP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MEDINA CAICEDO</a:t>
                      </a: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DASAY ALID</a:t>
                      </a:r>
                    </a:p>
                  </a:txBody>
                  <a:tcPr marL="27771" marR="27771" marT="27771" marB="27771" anchor="ctr">
                    <a:lnL>
                      <a:noFill/>
                    </a:lnL>
                    <a:lnR>
                      <a:noFill/>
                    </a:lnR>
                    <a:lnT>
                      <a:noFill/>
                    </a:lnT>
                    <a:lnB>
                      <a:noFill/>
                    </a:lnB>
                    <a:solidFill>
                      <a:srgbClr val="FFFFFF"/>
                    </a:solidFill>
                  </a:tcPr>
                </a:tc>
              </a:tr>
              <a:tr h="211063">
                <a:tc>
                  <a:txBody>
                    <a:bodyPr/>
                    <a:lstStyle/>
                    <a:p>
                      <a:pPr algn="ctr" fontAlgn="ctr"/>
                      <a:r>
                        <a:rPr lang="es-ES" sz="1000" dirty="0" smtClean="0">
                          <a:solidFill>
                            <a:schemeClr val="bg1"/>
                          </a:solidFill>
                          <a:effectLst/>
                        </a:rPr>
                        <a:t>8</a:t>
                      </a:r>
                      <a:endParaRPr lang="es-ES" sz="1000" dirty="0">
                        <a:solidFill>
                          <a:schemeClr val="bg1"/>
                        </a:solidFill>
                        <a:effectLst/>
                      </a:endParaRP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MORA HIGUERAS</a:t>
                      </a: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JORGE</a:t>
                      </a:r>
                    </a:p>
                  </a:txBody>
                  <a:tcPr marL="27771" marR="27771" marT="27771" marB="27771" anchor="ctr">
                    <a:lnL>
                      <a:noFill/>
                    </a:lnL>
                    <a:lnR>
                      <a:noFill/>
                    </a:lnR>
                    <a:lnT>
                      <a:noFill/>
                    </a:lnT>
                    <a:lnB>
                      <a:noFill/>
                    </a:lnB>
                    <a:solidFill>
                      <a:srgbClr val="FFFFFF"/>
                    </a:solidFill>
                  </a:tcPr>
                </a:tc>
              </a:tr>
              <a:tr h="211063">
                <a:tc>
                  <a:txBody>
                    <a:bodyPr/>
                    <a:lstStyle/>
                    <a:p>
                      <a:pPr algn="ctr" fontAlgn="ctr"/>
                      <a:r>
                        <a:rPr lang="es-ES" sz="1000" dirty="0" smtClean="0">
                          <a:solidFill>
                            <a:schemeClr val="bg1"/>
                          </a:solidFill>
                          <a:effectLst/>
                        </a:rPr>
                        <a:t>9</a:t>
                      </a:r>
                      <a:endParaRPr lang="es-ES" sz="1000" dirty="0">
                        <a:solidFill>
                          <a:schemeClr val="bg1"/>
                        </a:solidFill>
                        <a:effectLst/>
                      </a:endParaRP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MUÑOZ HERZOG</a:t>
                      </a: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JUAN</a:t>
                      </a:r>
                    </a:p>
                  </a:txBody>
                  <a:tcPr marL="27771" marR="27771" marT="27771" marB="27771" anchor="ctr">
                    <a:lnL>
                      <a:noFill/>
                    </a:lnL>
                    <a:lnR>
                      <a:noFill/>
                    </a:lnR>
                    <a:lnT>
                      <a:noFill/>
                    </a:lnT>
                    <a:lnB>
                      <a:noFill/>
                    </a:lnB>
                    <a:solidFill>
                      <a:srgbClr val="FFFFFF"/>
                    </a:solidFill>
                  </a:tcPr>
                </a:tc>
              </a:tr>
              <a:tr h="211063">
                <a:tc>
                  <a:txBody>
                    <a:bodyPr/>
                    <a:lstStyle/>
                    <a:p>
                      <a:pPr algn="ctr" fontAlgn="ctr"/>
                      <a:r>
                        <a:rPr lang="es-ES" sz="1000" dirty="0" smtClean="0">
                          <a:solidFill>
                            <a:schemeClr val="bg1"/>
                          </a:solidFill>
                          <a:effectLst/>
                        </a:rPr>
                        <a:t>10</a:t>
                      </a:r>
                      <a:endParaRPr lang="es-ES" sz="1000" dirty="0">
                        <a:solidFill>
                          <a:schemeClr val="bg1"/>
                        </a:solidFill>
                        <a:effectLst/>
                      </a:endParaRP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PACHECO SALGADO</a:t>
                      </a: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FREDY RAFAEL</a:t>
                      </a:r>
                    </a:p>
                  </a:txBody>
                  <a:tcPr marL="27771" marR="27771" marT="27771" marB="27771" anchor="ctr">
                    <a:lnL>
                      <a:noFill/>
                    </a:lnL>
                    <a:lnR>
                      <a:noFill/>
                    </a:lnR>
                    <a:lnT>
                      <a:noFill/>
                    </a:lnT>
                    <a:lnB>
                      <a:noFill/>
                    </a:lnB>
                    <a:solidFill>
                      <a:srgbClr val="FFFFFF"/>
                    </a:solidFill>
                  </a:tcPr>
                </a:tc>
              </a:tr>
              <a:tr h="211063">
                <a:tc>
                  <a:txBody>
                    <a:bodyPr/>
                    <a:lstStyle/>
                    <a:p>
                      <a:pPr algn="ctr" fontAlgn="ctr"/>
                      <a:r>
                        <a:rPr lang="es-ES" sz="1000" dirty="0" smtClean="0">
                          <a:solidFill>
                            <a:schemeClr val="bg1"/>
                          </a:solidFill>
                          <a:effectLst/>
                        </a:rPr>
                        <a:t>11</a:t>
                      </a:r>
                      <a:endParaRPr lang="es-ES" sz="1000" dirty="0">
                        <a:solidFill>
                          <a:schemeClr val="bg1"/>
                        </a:solidFill>
                        <a:effectLst/>
                      </a:endParaRPr>
                    </a:p>
                  </a:txBody>
                  <a:tcPr marL="27771" marR="27771" marT="27771" marB="27771" anchor="ctr">
                    <a:lnL>
                      <a:noFill/>
                    </a:lnL>
                    <a:lnR>
                      <a:noFill/>
                    </a:lnR>
                    <a:lnT>
                      <a:noFill/>
                    </a:lnT>
                    <a:lnB>
                      <a:noFill/>
                    </a:lnB>
                    <a:solidFill>
                      <a:srgbClr val="FFFFFF"/>
                    </a:solidFill>
                  </a:tcPr>
                </a:tc>
                <a:tc>
                  <a:txBody>
                    <a:bodyPr/>
                    <a:lstStyle/>
                    <a:p>
                      <a:pPr fontAlgn="ctr"/>
                      <a:r>
                        <a:rPr lang="es-ES" sz="1000" dirty="0">
                          <a:solidFill>
                            <a:schemeClr val="bg1"/>
                          </a:solidFill>
                          <a:effectLst/>
                        </a:rPr>
                        <a:t>PARDO MARTINEZ</a:t>
                      </a: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RUBEN</a:t>
                      </a:r>
                    </a:p>
                  </a:txBody>
                  <a:tcPr marL="27771" marR="27771" marT="27771" marB="27771" anchor="ctr">
                    <a:lnL>
                      <a:noFill/>
                    </a:lnL>
                    <a:lnR>
                      <a:noFill/>
                    </a:lnR>
                    <a:lnT>
                      <a:noFill/>
                    </a:lnT>
                    <a:lnB>
                      <a:noFill/>
                    </a:lnB>
                    <a:solidFill>
                      <a:srgbClr val="FFFFFF"/>
                    </a:solidFill>
                  </a:tcPr>
                </a:tc>
              </a:tr>
              <a:tr h="211063">
                <a:tc>
                  <a:txBody>
                    <a:bodyPr/>
                    <a:lstStyle/>
                    <a:p>
                      <a:pPr algn="ctr" fontAlgn="ctr"/>
                      <a:r>
                        <a:rPr lang="es-ES" sz="1000" dirty="0" smtClean="0">
                          <a:solidFill>
                            <a:schemeClr val="bg1"/>
                          </a:solidFill>
                          <a:effectLst/>
                        </a:rPr>
                        <a:t>12</a:t>
                      </a:r>
                      <a:endParaRPr lang="es-ES" sz="1000" dirty="0">
                        <a:solidFill>
                          <a:schemeClr val="bg1"/>
                        </a:solidFill>
                        <a:effectLst/>
                      </a:endParaRP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PEDROSA QUINTERO</a:t>
                      </a:r>
                    </a:p>
                  </a:txBody>
                  <a:tcPr marL="27771" marR="27771" marT="27771" marB="27771" anchor="ctr">
                    <a:lnL>
                      <a:noFill/>
                    </a:lnL>
                    <a:lnR>
                      <a:noFill/>
                    </a:lnR>
                    <a:lnT>
                      <a:noFill/>
                    </a:lnT>
                    <a:lnB>
                      <a:noFill/>
                    </a:lnB>
                    <a:solidFill>
                      <a:srgbClr val="FFFFFF"/>
                    </a:solidFill>
                  </a:tcPr>
                </a:tc>
                <a:tc>
                  <a:txBody>
                    <a:bodyPr/>
                    <a:lstStyle/>
                    <a:p>
                      <a:pPr fontAlgn="ctr"/>
                      <a:r>
                        <a:rPr lang="es-ES" sz="1000" dirty="0">
                          <a:solidFill>
                            <a:schemeClr val="bg1"/>
                          </a:solidFill>
                          <a:effectLst/>
                        </a:rPr>
                        <a:t>RAFAEL</a:t>
                      </a:r>
                    </a:p>
                  </a:txBody>
                  <a:tcPr marL="27771" marR="27771" marT="27771" marB="27771" anchor="ctr">
                    <a:lnL>
                      <a:noFill/>
                    </a:lnL>
                    <a:lnR>
                      <a:noFill/>
                    </a:lnR>
                    <a:lnT>
                      <a:noFill/>
                    </a:lnT>
                    <a:lnB>
                      <a:noFill/>
                    </a:lnB>
                    <a:solidFill>
                      <a:srgbClr val="FFFFFF"/>
                    </a:solidFill>
                  </a:tcPr>
                </a:tc>
              </a:tr>
              <a:tr h="211063">
                <a:tc>
                  <a:txBody>
                    <a:bodyPr/>
                    <a:lstStyle/>
                    <a:p>
                      <a:pPr algn="ctr" fontAlgn="ctr"/>
                      <a:r>
                        <a:rPr lang="es-ES" sz="1000" dirty="0" smtClean="0">
                          <a:solidFill>
                            <a:schemeClr val="bg1"/>
                          </a:solidFill>
                          <a:effectLst/>
                        </a:rPr>
                        <a:t>13</a:t>
                      </a:r>
                      <a:endParaRPr lang="es-ES" sz="1000" dirty="0">
                        <a:solidFill>
                          <a:schemeClr val="bg1"/>
                        </a:solidFill>
                        <a:effectLst/>
                      </a:endParaRP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QUESADA MOLINA</a:t>
                      </a: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PABLO</a:t>
                      </a:r>
                    </a:p>
                  </a:txBody>
                  <a:tcPr marL="27771" marR="27771" marT="27771" marB="27771" anchor="ctr">
                    <a:lnL>
                      <a:noFill/>
                    </a:lnL>
                    <a:lnR>
                      <a:noFill/>
                    </a:lnR>
                    <a:lnT>
                      <a:noFill/>
                    </a:lnT>
                    <a:lnB>
                      <a:noFill/>
                    </a:lnB>
                    <a:solidFill>
                      <a:srgbClr val="FFFFFF"/>
                    </a:solidFill>
                  </a:tcPr>
                </a:tc>
              </a:tr>
              <a:tr h="211063">
                <a:tc>
                  <a:txBody>
                    <a:bodyPr/>
                    <a:lstStyle/>
                    <a:p>
                      <a:pPr algn="ctr" fontAlgn="ctr"/>
                      <a:r>
                        <a:rPr lang="es-ES" sz="1000" dirty="0" smtClean="0">
                          <a:solidFill>
                            <a:schemeClr val="bg1"/>
                          </a:solidFill>
                          <a:effectLst/>
                        </a:rPr>
                        <a:t>14</a:t>
                      </a:r>
                      <a:endParaRPr lang="es-ES" sz="1000" dirty="0">
                        <a:solidFill>
                          <a:schemeClr val="bg1"/>
                        </a:solidFill>
                        <a:effectLst/>
                      </a:endParaRP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QUINTERO CALDERON</a:t>
                      </a: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LUIS FERNANDO</a:t>
                      </a:r>
                    </a:p>
                  </a:txBody>
                  <a:tcPr marL="27771" marR="27771" marT="27771" marB="27771" anchor="ctr">
                    <a:lnL>
                      <a:noFill/>
                    </a:lnL>
                    <a:lnR>
                      <a:noFill/>
                    </a:lnR>
                    <a:lnT>
                      <a:noFill/>
                    </a:lnT>
                    <a:lnB>
                      <a:noFill/>
                    </a:lnB>
                    <a:solidFill>
                      <a:srgbClr val="FFFFFF"/>
                    </a:solidFill>
                  </a:tcPr>
                </a:tc>
              </a:tr>
              <a:tr h="211063">
                <a:tc>
                  <a:txBody>
                    <a:bodyPr/>
                    <a:lstStyle/>
                    <a:p>
                      <a:pPr algn="ctr" fontAlgn="ctr"/>
                      <a:r>
                        <a:rPr lang="es-ES" sz="1000" dirty="0" smtClean="0">
                          <a:solidFill>
                            <a:schemeClr val="bg1"/>
                          </a:solidFill>
                          <a:effectLst/>
                        </a:rPr>
                        <a:t>15</a:t>
                      </a:r>
                      <a:endParaRPr lang="es-ES" sz="1000" dirty="0">
                        <a:solidFill>
                          <a:schemeClr val="bg1"/>
                        </a:solidFill>
                        <a:effectLst/>
                      </a:endParaRP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ROJAS DELGADO</a:t>
                      </a: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JORGE ENRIQUE</a:t>
                      </a:r>
                    </a:p>
                  </a:txBody>
                  <a:tcPr marL="27771" marR="27771" marT="27771" marB="27771" anchor="ctr">
                    <a:lnL>
                      <a:noFill/>
                    </a:lnL>
                    <a:lnR>
                      <a:noFill/>
                    </a:lnR>
                    <a:lnT>
                      <a:noFill/>
                    </a:lnT>
                    <a:lnB>
                      <a:noFill/>
                    </a:lnB>
                    <a:solidFill>
                      <a:srgbClr val="FFFFFF"/>
                    </a:solidFill>
                  </a:tcPr>
                </a:tc>
              </a:tr>
              <a:tr h="211063">
                <a:tc>
                  <a:txBody>
                    <a:bodyPr/>
                    <a:lstStyle/>
                    <a:p>
                      <a:pPr algn="ctr" fontAlgn="ctr"/>
                      <a:r>
                        <a:rPr lang="es-ES" sz="1000" dirty="0" smtClean="0">
                          <a:solidFill>
                            <a:schemeClr val="bg1"/>
                          </a:solidFill>
                          <a:effectLst/>
                        </a:rPr>
                        <a:t>16</a:t>
                      </a:r>
                      <a:endParaRPr lang="es-ES" sz="1000" dirty="0">
                        <a:solidFill>
                          <a:schemeClr val="bg1"/>
                        </a:solidFill>
                        <a:effectLst/>
                      </a:endParaRP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RUIZ RUIZ</a:t>
                      </a: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ALEJANDRO</a:t>
                      </a:r>
                    </a:p>
                  </a:txBody>
                  <a:tcPr marL="27771" marR="27771" marT="27771" marB="27771" anchor="ctr">
                    <a:lnL>
                      <a:noFill/>
                    </a:lnL>
                    <a:lnR>
                      <a:noFill/>
                    </a:lnR>
                    <a:lnT>
                      <a:noFill/>
                    </a:lnT>
                    <a:lnB>
                      <a:noFill/>
                    </a:lnB>
                    <a:solidFill>
                      <a:srgbClr val="FFFFFF"/>
                    </a:solidFill>
                  </a:tcPr>
                </a:tc>
              </a:tr>
              <a:tr h="211063">
                <a:tc>
                  <a:txBody>
                    <a:bodyPr/>
                    <a:lstStyle/>
                    <a:p>
                      <a:pPr algn="ctr" fontAlgn="ctr"/>
                      <a:r>
                        <a:rPr lang="es-ES" sz="1000" dirty="0" smtClean="0">
                          <a:solidFill>
                            <a:schemeClr val="bg1"/>
                          </a:solidFill>
                          <a:effectLst/>
                        </a:rPr>
                        <a:t>17</a:t>
                      </a:r>
                      <a:endParaRPr lang="es-ES" sz="1000" dirty="0">
                        <a:solidFill>
                          <a:schemeClr val="bg1"/>
                        </a:solidFill>
                        <a:effectLst/>
                      </a:endParaRP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SANCHEZ MARTINEZ</a:t>
                      </a: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ISABEL BELEN</a:t>
                      </a:r>
                    </a:p>
                  </a:txBody>
                  <a:tcPr marL="27771" marR="27771" marT="27771" marB="27771" anchor="ctr">
                    <a:lnL>
                      <a:noFill/>
                    </a:lnL>
                    <a:lnR>
                      <a:noFill/>
                    </a:lnR>
                    <a:lnT>
                      <a:noFill/>
                    </a:lnT>
                    <a:lnB>
                      <a:noFill/>
                    </a:lnB>
                    <a:solidFill>
                      <a:srgbClr val="FFFFFF"/>
                    </a:solidFill>
                  </a:tcPr>
                </a:tc>
              </a:tr>
              <a:tr h="211063">
                <a:tc>
                  <a:txBody>
                    <a:bodyPr/>
                    <a:lstStyle/>
                    <a:p>
                      <a:pPr algn="ctr" fontAlgn="ctr"/>
                      <a:r>
                        <a:rPr lang="es-ES" sz="1000" dirty="0" smtClean="0">
                          <a:solidFill>
                            <a:schemeClr val="bg1"/>
                          </a:solidFill>
                          <a:effectLst/>
                        </a:rPr>
                        <a:t>18</a:t>
                      </a:r>
                      <a:endParaRPr lang="es-ES" sz="1000" dirty="0">
                        <a:solidFill>
                          <a:schemeClr val="bg1"/>
                        </a:solidFill>
                        <a:effectLst/>
                      </a:endParaRP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SOSA</a:t>
                      </a: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MARIA TRINIDAD</a:t>
                      </a:r>
                    </a:p>
                  </a:txBody>
                  <a:tcPr marL="27771" marR="27771" marT="27771" marB="27771" anchor="ctr">
                    <a:lnL>
                      <a:noFill/>
                    </a:lnL>
                    <a:lnR>
                      <a:noFill/>
                    </a:lnR>
                    <a:lnT>
                      <a:noFill/>
                    </a:lnT>
                    <a:lnB>
                      <a:noFill/>
                    </a:lnB>
                    <a:solidFill>
                      <a:srgbClr val="FFFFFF"/>
                    </a:solidFill>
                  </a:tcPr>
                </a:tc>
              </a:tr>
              <a:tr h="211063">
                <a:tc>
                  <a:txBody>
                    <a:bodyPr/>
                    <a:lstStyle/>
                    <a:p>
                      <a:pPr algn="ctr" fontAlgn="ctr"/>
                      <a:r>
                        <a:rPr lang="es-ES" sz="1000" dirty="0" smtClean="0">
                          <a:solidFill>
                            <a:schemeClr val="bg1"/>
                          </a:solidFill>
                          <a:effectLst/>
                        </a:rPr>
                        <a:t>19</a:t>
                      </a:r>
                      <a:endParaRPr lang="es-ES" sz="1000" dirty="0">
                        <a:solidFill>
                          <a:schemeClr val="bg1"/>
                        </a:solidFill>
                        <a:effectLst/>
                      </a:endParaRP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SOTO RUEDA</a:t>
                      </a:r>
                    </a:p>
                  </a:txBody>
                  <a:tcPr marL="27771" marR="27771" marT="27771" marB="27771" anchor="ctr">
                    <a:lnL>
                      <a:noFill/>
                    </a:lnL>
                    <a:lnR>
                      <a:noFill/>
                    </a:lnR>
                    <a:lnT>
                      <a:noFill/>
                    </a:lnT>
                    <a:lnB>
                      <a:noFill/>
                    </a:lnB>
                    <a:solidFill>
                      <a:srgbClr val="FFFFFF"/>
                    </a:solidFill>
                  </a:tcPr>
                </a:tc>
                <a:tc>
                  <a:txBody>
                    <a:bodyPr/>
                    <a:lstStyle/>
                    <a:p>
                      <a:pPr fontAlgn="ctr"/>
                      <a:r>
                        <a:rPr lang="es-ES" sz="1000">
                          <a:solidFill>
                            <a:schemeClr val="bg1"/>
                          </a:solidFill>
                          <a:effectLst/>
                        </a:rPr>
                        <a:t>JOSE MANUEL</a:t>
                      </a:r>
                    </a:p>
                  </a:txBody>
                  <a:tcPr marL="27771" marR="27771" marT="27771" marB="27771" anchor="ctr">
                    <a:lnL>
                      <a:noFill/>
                    </a:lnL>
                    <a:lnR>
                      <a:noFill/>
                    </a:lnR>
                    <a:lnT>
                      <a:noFill/>
                    </a:lnT>
                    <a:lnB>
                      <a:noFill/>
                    </a:lnB>
                    <a:solidFill>
                      <a:srgbClr val="FFFFFF"/>
                    </a:solidFill>
                  </a:tcPr>
                </a:tc>
              </a:tr>
              <a:tr h="277715">
                <a:tc>
                  <a:txBody>
                    <a:bodyPr/>
                    <a:lstStyle/>
                    <a:p>
                      <a:pPr algn="ctr" fontAlgn="ctr"/>
                      <a:r>
                        <a:rPr lang="es-ES" sz="1000" b="0" i="0" dirty="0" smtClean="0">
                          <a:solidFill>
                            <a:schemeClr val="bg1"/>
                          </a:solidFill>
                          <a:effectLst/>
                          <a:latin typeface="Arial"/>
                        </a:rPr>
                        <a:t>20</a:t>
                      </a:r>
                      <a:endParaRPr lang="es-ES" sz="1000" b="0" i="0" dirty="0">
                        <a:solidFill>
                          <a:schemeClr val="bg1"/>
                        </a:solidFill>
                        <a:effectLst/>
                        <a:latin typeface="Arial"/>
                      </a:endParaRPr>
                    </a:p>
                  </a:txBody>
                  <a:tcPr marL="27771" marR="27771" marT="27771" marB="27771" anchor="ctr">
                    <a:lnL>
                      <a:noFill/>
                    </a:lnL>
                    <a:lnR>
                      <a:noFill/>
                    </a:lnR>
                    <a:lnT>
                      <a:noFill/>
                    </a:lnT>
                    <a:lnB>
                      <a:noFill/>
                    </a:lnB>
                    <a:solidFill>
                      <a:srgbClr val="CCCCFF"/>
                    </a:solidFill>
                  </a:tcPr>
                </a:tc>
                <a:tc>
                  <a:txBody>
                    <a:bodyPr/>
                    <a:lstStyle/>
                    <a:p>
                      <a:pPr algn="l" fontAlgn="ctr"/>
                      <a:r>
                        <a:rPr lang="es-ES" sz="1000" b="0" i="0">
                          <a:solidFill>
                            <a:schemeClr val="bg1"/>
                          </a:solidFill>
                          <a:effectLst/>
                          <a:latin typeface="Arial"/>
                        </a:rPr>
                        <a:t>SOTO ZORRO</a:t>
                      </a:r>
                    </a:p>
                  </a:txBody>
                  <a:tcPr marL="27771" marR="27771" marT="27771" marB="27771" anchor="ctr">
                    <a:lnL>
                      <a:noFill/>
                    </a:lnL>
                    <a:lnR>
                      <a:noFill/>
                    </a:lnR>
                    <a:lnT>
                      <a:noFill/>
                    </a:lnT>
                    <a:lnB>
                      <a:noFill/>
                    </a:lnB>
                    <a:solidFill>
                      <a:srgbClr val="CCCCFF"/>
                    </a:solidFill>
                  </a:tcPr>
                </a:tc>
                <a:tc>
                  <a:txBody>
                    <a:bodyPr/>
                    <a:lstStyle/>
                    <a:p>
                      <a:pPr algn="l" fontAlgn="ctr"/>
                      <a:r>
                        <a:rPr lang="es-ES" sz="1000" b="0" i="0" dirty="0">
                          <a:solidFill>
                            <a:schemeClr val="bg1"/>
                          </a:solidFill>
                          <a:effectLst/>
                          <a:latin typeface="Arial"/>
                        </a:rPr>
                        <a:t>ANDREA</a:t>
                      </a:r>
                    </a:p>
                  </a:txBody>
                  <a:tcPr marL="27771" marR="27771" marT="27771" marB="27771" anchor="ctr">
                    <a:lnL>
                      <a:noFill/>
                    </a:lnL>
                    <a:lnR>
                      <a:noFill/>
                    </a:lnR>
                    <a:lnT>
                      <a:noFill/>
                    </a:lnT>
                    <a:lnB>
                      <a:noFill/>
                    </a:lnB>
                    <a:solidFill>
                      <a:srgbClr val="CCCCFF"/>
                    </a:solidFill>
                  </a:tcPr>
                </a:tc>
              </a:tr>
            </a:tbl>
          </a:graphicData>
        </a:graphic>
      </p:graphicFrame>
      <p:sp>
        <p:nvSpPr>
          <p:cNvPr id="9" name="Control 7"/>
          <p:cNvSpPr>
            <a:spLocks noChangeArrowheads="1" noChangeShapeType="1"/>
          </p:cNvSpPr>
          <p:nvPr/>
        </p:nvSpPr>
        <p:spPr bwMode="auto">
          <a:xfrm>
            <a:off x="2051050" y="1598613"/>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ES"/>
          </a:p>
        </p:txBody>
      </p:sp>
      <p:sp>
        <p:nvSpPr>
          <p:cNvPr id="10" name="Control 13"/>
          <p:cNvSpPr>
            <a:spLocks noChangeArrowheads="1" noChangeShapeType="1"/>
          </p:cNvSpPr>
          <p:nvPr/>
        </p:nvSpPr>
        <p:spPr bwMode="auto">
          <a:xfrm>
            <a:off x="2051050" y="1598613"/>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ES"/>
          </a:p>
        </p:txBody>
      </p:sp>
      <p:sp>
        <p:nvSpPr>
          <p:cNvPr id="11" name="Control 19"/>
          <p:cNvSpPr>
            <a:spLocks noChangeArrowheads="1" noChangeShapeType="1"/>
          </p:cNvSpPr>
          <p:nvPr/>
        </p:nvSpPr>
        <p:spPr bwMode="auto">
          <a:xfrm>
            <a:off x="2051050" y="1598613"/>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ES"/>
          </a:p>
        </p:txBody>
      </p:sp>
      <p:sp>
        <p:nvSpPr>
          <p:cNvPr id="12" name="Control 25"/>
          <p:cNvSpPr>
            <a:spLocks noChangeArrowheads="1" noChangeShapeType="1"/>
          </p:cNvSpPr>
          <p:nvPr/>
        </p:nvSpPr>
        <p:spPr bwMode="auto">
          <a:xfrm>
            <a:off x="2051050" y="1598613"/>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ES"/>
          </a:p>
        </p:txBody>
      </p:sp>
      <p:sp>
        <p:nvSpPr>
          <p:cNvPr id="13" name="Control 31"/>
          <p:cNvSpPr>
            <a:spLocks noChangeArrowheads="1" noChangeShapeType="1"/>
          </p:cNvSpPr>
          <p:nvPr/>
        </p:nvSpPr>
        <p:spPr bwMode="auto">
          <a:xfrm>
            <a:off x="2051050" y="1598613"/>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ES"/>
          </a:p>
        </p:txBody>
      </p:sp>
      <p:sp>
        <p:nvSpPr>
          <p:cNvPr id="14" name="Control 37"/>
          <p:cNvSpPr>
            <a:spLocks noChangeArrowheads="1" noChangeShapeType="1"/>
          </p:cNvSpPr>
          <p:nvPr/>
        </p:nvSpPr>
        <p:spPr bwMode="auto">
          <a:xfrm>
            <a:off x="2051050" y="1598613"/>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ES"/>
          </a:p>
        </p:txBody>
      </p:sp>
      <p:sp>
        <p:nvSpPr>
          <p:cNvPr id="15" name="Control 43"/>
          <p:cNvSpPr>
            <a:spLocks noChangeArrowheads="1" noChangeShapeType="1"/>
          </p:cNvSpPr>
          <p:nvPr/>
        </p:nvSpPr>
        <p:spPr bwMode="auto">
          <a:xfrm>
            <a:off x="2051050" y="1598613"/>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ES"/>
          </a:p>
        </p:txBody>
      </p:sp>
      <p:sp>
        <p:nvSpPr>
          <p:cNvPr id="16" name="Control 49"/>
          <p:cNvSpPr>
            <a:spLocks noChangeArrowheads="1" noChangeShapeType="1"/>
          </p:cNvSpPr>
          <p:nvPr/>
        </p:nvSpPr>
        <p:spPr bwMode="auto">
          <a:xfrm>
            <a:off x="2051050" y="1598613"/>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ES"/>
          </a:p>
        </p:txBody>
      </p:sp>
      <p:sp>
        <p:nvSpPr>
          <p:cNvPr id="17" name="Control 55"/>
          <p:cNvSpPr>
            <a:spLocks noChangeArrowheads="1" noChangeShapeType="1"/>
          </p:cNvSpPr>
          <p:nvPr/>
        </p:nvSpPr>
        <p:spPr bwMode="auto">
          <a:xfrm>
            <a:off x="2051050" y="1598613"/>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ES"/>
          </a:p>
        </p:txBody>
      </p:sp>
      <p:sp>
        <p:nvSpPr>
          <p:cNvPr id="18" name="Control 61"/>
          <p:cNvSpPr>
            <a:spLocks noChangeArrowheads="1" noChangeShapeType="1"/>
          </p:cNvSpPr>
          <p:nvPr/>
        </p:nvSpPr>
        <p:spPr bwMode="auto">
          <a:xfrm>
            <a:off x="2051050" y="1598613"/>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ES"/>
          </a:p>
        </p:txBody>
      </p:sp>
      <p:sp>
        <p:nvSpPr>
          <p:cNvPr id="19" name="Control 67"/>
          <p:cNvSpPr>
            <a:spLocks noChangeArrowheads="1" noChangeShapeType="1"/>
          </p:cNvSpPr>
          <p:nvPr/>
        </p:nvSpPr>
        <p:spPr bwMode="auto">
          <a:xfrm>
            <a:off x="2051050" y="1598613"/>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ES"/>
          </a:p>
        </p:txBody>
      </p:sp>
      <p:sp>
        <p:nvSpPr>
          <p:cNvPr id="20" name="Control 73"/>
          <p:cNvSpPr>
            <a:spLocks noChangeArrowheads="1" noChangeShapeType="1"/>
          </p:cNvSpPr>
          <p:nvPr/>
        </p:nvSpPr>
        <p:spPr bwMode="auto">
          <a:xfrm>
            <a:off x="2051050" y="1598613"/>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ES"/>
          </a:p>
        </p:txBody>
      </p:sp>
      <p:sp>
        <p:nvSpPr>
          <p:cNvPr id="21" name="Control 79"/>
          <p:cNvSpPr>
            <a:spLocks noChangeArrowheads="1" noChangeShapeType="1"/>
          </p:cNvSpPr>
          <p:nvPr/>
        </p:nvSpPr>
        <p:spPr bwMode="auto">
          <a:xfrm>
            <a:off x="2051050" y="1598613"/>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ES"/>
          </a:p>
        </p:txBody>
      </p:sp>
      <p:sp>
        <p:nvSpPr>
          <p:cNvPr id="22" name="Control 85"/>
          <p:cNvSpPr>
            <a:spLocks noChangeArrowheads="1" noChangeShapeType="1"/>
          </p:cNvSpPr>
          <p:nvPr/>
        </p:nvSpPr>
        <p:spPr bwMode="auto">
          <a:xfrm>
            <a:off x="2051050" y="1598613"/>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ES"/>
          </a:p>
        </p:txBody>
      </p:sp>
      <p:sp>
        <p:nvSpPr>
          <p:cNvPr id="23" name="Control 91"/>
          <p:cNvSpPr>
            <a:spLocks noChangeArrowheads="1" noChangeShapeType="1"/>
          </p:cNvSpPr>
          <p:nvPr/>
        </p:nvSpPr>
        <p:spPr bwMode="auto">
          <a:xfrm>
            <a:off x="2051050" y="1598613"/>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ES"/>
          </a:p>
        </p:txBody>
      </p:sp>
      <p:sp>
        <p:nvSpPr>
          <p:cNvPr id="24" name="Control 97"/>
          <p:cNvSpPr>
            <a:spLocks noChangeArrowheads="1" noChangeShapeType="1"/>
          </p:cNvSpPr>
          <p:nvPr/>
        </p:nvSpPr>
        <p:spPr bwMode="auto">
          <a:xfrm>
            <a:off x="2051050" y="1598613"/>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ES"/>
          </a:p>
        </p:txBody>
      </p:sp>
      <p:sp>
        <p:nvSpPr>
          <p:cNvPr id="25" name="Control 103"/>
          <p:cNvSpPr>
            <a:spLocks noChangeArrowheads="1" noChangeShapeType="1"/>
          </p:cNvSpPr>
          <p:nvPr/>
        </p:nvSpPr>
        <p:spPr bwMode="auto">
          <a:xfrm>
            <a:off x="2051050" y="1598613"/>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ES"/>
          </a:p>
        </p:txBody>
      </p:sp>
      <p:sp>
        <p:nvSpPr>
          <p:cNvPr id="26" name="Control 109"/>
          <p:cNvSpPr>
            <a:spLocks noChangeArrowheads="1" noChangeShapeType="1"/>
          </p:cNvSpPr>
          <p:nvPr/>
        </p:nvSpPr>
        <p:spPr bwMode="auto">
          <a:xfrm>
            <a:off x="2051050" y="1598613"/>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ES"/>
          </a:p>
        </p:txBody>
      </p:sp>
      <p:graphicFrame>
        <p:nvGraphicFramePr>
          <p:cNvPr id="128" name="127 Tabla"/>
          <p:cNvGraphicFramePr>
            <a:graphicFrameLocks noGrp="1"/>
          </p:cNvGraphicFramePr>
          <p:nvPr>
            <p:extLst>
              <p:ext uri="{D42A27DB-BD31-4B8C-83A1-F6EECF244321}">
                <p14:modId xmlns:p14="http://schemas.microsoft.com/office/powerpoint/2010/main" val="3965539654"/>
              </p:ext>
            </p:extLst>
          </p:nvPr>
        </p:nvGraphicFramePr>
        <p:xfrm>
          <a:off x="416497" y="5229200"/>
          <a:ext cx="8712967" cy="1333500"/>
        </p:xfrm>
        <a:graphic>
          <a:graphicData uri="http://schemas.openxmlformats.org/drawingml/2006/table">
            <a:tbl>
              <a:tblPr>
                <a:tableStyleId>{5C22544A-7EE6-4342-B048-85BDC9FD1C3A}</a:tableStyleId>
              </a:tblPr>
              <a:tblGrid>
                <a:gridCol w="1728191"/>
                <a:gridCol w="1656184"/>
                <a:gridCol w="2304256"/>
                <a:gridCol w="3024336"/>
              </a:tblGrid>
              <a:tr h="190500">
                <a:tc>
                  <a:txBody>
                    <a:bodyPr/>
                    <a:lstStyle/>
                    <a:p>
                      <a:pPr algn="ctr" fontAlgn="b"/>
                      <a:r>
                        <a:rPr lang="es-ES" sz="1100" b="0" i="0" u="none" strike="noStrike" dirty="0" smtClean="0">
                          <a:solidFill>
                            <a:srgbClr val="000000"/>
                          </a:solidFill>
                          <a:effectLst/>
                          <a:latin typeface="Calibri"/>
                        </a:rPr>
                        <a:t>21</a:t>
                      </a:r>
                      <a:endParaRPr lang="es-ES" sz="1100" b="0" i="0" u="none" strike="noStrike" dirty="0">
                        <a:solidFill>
                          <a:srgbClr val="000000"/>
                        </a:solidFill>
                        <a:effectLst/>
                        <a:latin typeface="Calibri"/>
                      </a:endParaRPr>
                    </a:p>
                  </a:txBody>
                  <a:tcPr marL="9525" marR="9525" marT="9525" marB="0" anchor="b"/>
                </a:tc>
                <a:tc>
                  <a:txBody>
                    <a:bodyPr/>
                    <a:lstStyle/>
                    <a:p>
                      <a:pPr algn="l" fontAlgn="b"/>
                      <a:r>
                        <a:rPr lang="es-ES" sz="1100" u="none" strike="noStrike">
                          <a:effectLst/>
                        </a:rPr>
                        <a:t>BERENGUEL</a:t>
                      </a:r>
                      <a:endParaRPr lang="es-ES" sz="1100" b="0" i="0" u="none" strike="noStrike">
                        <a:solidFill>
                          <a:srgbClr val="000000"/>
                        </a:solidFill>
                        <a:effectLst/>
                        <a:latin typeface="Calibri"/>
                      </a:endParaRPr>
                    </a:p>
                  </a:txBody>
                  <a:tcPr marL="9525" marR="9525" marT="9525" marB="0" anchor="b"/>
                </a:tc>
                <a:tc>
                  <a:txBody>
                    <a:bodyPr/>
                    <a:lstStyle/>
                    <a:p>
                      <a:pPr algn="l" fontAlgn="b"/>
                      <a:r>
                        <a:rPr lang="es-ES" sz="1100" u="none" strike="noStrike">
                          <a:effectLst/>
                        </a:rPr>
                        <a:t>ALCARAZ</a:t>
                      </a:r>
                      <a:endParaRPr lang="es-ES" sz="1100" b="0" i="0" u="none" strike="noStrike">
                        <a:solidFill>
                          <a:srgbClr val="000000"/>
                        </a:solidFill>
                        <a:effectLst/>
                        <a:latin typeface="Calibri"/>
                      </a:endParaRPr>
                    </a:p>
                  </a:txBody>
                  <a:tcPr marL="9525" marR="9525" marT="9525" marB="0" anchor="b"/>
                </a:tc>
                <a:tc>
                  <a:txBody>
                    <a:bodyPr/>
                    <a:lstStyle/>
                    <a:p>
                      <a:pPr algn="l" fontAlgn="b"/>
                      <a:r>
                        <a:rPr lang="es-ES" sz="1100" u="none" strike="noStrike">
                          <a:effectLst/>
                        </a:rPr>
                        <a:t>VICTOR</a:t>
                      </a:r>
                      <a:endParaRPr lang="es-ES" sz="1100" b="0" i="0" u="none" strike="noStrike">
                        <a:solidFill>
                          <a:srgbClr val="000000"/>
                        </a:solidFill>
                        <a:effectLst/>
                        <a:latin typeface="Calibri"/>
                      </a:endParaRPr>
                    </a:p>
                  </a:txBody>
                  <a:tcPr marL="9525" marR="9525" marT="9525" marB="0" anchor="b"/>
                </a:tc>
              </a:tr>
              <a:tr h="190500">
                <a:tc>
                  <a:txBody>
                    <a:bodyPr/>
                    <a:lstStyle/>
                    <a:p>
                      <a:pPr algn="ctr" fontAlgn="b"/>
                      <a:r>
                        <a:rPr lang="es-ES" sz="1100" b="0" i="0" u="none" strike="noStrike" dirty="0" smtClean="0">
                          <a:solidFill>
                            <a:srgbClr val="000000"/>
                          </a:solidFill>
                          <a:effectLst/>
                          <a:latin typeface="Calibri"/>
                        </a:rPr>
                        <a:t>22</a:t>
                      </a:r>
                      <a:endParaRPr lang="es-ES" sz="1100" b="0" i="0" u="none" strike="noStrike" dirty="0">
                        <a:solidFill>
                          <a:srgbClr val="000000"/>
                        </a:solidFill>
                        <a:effectLst/>
                        <a:latin typeface="Calibri"/>
                      </a:endParaRPr>
                    </a:p>
                  </a:txBody>
                  <a:tcPr marL="9525" marR="9525" marT="9525" marB="0" anchor="b"/>
                </a:tc>
                <a:tc>
                  <a:txBody>
                    <a:bodyPr/>
                    <a:lstStyle/>
                    <a:p>
                      <a:pPr algn="l" fontAlgn="b"/>
                      <a:r>
                        <a:rPr lang="es-ES" sz="1100" u="none" strike="noStrike">
                          <a:effectLst/>
                        </a:rPr>
                        <a:t>GIL</a:t>
                      </a:r>
                      <a:endParaRPr lang="es-ES" sz="1100" b="0" i="0" u="none" strike="noStrike">
                        <a:solidFill>
                          <a:srgbClr val="000000"/>
                        </a:solidFill>
                        <a:effectLst/>
                        <a:latin typeface="Calibri"/>
                      </a:endParaRPr>
                    </a:p>
                  </a:txBody>
                  <a:tcPr marL="9525" marR="9525" marT="9525" marB="0" anchor="b"/>
                </a:tc>
                <a:tc>
                  <a:txBody>
                    <a:bodyPr/>
                    <a:lstStyle/>
                    <a:p>
                      <a:pPr algn="l" fontAlgn="b"/>
                      <a:r>
                        <a:rPr lang="es-ES" sz="1100" u="none" strike="noStrike">
                          <a:effectLst/>
                        </a:rPr>
                        <a:t>CARO</a:t>
                      </a:r>
                      <a:endParaRPr lang="es-ES" sz="1100" b="0" i="0" u="none" strike="noStrike">
                        <a:solidFill>
                          <a:srgbClr val="000000"/>
                        </a:solidFill>
                        <a:effectLst/>
                        <a:latin typeface="Calibri"/>
                      </a:endParaRPr>
                    </a:p>
                  </a:txBody>
                  <a:tcPr marL="9525" marR="9525" marT="9525" marB="0" anchor="b"/>
                </a:tc>
                <a:tc>
                  <a:txBody>
                    <a:bodyPr/>
                    <a:lstStyle/>
                    <a:p>
                      <a:pPr algn="l" fontAlgn="b"/>
                      <a:r>
                        <a:rPr lang="es-ES" sz="1100" u="none" strike="noStrike">
                          <a:effectLst/>
                        </a:rPr>
                        <a:t>FCO JAVIER</a:t>
                      </a:r>
                      <a:endParaRPr lang="es-ES" sz="1100" b="0" i="0" u="none" strike="noStrike">
                        <a:solidFill>
                          <a:srgbClr val="000000"/>
                        </a:solidFill>
                        <a:effectLst/>
                        <a:latin typeface="Calibri"/>
                      </a:endParaRPr>
                    </a:p>
                  </a:txBody>
                  <a:tcPr marL="9525" marR="9525" marT="9525" marB="0" anchor="b"/>
                </a:tc>
              </a:tr>
              <a:tr h="190500">
                <a:tc>
                  <a:txBody>
                    <a:bodyPr/>
                    <a:lstStyle/>
                    <a:p>
                      <a:pPr algn="ctr" fontAlgn="b"/>
                      <a:r>
                        <a:rPr lang="es-ES" sz="1100" b="0" i="0" u="none" strike="noStrike" dirty="0" smtClean="0">
                          <a:solidFill>
                            <a:srgbClr val="000000"/>
                          </a:solidFill>
                          <a:effectLst/>
                          <a:latin typeface="Calibri"/>
                        </a:rPr>
                        <a:t>23</a:t>
                      </a:r>
                      <a:endParaRPr lang="es-ES" sz="1100" b="0" i="0" u="none" strike="noStrike" dirty="0">
                        <a:solidFill>
                          <a:srgbClr val="000000"/>
                        </a:solidFill>
                        <a:effectLst/>
                        <a:latin typeface="Calibri"/>
                      </a:endParaRPr>
                    </a:p>
                  </a:txBody>
                  <a:tcPr marL="9525" marR="9525" marT="9525" marB="0" anchor="b"/>
                </a:tc>
                <a:tc>
                  <a:txBody>
                    <a:bodyPr/>
                    <a:lstStyle/>
                    <a:p>
                      <a:pPr algn="l" fontAlgn="b"/>
                      <a:r>
                        <a:rPr lang="es-ES" sz="1100" u="none" strike="noStrike" dirty="0">
                          <a:effectLst/>
                        </a:rPr>
                        <a:t>HIDALGO</a:t>
                      </a:r>
                      <a:endParaRPr lang="es-ES" sz="1100" b="0" i="0" u="none" strike="noStrike" dirty="0">
                        <a:solidFill>
                          <a:srgbClr val="000000"/>
                        </a:solidFill>
                        <a:effectLst/>
                        <a:latin typeface="Calibri"/>
                      </a:endParaRPr>
                    </a:p>
                  </a:txBody>
                  <a:tcPr marL="9525" marR="9525" marT="9525" marB="0" anchor="b"/>
                </a:tc>
                <a:tc>
                  <a:txBody>
                    <a:bodyPr/>
                    <a:lstStyle/>
                    <a:p>
                      <a:pPr algn="l" fontAlgn="b"/>
                      <a:r>
                        <a:rPr lang="es-ES" sz="1100" u="none" strike="noStrike">
                          <a:effectLst/>
                        </a:rPr>
                        <a:t>CALDERON</a:t>
                      </a:r>
                      <a:endParaRPr lang="es-ES" sz="1100" b="0" i="0" u="none" strike="noStrike">
                        <a:solidFill>
                          <a:srgbClr val="000000"/>
                        </a:solidFill>
                        <a:effectLst/>
                        <a:latin typeface="Calibri"/>
                      </a:endParaRPr>
                    </a:p>
                  </a:txBody>
                  <a:tcPr marL="9525" marR="9525" marT="9525" marB="0" anchor="b"/>
                </a:tc>
                <a:tc>
                  <a:txBody>
                    <a:bodyPr/>
                    <a:lstStyle/>
                    <a:p>
                      <a:pPr algn="l" fontAlgn="b"/>
                      <a:r>
                        <a:rPr lang="es-ES" sz="1100" u="none" strike="noStrike">
                          <a:effectLst/>
                        </a:rPr>
                        <a:t>JUAN CARLOS</a:t>
                      </a:r>
                      <a:endParaRPr lang="es-ES" sz="1100" b="0" i="0" u="none" strike="noStrike">
                        <a:solidFill>
                          <a:srgbClr val="000000"/>
                        </a:solidFill>
                        <a:effectLst/>
                        <a:latin typeface="Calibri"/>
                      </a:endParaRPr>
                    </a:p>
                  </a:txBody>
                  <a:tcPr marL="9525" marR="9525" marT="9525" marB="0" anchor="b"/>
                </a:tc>
              </a:tr>
              <a:tr h="190500">
                <a:tc>
                  <a:txBody>
                    <a:bodyPr/>
                    <a:lstStyle/>
                    <a:p>
                      <a:pPr algn="ctr" fontAlgn="b"/>
                      <a:r>
                        <a:rPr lang="es-ES" sz="1100" b="0" i="0" u="none" strike="noStrike" dirty="0" smtClean="0">
                          <a:solidFill>
                            <a:srgbClr val="000000"/>
                          </a:solidFill>
                          <a:effectLst/>
                          <a:latin typeface="Calibri"/>
                        </a:rPr>
                        <a:t>24</a:t>
                      </a:r>
                      <a:endParaRPr lang="es-ES" sz="1100" b="0" i="0" u="none" strike="noStrike" dirty="0">
                        <a:solidFill>
                          <a:srgbClr val="000000"/>
                        </a:solidFill>
                        <a:effectLst/>
                        <a:latin typeface="Calibri"/>
                      </a:endParaRPr>
                    </a:p>
                  </a:txBody>
                  <a:tcPr marL="9525" marR="9525" marT="9525" marB="0" anchor="b"/>
                </a:tc>
                <a:tc>
                  <a:txBody>
                    <a:bodyPr/>
                    <a:lstStyle/>
                    <a:p>
                      <a:pPr algn="l" fontAlgn="b"/>
                      <a:r>
                        <a:rPr lang="es-ES" sz="1100" u="none" strike="noStrike">
                          <a:effectLst/>
                        </a:rPr>
                        <a:t>MOLINETE</a:t>
                      </a:r>
                      <a:endParaRPr lang="es-ES" sz="1100" b="0" i="0" u="none" strike="noStrike">
                        <a:solidFill>
                          <a:srgbClr val="000000"/>
                        </a:solidFill>
                        <a:effectLst/>
                        <a:latin typeface="Calibri"/>
                      </a:endParaRPr>
                    </a:p>
                  </a:txBody>
                  <a:tcPr marL="9525" marR="9525" marT="9525" marB="0" anchor="b"/>
                </a:tc>
                <a:tc>
                  <a:txBody>
                    <a:bodyPr/>
                    <a:lstStyle/>
                    <a:p>
                      <a:pPr algn="l" fontAlgn="b"/>
                      <a:r>
                        <a:rPr lang="es-ES" sz="1100" u="none" strike="noStrike">
                          <a:effectLst/>
                        </a:rPr>
                        <a:t>SILVAN</a:t>
                      </a:r>
                      <a:endParaRPr lang="es-ES" sz="1100" b="0" i="0" u="none" strike="noStrike">
                        <a:solidFill>
                          <a:srgbClr val="000000"/>
                        </a:solidFill>
                        <a:effectLst/>
                        <a:latin typeface="Calibri"/>
                      </a:endParaRPr>
                    </a:p>
                  </a:txBody>
                  <a:tcPr marL="9525" marR="9525" marT="9525" marB="0" anchor="b"/>
                </a:tc>
                <a:tc>
                  <a:txBody>
                    <a:bodyPr/>
                    <a:lstStyle/>
                    <a:p>
                      <a:pPr algn="l" fontAlgn="b"/>
                      <a:r>
                        <a:rPr lang="es-ES" sz="1100" u="none" strike="noStrike">
                          <a:effectLst/>
                        </a:rPr>
                        <a:t>LOIC JAVIER</a:t>
                      </a:r>
                      <a:endParaRPr lang="es-ES" sz="1100" b="0" i="0" u="none" strike="noStrike">
                        <a:solidFill>
                          <a:srgbClr val="000000"/>
                        </a:solidFill>
                        <a:effectLst/>
                        <a:latin typeface="Calibri"/>
                      </a:endParaRPr>
                    </a:p>
                  </a:txBody>
                  <a:tcPr marL="9525" marR="9525" marT="9525" marB="0" anchor="b"/>
                </a:tc>
              </a:tr>
              <a:tr h="190500">
                <a:tc>
                  <a:txBody>
                    <a:bodyPr/>
                    <a:lstStyle/>
                    <a:p>
                      <a:pPr algn="ctr" fontAlgn="b"/>
                      <a:r>
                        <a:rPr lang="es-ES" sz="1100" b="0" i="0" u="none" strike="noStrike" dirty="0" smtClean="0">
                          <a:solidFill>
                            <a:srgbClr val="000000"/>
                          </a:solidFill>
                          <a:effectLst/>
                          <a:latin typeface="Calibri"/>
                        </a:rPr>
                        <a:t>25</a:t>
                      </a:r>
                      <a:endParaRPr lang="es-ES" sz="1100" b="0" i="0" u="none" strike="noStrike" dirty="0">
                        <a:solidFill>
                          <a:srgbClr val="000000"/>
                        </a:solidFill>
                        <a:effectLst/>
                        <a:latin typeface="Calibri"/>
                      </a:endParaRPr>
                    </a:p>
                  </a:txBody>
                  <a:tcPr marL="9525" marR="9525" marT="9525" marB="0" anchor="b"/>
                </a:tc>
                <a:tc>
                  <a:txBody>
                    <a:bodyPr/>
                    <a:lstStyle/>
                    <a:p>
                      <a:pPr algn="l" fontAlgn="b"/>
                      <a:r>
                        <a:rPr lang="es-ES" sz="1100" u="none" strike="noStrike">
                          <a:effectLst/>
                        </a:rPr>
                        <a:t>ROJAS </a:t>
                      </a:r>
                      <a:endParaRPr lang="es-ES" sz="1100" b="0" i="0" u="none" strike="noStrike">
                        <a:solidFill>
                          <a:srgbClr val="000000"/>
                        </a:solidFill>
                        <a:effectLst/>
                        <a:latin typeface="Calibri"/>
                      </a:endParaRPr>
                    </a:p>
                  </a:txBody>
                  <a:tcPr marL="9525" marR="9525" marT="9525" marB="0" anchor="b"/>
                </a:tc>
                <a:tc>
                  <a:txBody>
                    <a:bodyPr/>
                    <a:lstStyle/>
                    <a:p>
                      <a:pPr algn="l" fontAlgn="b"/>
                      <a:r>
                        <a:rPr lang="es-ES" sz="1100" u="none" strike="noStrike">
                          <a:effectLst/>
                        </a:rPr>
                        <a:t>HUAROC</a:t>
                      </a:r>
                      <a:endParaRPr lang="es-ES" sz="1100" b="0" i="0" u="none" strike="noStrike">
                        <a:solidFill>
                          <a:srgbClr val="000000"/>
                        </a:solidFill>
                        <a:effectLst/>
                        <a:latin typeface="Calibri"/>
                      </a:endParaRPr>
                    </a:p>
                  </a:txBody>
                  <a:tcPr marL="9525" marR="9525" marT="9525" marB="0" anchor="b"/>
                </a:tc>
                <a:tc>
                  <a:txBody>
                    <a:bodyPr/>
                    <a:lstStyle/>
                    <a:p>
                      <a:pPr algn="l" fontAlgn="b"/>
                      <a:r>
                        <a:rPr lang="es-ES" sz="1100" u="none" strike="noStrike">
                          <a:effectLst/>
                        </a:rPr>
                        <a:t>DINNY ELIZABETH</a:t>
                      </a:r>
                      <a:endParaRPr lang="es-ES" sz="1100" b="0" i="0" u="none" strike="noStrike">
                        <a:solidFill>
                          <a:srgbClr val="000000"/>
                        </a:solidFill>
                        <a:effectLst/>
                        <a:latin typeface="Calibri"/>
                      </a:endParaRPr>
                    </a:p>
                  </a:txBody>
                  <a:tcPr marL="9525" marR="9525" marT="9525" marB="0" anchor="b"/>
                </a:tc>
              </a:tr>
              <a:tr h="190500">
                <a:tc>
                  <a:txBody>
                    <a:bodyPr/>
                    <a:lstStyle/>
                    <a:p>
                      <a:pPr algn="ctr" fontAlgn="b"/>
                      <a:r>
                        <a:rPr lang="es-ES" sz="1100" b="0" i="0" u="none" strike="noStrike" dirty="0" smtClean="0">
                          <a:solidFill>
                            <a:srgbClr val="000000"/>
                          </a:solidFill>
                          <a:effectLst/>
                          <a:latin typeface="Calibri"/>
                        </a:rPr>
                        <a:t>26</a:t>
                      </a:r>
                      <a:endParaRPr lang="es-ES" sz="1100" b="0" i="0" u="none" strike="noStrike" dirty="0">
                        <a:solidFill>
                          <a:srgbClr val="000000"/>
                        </a:solidFill>
                        <a:effectLst/>
                        <a:latin typeface="Calibri"/>
                      </a:endParaRPr>
                    </a:p>
                  </a:txBody>
                  <a:tcPr marL="9525" marR="9525" marT="9525" marB="0" anchor="b"/>
                </a:tc>
                <a:tc>
                  <a:txBody>
                    <a:bodyPr/>
                    <a:lstStyle/>
                    <a:p>
                      <a:pPr algn="l" fontAlgn="b"/>
                      <a:r>
                        <a:rPr lang="es-ES" sz="1100" u="none" strike="noStrike">
                          <a:effectLst/>
                        </a:rPr>
                        <a:t>SALVADOR</a:t>
                      </a:r>
                      <a:endParaRPr lang="es-ES" sz="1100" b="0" i="0" u="none" strike="noStrike">
                        <a:solidFill>
                          <a:srgbClr val="000000"/>
                        </a:solidFill>
                        <a:effectLst/>
                        <a:latin typeface="Calibri"/>
                      </a:endParaRPr>
                    </a:p>
                  </a:txBody>
                  <a:tcPr marL="9525" marR="9525" marT="9525" marB="0" anchor="b"/>
                </a:tc>
                <a:tc>
                  <a:txBody>
                    <a:bodyPr/>
                    <a:lstStyle/>
                    <a:p>
                      <a:pPr algn="l" fontAlgn="b"/>
                      <a:r>
                        <a:rPr lang="es-ES" sz="1100" u="none" strike="noStrike">
                          <a:effectLst/>
                        </a:rPr>
                        <a:t>HURTADO</a:t>
                      </a:r>
                      <a:endParaRPr lang="es-ES" sz="1100" b="0" i="0" u="none" strike="noStrike">
                        <a:solidFill>
                          <a:srgbClr val="000000"/>
                        </a:solidFill>
                        <a:effectLst/>
                        <a:latin typeface="Calibri"/>
                      </a:endParaRPr>
                    </a:p>
                  </a:txBody>
                  <a:tcPr marL="9525" marR="9525" marT="9525" marB="0" anchor="b"/>
                </a:tc>
                <a:tc>
                  <a:txBody>
                    <a:bodyPr/>
                    <a:lstStyle/>
                    <a:p>
                      <a:pPr algn="l" fontAlgn="b"/>
                      <a:r>
                        <a:rPr lang="es-ES" sz="1100" u="none" strike="noStrike">
                          <a:effectLst/>
                        </a:rPr>
                        <a:t>MARIO FILOMENO</a:t>
                      </a:r>
                      <a:endParaRPr lang="es-ES" sz="1100" b="0" i="0" u="none" strike="noStrike">
                        <a:solidFill>
                          <a:srgbClr val="000000"/>
                        </a:solidFill>
                        <a:effectLst/>
                        <a:latin typeface="Calibri"/>
                      </a:endParaRPr>
                    </a:p>
                  </a:txBody>
                  <a:tcPr marL="9525" marR="9525" marT="9525" marB="0" anchor="b"/>
                </a:tc>
              </a:tr>
              <a:tr h="190500">
                <a:tc>
                  <a:txBody>
                    <a:bodyPr/>
                    <a:lstStyle/>
                    <a:p>
                      <a:pPr algn="ctr" fontAlgn="b"/>
                      <a:r>
                        <a:rPr lang="es-ES" sz="1100" b="0" i="0" u="none" strike="noStrike" dirty="0" smtClean="0">
                          <a:solidFill>
                            <a:srgbClr val="000000"/>
                          </a:solidFill>
                          <a:effectLst/>
                          <a:latin typeface="Calibri"/>
                        </a:rPr>
                        <a:t>27</a:t>
                      </a:r>
                      <a:endParaRPr lang="es-ES" sz="1100" b="0" i="0" u="none" strike="noStrike" dirty="0">
                        <a:solidFill>
                          <a:srgbClr val="000000"/>
                        </a:solidFill>
                        <a:effectLst/>
                        <a:latin typeface="Calibri"/>
                      </a:endParaRPr>
                    </a:p>
                  </a:txBody>
                  <a:tcPr marL="9525" marR="9525" marT="9525" marB="0" anchor="b"/>
                </a:tc>
                <a:tc>
                  <a:txBody>
                    <a:bodyPr/>
                    <a:lstStyle/>
                    <a:p>
                      <a:pPr algn="l" fontAlgn="b"/>
                      <a:r>
                        <a:rPr lang="es-ES" sz="1100" u="none" strike="noStrike">
                          <a:effectLst/>
                        </a:rPr>
                        <a:t>SILLERO</a:t>
                      </a:r>
                      <a:endParaRPr lang="es-ES" sz="1100" b="0" i="0" u="none" strike="noStrike">
                        <a:solidFill>
                          <a:srgbClr val="000000"/>
                        </a:solidFill>
                        <a:effectLst/>
                        <a:latin typeface="Calibri"/>
                      </a:endParaRPr>
                    </a:p>
                  </a:txBody>
                  <a:tcPr marL="9525" marR="9525" marT="9525" marB="0" anchor="b"/>
                </a:tc>
                <a:tc>
                  <a:txBody>
                    <a:bodyPr/>
                    <a:lstStyle/>
                    <a:p>
                      <a:pPr algn="l" fontAlgn="b"/>
                      <a:r>
                        <a:rPr lang="es-ES" sz="1100" u="none" strike="noStrike">
                          <a:effectLst/>
                        </a:rPr>
                        <a:t>MEDINA</a:t>
                      </a:r>
                      <a:endParaRPr lang="es-ES" sz="1100" b="0" i="0" u="none" strike="noStrike">
                        <a:solidFill>
                          <a:srgbClr val="000000"/>
                        </a:solidFill>
                        <a:effectLst/>
                        <a:latin typeface="Calibri"/>
                      </a:endParaRPr>
                    </a:p>
                  </a:txBody>
                  <a:tcPr marL="9525" marR="9525" marT="9525" marB="0" anchor="b"/>
                </a:tc>
                <a:tc>
                  <a:txBody>
                    <a:bodyPr/>
                    <a:lstStyle/>
                    <a:p>
                      <a:pPr algn="l" fontAlgn="b"/>
                      <a:r>
                        <a:rPr lang="es-ES" sz="1100" u="none" strike="noStrike" dirty="0">
                          <a:effectLst/>
                        </a:rPr>
                        <a:t>JOSE ANTONIO</a:t>
                      </a:r>
                      <a:endParaRPr lang="es-ES" sz="1100" b="0" i="0" u="none" strike="noStrike" dirty="0">
                        <a:solidFill>
                          <a:srgbClr val="000000"/>
                        </a:solidFill>
                        <a:effectLst/>
                        <a:latin typeface="Calibri"/>
                      </a:endParaRPr>
                    </a:p>
                  </a:txBody>
                  <a:tcPr marL="9525" marR="9525" marT="9525" marB="0" anchor="b"/>
                </a:tc>
              </a:tr>
            </a:tbl>
          </a:graphicData>
        </a:graphic>
      </p:graphicFrame>
      <p:sp>
        <p:nvSpPr>
          <p:cNvPr id="129" name="Rectángulo 8"/>
          <p:cNvSpPr/>
          <p:nvPr/>
        </p:nvSpPr>
        <p:spPr>
          <a:xfrm>
            <a:off x="7332885" y="1628800"/>
            <a:ext cx="2228627" cy="584775"/>
          </a:xfrm>
          <a:prstGeom prst="rect">
            <a:avLst/>
          </a:prstGeom>
        </p:spPr>
        <p:txBody>
          <a:bodyPr wrap="square">
            <a:spAutoFit/>
          </a:bodyPr>
          <a:lstStyle/>
          <a:p>
            <a:pPr algn="just">
              <a:spcAft>
                <a:spcPts val="600"/>
              </a:spcAft>
            </a:pPr>
            <a:r>
              <a:rPr lang="es-ES" sz="1600" b="0" dirty="0" smtClean="0">
                <a:solidFill>
                  <a:srgbClr val="000000"/>
                </a:solidFill>
                <a:latin typeface="+mj-lt"/>
              </a:rPr>
              <a:t>Total: 20+¿7?+2= 29 ESTUDIANTES?</a:t>
            </a:r>
            <a:endParaRPr lang="es-ES" sz="1600" b="0" dirty="0">
              <a:solidFill>
                <a:srgbClr val="000000"/>
              </a:solidFill>
              <a:latin typeface="+mj-lt"/>
            </a:endParaRPr>
          </a:p>
        </p:txBody>
      </p:sp>
    </p:spTree>
    <p:extLst>
      <p:ext uri="{BB962C8B-B14F-4D97-AF65-F5344CB8AC3E}">
        <p14:creationId xmlns:p14="http://schemas.microsoft.com/office/powerpoint/2010/main" val="1971948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23 Rectángulo"/>
          <p:cNvSpPr/>
          <p:nvPr/>
        </p:nvSpPr>
        <p:spPr>
          <a:xfrm>
            <a:off x="4164956" y="6235530"/>
            <a:ext cx="2023655" cy="128895"/>
          </a:xfrm>
          <a:prstGeom prst="rect">
            <a:avLst/>
          </a:prstGeom>
        </p:spPr>
        <p:txBody>
          <a:bodyPr wrap="none" lIns="20967" tIns="10484" rIns="20967" bIns="10484">
            <a:spAutoFit/>
          </a:bodyPr>
          <a:lstStyle/>
          <a:p>
            <a:pPr algn="just"/>
            <a:r>
              <a:rPr lang="es-ES" sz="700" b="0" dirty="0" smtClean="0">
                <a:solidFill>
                  <a:srgbClr val="000000"/>
                </a:solidFill>
              </a:rPr>
              <a:t> </a:t>
            </a:r>
            <a:r>
              <a:rPr lang="en-US" sz="700" b="0" dirty="0" smtClean="0">
                <a:solidFill>
                  <a:srgbClr val="000000"/>
                </a:solidFill>
              </a:rPr>
              <a:t>Source: Final Reports of RDPs. Own elaboration.</a:t>
            </a:r>
            <a:endParaRPr lang="es-ES" sz="700" b="0" dirty="0">
              <a:solidFill>
                <a:srgbClr val="000000"/>
              </a:solidFill>
            </a:endParaRPr>
          </a:p>
        </p:txBody>
      </p:sp>
      <p:grpSp>
        <p:nvGrpSpPr>
          <p:cNvPr id="3" name="Grupo 2"/>
          <p:cNvGrpSpPr/>
          <p:nvPr/>
        </p:nvGrpSpPr>
        <p:grpSpPr>
          <a:xfrm>
            <a:off x="-15552" y="6208716"/>
            <a:ext cx="9906000" cy="676668"/>
            <a:chOff x="-15552" y="5849888"/>
            <a:chExt cx="9906000" cy="676668"/>
          </a:xfrm>
        </p:grpSpPr>
        <p:pic>
          <p:nvPicPr>
            <p:cNvPr id="12" name="11 Imagen" descr="una_cabecera.png"/>
            <p:cNvPicPr>
              <a:picLocks noChangeAspect="1"/>
            </p:cNvPicPr>
            <p:nvPr/>
          </p:nvPicPr>
          <p:blipFill>
            <a:blip r:embed="rId2" cstate="print"/>
            <a:stretch>
              <a:fillRect/>
            </a:stretch>
          </p:blipFill>
          <p:spPr>
            <a:xfrm>
              <a:off x="-15552" y="5849888"/>
              <a:ext cx="9906000" cy="676668"/>
            </a:xfrm>
            <a:prstGeom prst="rect">
              <a:avLst/>
            </a:prstGeom>
          </p:spPr>
        </p:pic>
        <p:pic>
          <p:nvPicPr>
            <p:cNvPr id="2" name="Imagen 1"/>
            <p:cNvPicPr>
              <a:picLocks noChangeAspect="1"/>
            </p:cNvPicPr>
            <p:nvPr/>
          </p:nvPicPr>
          <p:blipFill>
            <a:blip r:embed="rId3"/>
            <a:stretch>
              <a:fillRect/>
            </a:stretch>
          </p:blipFill>
          <p:spPr>
            <a:xfrm>
              <a:off x="2216696" y="5849888"/>
              <a:ext cx="1173462" cy="676668"/>
            </a:xfrm>
            <a:prstGeom prst="rect">
              <a:avLst/>
            </a:prstGeom>
          </p:spPr>
        </p:pic>
      </p:grpSp>
      <p:sp>
        <p:nvSpPr>
          <p:cNvPr id="4" name="3 Rectángulo"/>
          <p:cNvSpPr/>
          <p:nvPr/>
        </p:nvSpPr>
        <p:spPr>
          <a:xfrm>
            <a:off x="632520" y="548680"/>
            <a:ext cx="4953000" cy="4278094"/>
          </a:xfrm>
          <a:prstGeom prst="rect">
            <a:avLst/>
          </a:prstGeom>
        </p:spPr>
        <p:txBody>
          <a:bodyPr>
            <a:spAutoFit/>
          </a:bodyPr>
          <a:lstStyle/>
          <a:p>
            <a:r>
              <a:rPr lang="es-ES" sz="1600" dirty="0">
                <a:solidFill>
                  <a:srgbClr val="000000"/>
                </a:solidFill>
              </a:rPr>
              <a:t>Organigrama del Máster:</a:t>
            </a:r>
          </a:p>
          <a:p>
            <a:r>
              <a:rPr lang="es-ES" sz="1600" dirty="0">
                <a:solidFill>
                  <a:srgbClr val="000000"/>
                </a:solidFill>
              </a:rPr>
              <a:t>Composición de la Comisión Académica:</a:t>
            </a:r>
          </a:p>
          <a:p>
            <a:r>
              <a:rPr lang="es-ES" sz="1600" dirty="0">
                <a:solidFill>
                  <a:srgbClr val="000000"/>
                </a:solidFill>
              </a:rPr>
              <a:t>Coordinador UGR: Eugenio Cejudo García</a:t>
            </a:r>
          </a:p>
          <a:p>
            <a:r>
              <a:rPr lang="es-ES" sz="1600" dirty="0">
                <a:solidFill>
                  <a:srgbClr val="000000"/>
                </a:solidFill>
              </a:rPr>
              <a:t>Secretario Comisión Académica del Máster: Francisco Antonio Navarro Valverde</a:t>
            </a:r>
          </a:p>
          <a:p>
            <a:r>
              <a:rPr lang="es-ES" sz="1600" dirty="0">
                <a:solidFill>
                  <a:srgbClr val="000000"/>
                </a:solidFill>
              </a:rPr>
              <a:t>Coordinador URV: Jordi Blay </a:t>
            </a:r>
            <a:r>
              <a:rPr lang="es-ES" sz="1600" dirty="0" err="1">
                <a:solidFill>
                  <a:srgbClr val="000000"/>
                </a:solidFill>
              </a:rPr>
              <a:t>Boqué</a:t>
            </a:r>
            <a:endParaRPr lang="es-ES" sz="1600" dirty="0">
              <a:solidFill>
                <a:srgbClr val="000000"/>
              </a:solidFill>
            </a:endParaRPr>
          </a:p>
          <a:p>
            <a:r>
              <a:rPr lang="es-ES" sz="1600" b="0" dirty="0">
                <a:solidFill>
                  <a:srgbClr val="000000"/>
                </a:solidFill>
              </a:rPr>
              <a:t>Representantes del profesorado</a:t>
            </a:r>
          </a:p>
          <a:p>
            <a:r>
              <a:rPr lang="es-ES" sz="1600" b="0" dirty="0">
                <a:solidFill>
                  <a:srgbClr val="000000"/>
                </a:solidFill>
              </a:rPr>
              <a:t>Mª Teresa Camacho Olmedo (UGR)</a:t>
            </a:r>
          </a:p>
          <a:p>
            <a:r>
              <a:rPr lang="es-ES" sz="1600" b="0" dirty="0">
                <a:solidFill>
                  <a:srgbClr val="000000"/>
                </a:solidFill>
              </a:rPr>
              <a:t>José Antonio Camacho Ballesta (UGR)</a:t>
            </a:r>
          </a:p>
          <a:p>
            <a:r>
              <a:rPr lang="es-ES" sz="1600" b="0" dirty="0">
                <a:solidFill>
                  <a:srgbClr val="000000"/>
                </a:solidFill>
              </a:rPr>
              <a:t>Yolanda Pérez Albert (URV)</a:t>
            </a:r>
          </a:p>
          <a:p>
            <a:r>
              <a:rPr lang="es-ES" sz="1600" b="0" dirty="0">
                <a:solidFill>
                  <a:srgbClr val="000000"/>
                </a:solidFill>
              </a:rPr>
              <a:t>Óscar </a:t>
            </a:r>
            <a:r>
              <a:rPr lang="es-ES" sz="1600" b="0" dirty="0" err="1">
                <a:solidFill>
                  <a:srgbClr val="000000"/>
                </a:solidFill>
              </a:rPr>
              <a:t>Saladié</a:t>
            </a:r>
            <a:r>
              <a:rPr lang="es-ES" sz="1600" b="0" dirty="0">
                <a:solidFill>
                  <a:srgbClr val="000000"/>
                </a:solidFill>
              </a:rPr>
              <a:t> Borraz (URV)</a:t>
            </a:r>
          </a:p>
          <a:p>
            <a:r>
              <a:rPr lang="es-ES" sz="1600" b="0" dirty="0" err="1">
                <a:solidFill>
                  <a:srgbClr val="000000"/>
                </a:solidFill>
              </a:rPr>
              <a:t>Aaron</a:t>
            </a:r>
            <a:r>
              <a:rPr lang="es-ES" sz="1600" b="0" dirty="0">
                <a:solidFill>
                  <a:srgbClr val="000000"/>
                </a:solidFill>
              </a:rPr>
              <a:t> Gutiérrez Palomero (URV)</a:t>
            </a:r>
          </a:p>
          <a:p>
            <a:r>
              <a:rPr lang="es-ES" sz="1600" b="0" dirty="0">
                <a:solidFill>
                  <a:srgbClr val="000000"/>
                </a:solidFill>
              </a:rPr>
              <a:t>María Pilar </a:t>
            </a:r>
            <a:r>
              <a:rPr lang="es-ES" sz="1600" b="0" dirty="0" err="1">
                <a:solidFill>
                  <a:srgbClr val="000000"/>
                </a:solidFill>
              </a:rPr>
              <a:t>Salvany</a:t>
            </a:r>
            <a:r>
              <a:rPr lang="es-ES" sz="1600" b="0" dirty="0">
                <a:solidFill>
                  <a:srgbClr val="000000"/>
                </a:solidFill>
              </a:rPr>
              <a:t> </a:t>
            </a:r>
            <a:r>
              <a:rPr lang="es-ES" sz="1600" b="0" dirty="0" err="1">
                <a:solidFill>
                  <a:srgbClr val="000000"/>
                </a:solidFill>
              </a:rPr>
              <a:t>Punsoda</a:t>
            </a:r>
            <a:r>
              <a:rPr lang="es-ES" sz="1600" b="0" dirty="0">
                <a:solidFill>
                  <a:srgbClr val="000000"/>
                </a:solidFill>
              </a:rPr>
              <a:t> (Secretaria administrativa del Centro, URV)</a:t>
            </a:r>
          </a:p>
          <a:p>
            <a:r>
              <a:rPr lang="es-ES" sz="1600" b="0" dirty="0">
                <a:solidFill>
                  <a:srgbClr val="000000"/>
                </a:solidFill>
              </a:rPr>
              <a:t>Representantes del alumnado</a:t>
            </a:r>
          </a:p>
          <a:p>
            <a:r>
              <a:rPr lang="es-ES" sz="1600" b="0" dirty="0">
                <a:solidFill>
                  <a:srgbClr val="000000"/>
                </a:solidFill>
              </a:rPr>
              <a:t>Antoni </a:t>
            </a:r>
            <a:r>
              <a:rPr lang="es-ES" sz="1600" b="0" dirty="0" err="1">
                <a:solidFill>
                  <a:srgbClr val="000000"/>
                </a:solidFill>
              </a:rPr>
              <a:t>Domenech</a:t>
            </a:r>
            <a:r>
              <a:rPr lang="es-ES" sz="1600" b="0" dirty="0">
                <a:solidFill>
                  <a:srgbClr val="000000"/>
                </a:solidFill>
              </a:rPr>
              <a:t> Montaña (Estudiante URV)</a:t>
            </a:r>
          </a:p>
          <a:p>
            <a:r>
              <a:rPr lang="es-ES" sz="1600" dirty="0">
                <a:solidFill>
                  <a:srgbClr val="000000"/>
                </a:solidFill>
              </a:rPr>
              <a:t>Jorge Mora Higueras (Estudiante UGR)</a:t>
            </a:r>
          </a:p>
        </p:txBody>
      </p:sp>
      <p:sp>
        <p:nvSpPr>
          <p:cNvPr id="5" name="4 Rectángulo"/>
          <p:cNvSpPr/>
          <p:nvPr/>
        </p:nvSpPr>
        <p:spPr>
          <a:xfrm>
            <a:off x="4896544" y="3610759"/>
            <a:ext cx="4953000" cy="2554545"/>
          </a:xfrm>
          <a:prstGeom prst="rect">
            <a:avLst/>
          </a:prstGeom>
        </p:spPr>
        <p:txBody>
          <a:bodyPr>
            <a:spAutoFit/>
          </a:bodyPr>
          <a:lstStyle/>
          <a:p>
            <a:r>
              <a:rPr lang="es-ES" sz="1600" b="0" dirty="0">
                <a:solidFill>
                  <a:srgbClr val="000000"/>
                </a:solidFill>
              </a:rPr>
              <a:t>Comisión de Garantía Interna de la Calidad:</a:t>
            </a:r>
          </a:p>
          <a:p>
            <a:r>
              <a:rPr lang="es-ES" sz="1600" b="0" dirty="0">
                <a:solidFill>
                  <a:srgbClr val="000000"/>
                </a:solidFill>
              </a:rPr>
              <a:t>Eugenio Cejudo García (UGR)</a:t>
            </a:r>
          </a:p>
          <a:p>
            <a:r>
              <a:rPr lang="es-ES" sz="1600" b="0" dirty="0">
                <a:solidFill>
                  <a:srgbClr val="000000"/>
                </a:solidFill>
              </a:rPr>
              <a:t>Francisco Antonio Navarro Valverde (UGR)</a:t>
            </a:r>
          </a:p>
          <a:p>
            <a:r>
              <a:rPr lang="es-ES" sz="1600" b="0" dirty="0">
                <a:solidFill>
                  <a:srgbClr val="000000"/>
                </a:solidFill>
              </a:rPr>
              <a:t>Emilio Martínez Ibarra (UGR)</a:t>
            </a:r>
          </a:p>
          <a:p>
            <a:r>
              <a:rPr lang="es-ES" sz="1600" b="0" dirty="0">
                <a:solidFill>
                  <a:srgbClr val="000000"/>
                </a:solidFill>
              </a:rPr>
              <a:t>Enrique Fernández Seguí (PAS, UGR)</a:t>
            </a:r>
          </a:p>
          <a:p>
            <a:r>
              <a:rPr lang="es-ES" sz="1600" b="0" dirty="0">
                <a:solidFill>
                  <a:srgbClr val="000000"/>
                </a:solidFill>
              </a:rPr>
              <a:t>Jordi Blay Boque (coordinador URV)</a:t>
            </a:r>
          </a:p>
          <a:p>
            <a:r>
              <a:rPr lang="es-ES" sz="1600" b="0" dirty="0">
                <a:solidFill>
                  <a:srgbClr val="000000"/>
                </a:solidFill>
              </a:rPr>
              <a:t>Yolanda Pérez Albert (URV)</a:t>
            </a:r>
          </a:p>
          <a:p>
            <a:r>
              <a:rPr lang="es-ES" sz="1600" b="0" dirty="0">
                <a:solidFill>
                  <a:srgbClr val="000000"/>
                </a:solidFill>
              </a:rPr>
              <a:t>José Ignacio Muro Morales (URV)</a:t>
            </a:r>
          </a:p>
          <a:p>
            <a:r>
              <a:rPr lang="es-ES" sz="1600" b="0" dirty="0">
                <a:solidFill>
                  <a:srgbClr val="000000"/>
                </a:solidFill>
              </a:rPr>
              <a:t>Antoni </a:t>
            </a:r>
            <a:r>
              <a:rPr lang="es-ES" sz="1600" b="0" dirty="0" err="1">
                <a:solidFill>
                  <a:srgbClr val="000000"/>
                </a:solidFill>
              </a:rPr>
              <a:t>Domenech</a:t>
            </a:r>
            <a:r>
              <a:rPr lang="es-ES" sz="1600" b="0" dirty="0">
                <a:solidFill>
                  <a:srgbClr val="000000"/>
                </a:solidFill>
              </a:rPr>
              <a:t> Montaña (Estudiante URV)</a:t>
            </a:r>
          </a:p>
          <a:p>
            <a:r>
              <a:rPr lang="es-ES" sz="1600" dirty="0" smtClean="0">
                <a:solidFill>
                  <a:srgbClr val="000000"/>
                </a:solidFill>
              </a:rPr>
              <a:t>Jorge </a:t>
            </a:r>
            <a:r>
              <a:rPr lang="es-ES" sz="1600" dirty="0">
                <a:solidFill>
                  <a:srgbClr val="000000"/>
                </a:solidFill>
              </a:rPr>
              <a:t>Mora Higueras (Estudiante UGR)</a:t>
            </a:r>
          </a:p>
        </p:txBody>
      </p:sp>
    </p:spTree>
    <p:extLst>
      <p:ext uri="{BB962C8B-B14F-4D97-AF65-F5344CB8AC3E}">
        <p14:creationId xmlns:p14="http://schemas.microsoft.com/office/powerpoint/2010/main" val="2432181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1 Título"/>
          <p:cNvSpPr>
            <a:spLocks noGrp="1"/>
          </p:cNvSpPr>
          <p:nvPr>
            <p:ph type="ctrTitle" sz="quarter"/>
          </p:nvPr>
        </p:nvSpPr>
        <p:spPr>
          <a:xfrm>
            <a:off x="780157" y="836712"/>
            <a:ext cx="8349307" cy="504056"/>
          </a:xfrm>
          <a:solidFill>
            <a:srgbClr val="660066"/>
          </a:solidFill>
          <a:ln>
            <a:solidFill>
              <a:srgbClr val="000000"/>
            </a:solidFill>
          </a:ln>
        </p:spPr>
        <p:txBody>
          <a:bodyPr/>
          <a:lstStyle/>
          <a:p>
            <a:r>
              <a:rPr lang="es-ES" sz="2400" b="1" i="1" cap="all" dirty="0" smtClean="0">
                <a:solidFill>
                  <a:schemeClr val="tx1"/>
                </a:solidFill>
                <a:effectLst/>
              </a:rPr>
              <a:t>KEYWORDS</a:t>
            </a:r>
            <a:endParaRPr lang="es-ES" sz="2400" b="1" i="1" dirty="0" smtClean="0">
              <a:solidFill>
                <a:schemeClr val="tx1"/>
              </a:solidFill>
              <a:effectLst/>
            </a:endParaRPr>
          </a:p>
        </p:txBody>
      </p:sp>
      <p:sp>
        <p:nvSpPr>
          <p:cNvPr id="24" name="23 Rectángulo"/>
          <p:cNvSpPr/>
          <p:nvPr/>
        </p:nvSpPr>
        <p:spPr>
          <a:xfrm>
            <a:off x="4164956" y="6235530"/>
            <a:ext cx="2023655" cy="128895"/>
          </a:xfrm>
          <a:prstGeom prst="rect">
            <a:avLst/>
          </a:prstGeom>
        </p:spPr>
        <p:txBody>
          <a:bodyPr wrap="none" lIns="20967" tIns="10484" rIns="20967" bIns="10484">
            <a:spAutoFit/>
          </a:bodyPr>
          <a:lstStyle/>
          <a:p>
            <a:pPr algn="just"/>
            <a:r>
              <a:rPr lang="es-ES" sz="700" b="0" dirty="0" smtClean="0">
                <a:solidFill>
                  <a:srgbClr val="000000"/>
                </a:solidFill>
              </a:rPr>
              <a:t> </a:t>
            </a:r>
            <a:r>
              <a:rPr lang="en-US" sz="700" b="0" dirty="0" smtClean="0">
                <a:solidFill>
                  <a:srgbClr val="000000"/>
                </a:solidFill>
              </a:rPr>
              <a:t>Source: Final Reports of RDPs. Own elaboration.</a:t>
            </a:r>
            <a:endParaRPr lang="es-ES" sz="700" b="0" dirty="0">
              <a:solidFill>
                <a:srgbClr val="000000"/>
              </a:solidFill>
            </a:endParaRPr>
          </a:p>
        </p:txBody>
      </p:sp>
      <p:grpSp>
        <p:nvGrpSpPr>
          <p:cNvPr id="3" name="Grupo 2"/>
          <p:cNvGrpSpPr/>
          <p:nvPr/>
        </p:nvGrpSpPr>
        <p:grpSpPr>
          <a:xfrm>
            <a:off x="-15552" y="6208716"/>
            <a:ext cx="9906000" cy="676668"/>
            <a:chOff x="-15552" y="5849888"/>
            <a:chExt cx="9906000" cy="676668"/>
          </a:xfrm>
        </p:grpSpPr>
        <p:pic>
          <p:nvPicPr>
            <p:cNvPr id="12" name="11 Imagen" descr="una_cabecera.png"/>
            <p:cNvPicPr>
              <a:picLocks noChangeAspect="1"/>
            </p:cNvPicPr>
            <p:nvPr/>
          </p:nvPicPr>
          <p:blipFill>
            <a:blip r:embed="rId2" cstate="print"/>
            <a:stretch>
              <a:fillRect/>
            </a:stretch>
          </p:blipFill>
          <p:spPr>
            <a:xfrm>
              <a:off x="-15552" y="5849888"/>
              <a:ext cx="9906000" cy="676668"/>
            </a:xfrm>
            <a:prstGeom prst="rect">
              <a:avLst/>
            </a:prstGeom>
          </p:spPr>
        </p:pic>
        <p:pic>
          <p:nvPicPr>
            <p:cNvPr id="2" name="Imagen 1"/>
            <p:cNvPicPr>
              <a:picLocks noChangeAspect="1"/>
            </p:cNvPicPr>
            <p:nvPr/>
          </p:nvPicPr>
          <p:blipFill>
            <a:blip r:embed="rId3"/>
            <a:stretch>
              <a:fillRect/>
            </a:stretch>
          </p:blipFill>
          <p:spPr>
            <a:xfrm>
              <a:off x="2216696" y="5849888"/>
              <a:ext cx="1173462" cy="676668"/>
            </a:xfrm>
            <a:prstGeom prst="rect">
              <a:avLst/>
            </a:prstGeom>
          </p:spPr>
        </p:pic>
      </p:grpSp>
      <p:sp>
        <p:nvSpPr>
          <p:cNvPr id="4" name="Rectángulo 3"/>
          <p:cNvSpPr/>
          <p:nvPr/>
        </p:nvSpPr>
        <p:spPr>
          <a:xfrm>
            <a:off x="3804493" y="2132856"/>
            <a:ext cx="2516659" cy="2923877"/>
          </a:xfrm>
          <a:prstGeom prst="rect">
            <a:avLst/>
          </a:prstGeom>
        </p:spPr>
        <p:txBody>
          <a:bodyPr wrap="square">
            <a:spAutoFit/>
          </a:bodyPr>
          <a:lstStyle/>
          <a:p>
            <a:pPr algn="just">
              <a:spcAft>
                <a:spcPts val="600"/>
              </a:spcAft>
            </a:pPr>
            <a:r>
              <a:rPr lang="es-ES" sz="1600" b="0" dirty="0">
                <a:solidFill>
                  <a:srgbClr val="000000"/>
                </a:solidFill>
                <a:latin typeface="+mj-lt"/>
                <a:ea typeface="Times New Roman" panose="02020603050405020304" pitchFamily="18" charset="0"/>
              </a:rPr>
              <a:t>Gobernanza </a:t>
            </a:r>
            <a:r>
              <a:rPr lang="es-ES" sz="1600" b="0" dirty="0" smtClean="0">
                <a:solidFill>
                  <a:srgbClr val="000000"/>
                </a:solidFill>
                <a:latin typeface="+mj-lt"/>
                <a:ea typeface="Times New Roman" panose="02020603050405020304" pitchFamily="18" charset="0"/>
              </a:rPr>
              <a:t>territorial </a:t>
            </a:r>
          </a:p>
          <a:p>
            <a:pPr algn="just">
              <a:spcAft>
                <a:spcPts val="600"/>
              </a:spcAft>
            </a:pPr>
            <a:r>
              <a:rPr lang="es-ES" sz="1600" b="0" dirty="0" smtClean="0">
                <a:solidFill>
                  <a:srgbClr val="000000"/>
                </a:solidFill>
                <a:latin typeface="+mj-lt"/>
                <a:ea typeface="Times New Roman" panose="02020603050405020304" pitchFamily="18" charset="0"/>
              </a:rPr>
              <a:t>Liderazgo territorial </a:t>
            </a:r>
          </a:p>
          <a:p>
            <a:pPr algn="just">
              <a:spcAft>
                <a:spcPts val="600"/>
              </a:spcAft>
            </a:pPr>
            <a:r>
              <a:rPr lang="es-ES" sz="1600" b="0" dirty="0" smtClean="0">
                <a:solidFill>
                  <a:srgbClr val="000000"/>
                </a:solidFill>
                <a:latin typeface="+mj-lt"/>
                <a:ea typeface="Times New Roman" panose="02020603050405020304" pitchFamily="18" charset="0"/>
              </a:rPr>
              <a:t>Planificación Territorial </a:t>
            </a:r>
          </a:p>
          <a:p>
            <a:pPr algn="just">
              <a:spcAft>
                <a:spcPts val="600"/>
              </a:spcAft>
            </a:pPr>
            <a:r>
              <a:rPr lang="es-ES" sz="1600" b="0" dirty="0" smtClean="0">
                <a:solidFill>
                  <a:srgbClr val="000000"/>
                </a:solidFill>
                <a:latin typeface="+mj-lt"/>
                <a:ea typeface="Times New Roman" panose="02020603050405020304" pitchFamily="18" charset="0"/>
              </a:rPr>
              <a:t>SIG </a:t>
            </a:r>
          </a:p>
          <a:p>
            <a:pPr algn="just">
              <a:spcAft>
                <a:spcPts val="600"/>
              </a:spcAft>
            </a:pPr>
            <a:r>
              <a:rPr lang="es-ES" sz="1600" b="0" dirty="0" smtClean="0">
                <a:solidFill>
                  <a:srgbClr val="000000"/>
                </a:solidFill>
                <a:latin typeface="+mj-lt"/>
                <a:ea typeface="Times New Roman" panose="02020603050405020304" pitchFamily="18" charset="0"/>
              </a:rPr>
              <a:t>Planificación estratégica </a:t>
            </a:r>
          </a:p>
          <a:p>
            <a:pPr algn="just">
              <a:spcAft>
                <a:spcPts val="600"/>
              </a:spcAft>
            </a:pPr>
            <a:r>
              <a:rPr lang="es-ES" sz="1600" b="0" dirty="0" smtClean="0">
                <a:solidFill>
                  <a:srgbClr val="000000"/>
                </a:solidFill>
                <a:latin typeface="+mj-lt"/>
                <a:ea typeface="Times New Roman" panose="02020603050405020304" pitchFamily="18" charset="0"/>
              </a:rPr>
              <a:t>Desarrollo </a:t>
            </a:r>
            <a:r>
              <a:rPr lang="es-ES" sz="1600" b="0" dirty="0">
                <a:solidFill>
                  <a:srgbClr val="000000"/>
                </a:solidFill>
                <a:latin typeface="+mj-lt"/>
                <a:ea typeface="Times New Roman" panose="02020603050405020304" pitchFamily="18" charset="0"/>
              </a:rPr>
              <a:t>local y </a:t>
            </a:r>
            <a:r>
              <a:rPr lang="es-ES" sz="1600" b="0" dirty="0" smtClean="0">
                <a:solidFill>
                  <a:srgbClr val="000000"/>
                </a:solidFill>
                <a:latin typeface="+mj-lt"/>
                <a:ea typeface="Times New Roman" panose="02020603050405020304" pitchFamily="18" charset="0"/>
              </a:rPr>
              <a:t>rural </a:t>
            </a:r>
          </a:p>
          <a:p>
            <a:pPr algn="just">
              <a:spcAft>
                <a:spcPts val="600"/>
              </a:spcAft>
            </a:pPr>
            <a:r>
              <a:rPr lang="es-ES" sz="1600" b="0" dirty="0" smtClean="0">
                <a:solidFill>
                  <a:srgbClr val="000000"/>
                </a:solidFill>
                <a:latin typeface="+mj-lt"/>
                <a:ea typeface="Times New Roman" panose="02020603050405020304" pitchFamily="18" charset="0"/>
              </a:rPr>
              <a:t>Planificación urbanística </a:t>
            </a:r>
          </a:p>
          <a:p>
            <a:pPr algn="just">
              <a:spcAft>
                <a:spcPts val="600"/>
              </a:spcAft>
            </a:pPr>
            <a:r>
              <a:rPr lang="es-ES" sz="1600" b="0" dirty="0" smtClean="0">
                <a:solidFill>
                  <a:srgbClr val="000000"/>
                </a:solidFill>
                <a:latin typeface="+mj-lt"/>
                <a:ea typeface="Times New Roman" panose="02020603050405020304" pitchFamily="18" charset="0"/>
              </a:rPr>
              <a:t>Planificación turística </a:t>
            </a:r>
          </a:p>
          <a:p>
            <a:pPr algn="just">
              <a:spcAft>
                <a:spcPts val="600"/>
              </a:spcAft>
            </a:pPr>
            <a:r>
              <a:rPr lang="es-ES" sz="1600" b="0" dirty="0" smtClean="0">
                <a:solidFill>
                  <a:srgbClr val="000000"/>
                </a:solidFill>
                <a:latin typeface="+mj-lt"/>
                <a:ea typeface="Times New Roman" panose="02020603050405020304" pitchFamily="18" charset="0"/>
              </a:rPr>
              <a:t>Paisaje </a:t>
            </a:r>
            <a:endParaRPr lang="es-ES" sz="1600" b="0" dirty="0">
              <a:solidFill>
                <a:srgbClr val="000000"/>
              </a:solidFill>
              <a:latin typeface="+mj-lt"/>
            </a:endParaRPr>
          </a:p>
        </p:txBody>
      </p:sp>
    </p:spTree>
    <p:extLst>
      <p:ext uri="{BB962C8B-B14F-4D97-AF65-F5344CB8AC3E}">
        <p14:creationId xmlns:p14="http://schemas.microsoft.com/office/powerpoint/2010/main" val="3406561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1 Título"/>
          <p:cNvSpPr>
            <a:spLocks noGrp="1"/>
          </p:cNvSpPr>
          <p:nvPr>
            <p:ph type="ctrTitle" sz="quarter"/>
          </p:nvPr>
        </p:nvSpPr>
        <p:spPr>
          <a:xfrm>
            <a:off x="780157" y="980728"/>
            <a:ext cx="8349307" cy="504056"/>
          </a:xfrm>
          <a:solidFill>
            <a:srgbClr val="660066"/>
          </a:solidFill>
          <a:ln>
            <a:solidFill>
              <a:srgbClr val="000000"/>
            </a:solidFill>
          </a:ln>
        </p:spPr>
        <p:txBody>
          <a:bodyPr/>
          <a:lstStyle/>
          <a:p>
            <a:r>
              <a:rPr lang="es-ES" sz="2400" b="1" i="1" cap="all" dirty="0" smtClean="0">
                <a:solidFill>
                  <a:schemeClr val="tx1"/>
                </a:solidFill>
                <a:effectLst/>
              </a:rPr>
              <a:t>Salidas profesionales</a:t>
            </a:r>
            <a:endParaRPr lang="es-ES" sz="2400" b="1" i="1" dirty="0" smtClean="0">
              <a:solidFill>
                <a:schemeClr val="tx1"/>
              </a:solidFill>
              <a:effectLst/>
            </a:endParaRPr>
          </a:p>
        </p:txBody>
      </p:sp>
      <p:sp>
        <p:nvSpPr>
          <p:cNvPr id="24" name="23 Rectángulo"/>
          <p:cNvSpPr/>
          <p:nvPr/>
        </p:nvSpPr>
        <p:spPr>
          <a:xfrm>
            <a:off x="4164956" y="6235530"/>
            <a:ext cx="2023655" cy="128895"/>
          </a:xfrm>
          <a:prstGeom prst="rect">
            <a:avLst/>
          </a:prstGeom>
        </p:spPr>
        <p:txBody>
          <a:bodyPr wrap="none" lIns="20967" tIns="10484" rIns="20967" bIns="10484">
            <a:spAutoFit/>
          </a:bodyPr>
          <a:lstStyle/>
          <a:p>
            <a:pPr algn="just"/>
            <a:r>
              <a:rPr lang="es-ES" sz="700" b="0" dirty="0" smtClean="0">
                <a:solidFill>
                  <a:srgbClr val="000000"/>
                </a:solidFill>
              </a:rPr>
              <a:t> </a:t>
            </a:r>
            <a:r>
              <a:rPr lang="en-US" sz="700" b="0" dirty="0" smtClean="0">
                <a:solidFill>
                  <a:srgbClr val="000000"/>
                </a:solidFill>
              </a:rPr>
              <a:t>Source: Final Reports of RDPs. Own elaboration.</a:t>
            </a:r>
            <a:endParaRPr lang="es-ES" sz="700" b="0" dirty="0">
              <a:solidFill>
                <a:srgbClr val="000000"/>
              </a:solidFill>
            </a:endParaRPr>
          </a:p>
        </p:txBody>
      </p:sp>
      <p:grpSp>
        <p:nvGrpSpPr>
          <p:cNvPr id="3" name="Grupo 2"/>
          <p:cNvGrpSpPr/>
          <p:nvPr/>
        </p:nvGrpSpPr>
        <p:grpSpPr>
          <a:xfrm>
            <a:off x="-15552" y="6208716"/>
            <a:ext cx="9906000" cy="676668"/>
            <a:chOff x="-15552" y="5849888"/>
            <a:chExt cx="9906000" cy="676668"/>
          </a:xfrm>
        </p:grpSpPr>
        <p:pic>
          <p:nvPicPr>
            <p:cNvPr id="12" name="11 Imagen" descr="una_cabecera.png"/>
            <p:cNvPicPr>
              <a:picLocks noChangeAspect="1"/>
            </p:cNvPicPr>
            <p:nvPr/>
          </p:nvPicPr>
          <p:blipFill>
            <a:blip r:embed="rId2" cstate="print"/>
            <a:stretch>
              <a:fillRect/>
            </a:stretch>
          </p:blipFill>
          <p:spPr>
            <a:xfrm>
              <a:off x="-15552" y="5849888"/>
              <a:ext cx="9906000" cy="676668"/>
            </a:xfrm>
            <a:prstGeom prst="rect">
              <a:avLst/>
            </a:prstGeom>
          </p:spPr>
        </p:pic>
        <p:pic>
          <p:nvPicPr>
            <p:cNvPr id="2" name="Imagen 1"/>
            <p:cNvPicPr>
              <a:picLocks noChangeAspect="1"/>
            </p:cNvPicPr>
            <p:nvPr/>
          </p:nvPicPr>
          <p:blipFill>
            <a:blip r:embed="rId3"/>
            <a:stretch>
              <a:fillRect/>
            </a:stretch>
          </p:blipFill>
          <p:spPr>
            <a:xfrm>
              <a:off x="2216696" y="5849888"/>
              <a:ext cx="1173462" cy="676668"/>
            </a:xfrm>
            <a:prstGeom prst="rect">
              <a:avLst/>
            </a:prstGeom>
          </p:spPr>
        </p:pic>
      </p:grpSp>
      <p:sp>
        <p:nvSpPr>
          <p:cNvPr id="4" name="Rectángulo 3"/>
          <p:cNvSpPr/>
          <p:nvPr/>
        </p:nvSpPr>
        <p:spPr>
          <a:xfrm>
            <a:off x="780157" y="2099171"/>
            <a:ext cx="8349307" cy="3016210"/>
          </a:xfrm>
          <a:prstGeom prst="rect">
            <a:avLst/>
          </a:prstGeom>
        </p:spPr>
        <p:txBody>
          <a:bodyPr wrap="square">
            <a:spAutoFit/>
          </a:bodyPr>
          <a:lstStyle/>
          <a:p>
            <a:pPr marL="285750" indent="-285750" algn="just">
              <a:spcAft>
                <a:spcPts val="600"/>
              </a:spcAft>
              <a:buFont typeface="Arial" panose="020B0604020202020204" pitchFamily="34" charset="0"/>
              <a:buChar char="•"/>
            </a:pPr>
            <a:r>
              <a:rPr lang="es-ES" sz="1600" b="0" dirty="0" smtClean="0">
                <a:solidFill>
                  <a:srgbClr val="000000"/>
                </a:solidFill>
                <a:latin typeface="+mj-lt"/>
              </a:rPr>
              <a:t>Técnicos </a:t>
            </a:r>
            <a:r>
              <a:rPr lang="es-ES" sz="1600" b="0" dirty="0">
                <a:solidFill>
                  <a:srgbClr val="000000"/>
                </a:solidFill>
                <a:latin typeface="+mj-lt"/>
              </a:rPr>
              <a:t>y expertos </a:t>
            </a:r>
            <a:r>
              <a:rPr lang="es-ES" sz="1600" b="0" dirty="0" smtClean="0">
                <a:solidFill>
                  <a:srgbClr val="000000"/>
                </a:solidFill>
                <a:latin typeface="+mj-lt"/>
              </a:rPr>
              <a:t>administración pública o sector privado (consultorías ambientales y territoriales). </a:t>
            </a:r>
          </a:p>
          <a:p>
            <a:pPr marL="285750" indent="-285750" algn="just">
              <a:spcAft>
                <a:spcPts val="600"/>
              </a:spcAft>
              <a:buFont typeface="Arial" panose="020B0604020202020204" pitchFamily="34" charset="0"/>
              <a:buChar char="•"/>
            </a:pPr>
            <a:r>
              <a:rPr lang="es-ES" sz="1600" b="0" dirty="0" smtClean="0">
                <a:solidFill>
                  <a:srgbClr val="000000"/>
                </a:solidFill>
                <a:latin typeface="+mj-lt"/>
              </a:rPr>
              <a:t>Ámbitos: </a:t>
            </a:r>
          </a:p>
          <a:p>
            <a:pPr marL="764337" lvl="1" indent="-285750" algn="just">
              <a:spcAft>
                <a:spcPts val="600"/>
              </a:spcAft>
              <a:buFont typeface="Arial" panose="020B0604020202020204" pitchFamily="34" charset="0"/>
              <a:buChar char="•"/>
            </a:pPr>
            <a:r>
              <a:rPr lang="es-ES" sz="1600" dirty="0" smtClean="0">
                <a:solidFill>
                  <a:srgbClr val="000000"/>
                </a:solidFill>
                <a:latin typeface="+mj-lt"/>
              </a:rPr>
              <a:t>planificación</a:t>
            </a:r>
            <a:r>
              <a:rPr lang="es-ES" sz="1600" b="0" dirty="0" smtClean="0">
                <a:solidFill>
                  <a:srgbClr val="000000"/>
                </a:solidFill>
                <a:latin typeface="+mj-lt"/>
              </a:rPr>
              <a:t> </a:t>
            </a:r>
            <a:r>
              <a:rPr lang="es-ES" sz="1600" b="0" dirty="0">
                <a:solidFill>
                  <a:srgbClr val="000000"/>
                </a:solidFill>
                <a:latin typeface="+mj-lt"/>
              </a:rPr>
              <a:t>(territorial, urbanística, </a:t>
            </a:r>
            <a:r>
              <a:rPr lang="es-ES" sz="1600" b="0" dirty="0" smtClean="0">
                <a:solidFill>
                  <a:srgbClr val="000000"/>
                </a:solidFill>
                <a:latin typeface="+mj-lt"/>
              </a:rPr>
              <a:t>sectorial, turística </a:t>
            </a:r>
            <a:r>
              <a:rPr lang="es-ES" sz="1600" b="0" dirty="0">
                <a:solidFill>
                  <a:srgbClr val="000000"/>
                </a:solidFill>
                <a:latin typeface="+mj-lt"/>
              </a:rPr>
              <a:t>y estratégica), </a:t>
            </a:r>
            <a:endParaRPr lang="es-ES" sz="1600" b="0" dirty="0" smtClean="0">
              <a:solidFill>
                <a:srgbClr val="000000"/>
              </a:solidFill>
              <a:latin typeface="+mj-lt"/>
            </a:endParaRPr>
          </a:p>
          <a:p>
            <a:pPr marL="764337" lvl="1" indent="-285750" algn="just">
              <a:spcAft>
                <a:spcPts val="600"/>
              </a:spcAft>
              <a:buFont typeface="Arial" panose="020B0604020202020204" pitchFamily="34" charset="0"/>
              <a:buChar char="•"/>
            </a:pPr>
            <a:r>
              <a:rPr lang="es-ES" sz="1600" dirty="0" smtClean="0">
                <a:solidFill>
                  <a:srgbClr val="000000"/>
                </a:solidFill>
                <a:latin typeface="+mj-lt"/>
              </a:rPr>
              <a:t>gestión </a:t>
            </a:r>
            <a:r>
              <a:rPr lang="es-ES" sz="1600" dirty="0">
                <a:solidFill>
                  <a:srgbClr val="000000"/>
                </a:solidFill>
                <a:latin typeface="+mj-lt"/>
              </a:rPr>
              <a:t>territorial </a:t>
            </a:r>
            <a:r>
              <a:rPr lang="es-ES" sz="1600" b="0" dirty="0">
                <a:solidFill>
                  <a:srgbClr val="000000"/>
                </a:solidFill>
                <a:latin typeface="+mj-lt"/>
              </a:rPr>
              <a:t>(conflictos sociales, </a:t>
            </a:r>
            <a:r>
              <a:rPr lang="es-ES" sz="1600" b="0" dirty="0" smtClean="0">
                <a:solidFill>
                  <a:srgbClr val="000000"/>
                </a:solidFill>
                <a:latin typeface="+mj-lt"/>
              </a:rPr>
              <a:t>paisaje, </a:t>
            </a:r>
            <a:r>
              <a:rPr lang="es-ES" sz="1600" b="0" dirty="0">
                <a:solidFill>
                  <a:srgbClr val="000000"/>
                </a:solidFill>
                <a:latin typeface="+mj-lt"/>
              </a:rPr>
              <a:t>recursos patrimoniales, movilidad</a:t>
            </a:r>
            <a:r>
              <a:rPr lang="es-ES" sz="1600" b="0" dirty="0" smtClean="0">
                <a:solidFill>
                  <a:srgbClr val="000000"/>
                </a:solidFill>
                <a:latin typeface="+mj-lt"/>
              </a:rPr>
              <a:t>, </a:t>
            </a:r>
            <a:r>
              <a:rPr lang="es-ES" sz="1600" b="0" dirty="0" err="1">
                <a:solidFill>
                  <a:srgbClr val="000000"/>
                </a:solidFill>
                <a:latin typeface="+mj-lt"/>
              </a:rPr>
              <a:t>geomarketing</a:t>
            </a:r>
            <a:r>
              <a:rPr lang="es-ES" sz="1600" b="0" dirty="0">
                <a:solidFill>
                  <a:srgbClr val="000000"/>
                </a:solidFill>
                <a:latin typeface="+mj-lt"/>
              </a:rPr>
              <a:t> y prospectiva</a:t>
            </a:r>
            <a:r>
              <a:rPr lang="es-ES" sz="1600" b="0" dirty="0" smtClean="0">
                <a:solidFill>
                  <a:srgbClr val="000000"/>
                </a:solidFill>
                <a:latin typeface="+mj-lt"/>
              </a:rPr>
              <a:t>),</a:t>
            </a:r>
          </a:p>
          <a:p>
            <a:pPr marL="764337" lvl="1" indent="-285750" algn="just">
              <a:spcAft>
                <a:spcPts val="600"/>
              </a:spcAft>
              <a:buFont typeface="Arial" panose="020B0604020202020204" pitchFamily="34" charset="0"/>
              <a:buChar char="•"/>
            </a:pPr>
            <a:r>
              <a:rPr lang="es-ES" sz="1600" dirty="0" smtClean="0">
                <a:solidFill>
                  <a:srgbClr val="000000"/>
                </a:solidFill>
                <a:latin typeface="+mj-lt"/>
              </a:rPr>
              <a:t>SIG</a:t>
            </a:r>
            <a:r>
              <a:rPr lang="es-ES" sz="1600" b="0" dirty="0" smtClean="0">
                <a:solidFill>
                  <a:srgbClr val="000000"/>
                </a:solidFill>
                <a:latin typeface="+mj-lt"/>
              </a:rPr>
              <a:t> y </a:t>
            </a:r>
            <a:r>
              <a:rPr lang="es-ES" sz="1600" b="0" dirty="0">
                <a:solidFill>
                  <a:srgbClr val="000000"/>
                </a:solidFill>
                <a:latin typeface="+mj-lt"/>
              </a:rPr>
              <a:t>teledetección aplicados a la planificación o gestión del territorio</a:t>
            </a:r>
            <a:r>
              <a:rPr lang="es-ES" sz="1600" b="0" dirty="0" smtClean="0">
                <a:solidFill>
                  <a:srgbClr val="000000"/>
                </a:solidFill>
                <a:latin typeface="+mj-lt"/>
              </a:rPr>
              <a:t>,</a:t>
            </a:r>
          </a:p>
          <a:p>
            <a:pPr marL="764337" lvl="1" indent="-285750" algn="just">
              <a:spcAft>
                <a:spcPts val="600"/>
              </a:spcAft>
              <a:buFont typeface="Arial" panose="020B0604020202020204" pitchFamily="34" charset="0"/>
              <a:buChar char="•"/>
            </a:pPr>
            <a:r>
              <a:rPr lang="es-ES" sz="1600" dirty="0" smtClean="0">
                <a:solidFill>
                  <a:srgbClr val="000000"/>
                </a:solidFill>
                <a:latin typeface="+mj-lt"/>
              </a:rPr>
              <a:t>docencia </a:t>
            </a:r>
            <a:r>
              <a:rPr lang="es-ES" sz="1600" dirty="0">
                <a:solidFill>
                  <a:srgbClr val="000000"/>
                </a:solidFill>
                <a:latin typeface="+mj-lt"/>
              </a:rPr>
              <a:t>e </a:t>
            </a:r>
            <a:r>
              <a:rPr lang="es-ES" sz="1600" dirty="0" smtClean="0">
                <a:solidFill>
                  <a:srgbClr val="000000"/>
                </a:solidFill>
                <a:latin typeface="+mj-lt"/>
              </a:rPr>
              <a:t>investigación</a:t>
            </a:r>
            <a:r>
              <a:rPr lang="es-ES" sz="1600" b="0" dirty="0" smtClean="0">
                <a:solidFill>
                  <a:srgbClr val="000000"/>
                </a:solidFill>
                <a:latin typeface="+mj-lt"/>
              </a:rPr>
              <a:t>. </a:t>
            </a:r>
            <a:endParaRPr lang="es-ES" sz="1600" b="0" dirty="0">
              <a:solidFill>
                <a:srgbClr val="000000"/>
              </a:solidFill>
              <a:latin typeface="+mj-lt"/>
            </a:endParaRPr>
          </a:p>
          <a:p>
            <a:pPr marL="764337" lvl="1" indent="-285750" algn="just">
              <a:spcAft>
                <a:spcPts val="600"/>
              </a:spcAft>
              <a:buFont typeface="Arial" panose="020B0604020202020204" pitchFamily="34" charset="0"/>
              <a:buChar char="•"/>
            </a:pPr>
            <a:r>
              <a:rPr lang="es-ES" sz="1600" dirty="0" smtClean="0">
                <a:solidFill>
                  <a:srgbClr val="000000"/>
                </a:solidFill>
                <a:latin typeface="+mj-lt"/>
              </a:rPr>
              <a:t>gobernanza </a:t>
            </a:r>
            <a:r>
              <a:rPr lang="es-ES" sz="1600" dirty="0">
                <a:solidFill>
                  <a:srgbClr val="000000"/>
                </a:solidFill>
                <a:latin typeface="+mj-lt"/>
              </a:rPr>
              <a:t>y </a:t>
            </a:r>
            <a:r>
              <a:rPr lang="es-ES" sz="1600" dirty="0" smtClean="0">
                <a:solidFill>
                  <a:srgbClr val="000000"/>
                </a:solidFill>
                <a:latin typeface="+mj-lt"/>
              </a:rPr>
              <a:t>planificación territorial, </a:t>
            </a:r>
            <a:r>
              <a:rPr lang="es-ES" sz="1600" b="0" dirty="0" smtClean="0">
                <a:solidFill>
                  <a:srgbClr val="000000"/>
                </a:solidFill>
                <a:latin typeface="+mj-lt"/>
              </a:rPr>
              <a:t>grupos de acción local, autonomía, autoempleo.</a:t>
            </a:r>
            <a:endParaRPr lang="es-ES" sz="1600" b="0" dirty="0">
              <a:solidFill>
                <a:srgbClr val="000000"/>
              </a:solidFill>
              <a:latin typeface="+mj-lt"/>
            </a:endParaRPr>
          </a:p>
        </p:txBody>
      </p:sp>
    </p:spTree>
    <p:extLst>
      <p:ext uri="{BB962C8B-B14F-4D97-AF65-F5344CB8AC3E}">
        <p14:creationId xmlns:p14="http://schemas.microsoft.com/office/powerpoint/2010/main" val="24172139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1 Título"/>
          <p:cNvSpPr>
            <a:spLocks noGrp="1"/>
          </p:cNvSpPr>
          <p:nvPr>
            <p:ph type="ctrTitle" sz="quarter"/>
          </p:nvPr>
        </p:nvSpPr>
        <p:spPr>
          <a:xfrm>
            <a:off x="780157" y="1052736"/>
            <a:ext cx="8349307" cy="504056"/>
          </a:xfrm>
          <a:solidFill>
            <a:srgbClr val="660066"/>
          </a:solidFill>
          <a:ln>
            <a:solidFill>
              <a:srgbClr val="000000"/>
            </a:solidFill>
          </a:ln>
        </p:spPr>
        <p:txBody>
          <a:bodyPr/>
          <a:lstStyle/>
          <a:p>
            <a:r>
              <a:rPr lang="es-ES" sz="2400" b="1" i="1" cap="all" dirty="0" smtClean="0">
                <a:solidFill>
                  <a:schemeClr val="tx1"/>
                </a:solidFill>
                <a:effectLst/>
              </a:rPr>
              <a:t>OBJETIVOS</a:t>
            </a:r>
            <a:endParaRPr lang="es-ES" sz="2400" b="1" i="1" dirty="0" smtClean="0">
              <a:solidFill>
                <a:schemeClr val="tx1"/>
              </a:solidFill>
              <a:effectLst/>
            </a:endParaRPr>
          </a:p>
        </p:txBody>
      </p:sp>
      <p:sp>
        <p:nvSpPr>
          <p:cNvPr id="24" name="23 Rectángulo"/>
          <p:cNvSpPr/>
          <p:nvPr/>
        </p:nvSpPr>
        <p:spPr>
          <a:xfrm>
            <a:off x="4164956" y="6235530"/>
            <a:ext cx="2023655" cy="128895"/>
          </a:xfrm>
          <a:prstGeom prst="rect">
            <a:avLst/>
          </a:prstGeom>
        </p:spPr>
        <p:txBody>
          <a:bodyPr wrap="none" lIns="20967" tIns="10484" rIns="20967" bIns="10484">
            <a:spAutoFit/>
          </a:bodyPr>
          <a:lstStyle/>
          <a:p>
            <a:pPr algn="just"/>
            <a:r>
              <a:rPr lang="es-ES" sz="700" b="0" dirty="0" smtClean="0">
                <a:solidFill>
                  <a:srgbClr val="000000"/>
                </a:solidFill>
              </a:rPr>
              <a:t> </a:t>
            </a:r>
            <a:r>
              <a:rPr lang="en-US" sz="700" b="0" dirty="0" smtClean="0">
                <a:solidFill>
                  <a:srgbClr val="000000"/>
                </a:solidFill>
              </a:rPr>
              <a:t>Source: Final Reports of RDPs. Own elaboration.</a:t>
            </a:r>
            <a:endParaRPr lang="es-ES" sz="700" b="0" dirty="0">
              <a:solidFill>
                <a:srgbClr val="000000"/>
              </a:solidFill>
            </a:endParaRPr>
          </a:p>
        </p:txBody>
      </p:sp>
      <p:grpSp>
        <p:nvGrpSpPr>
          <p:cNvPr id="3" name="Grupo 2"/>
          <p:cNvGrpSpPr/>
          <p:nvPr/>
        </p:nvGrpSpPr>
        <p:grpSpPr>
          <a:xfrm>
            <a:off x="-15552" y="6208716"/>
            <a:ext cx="9906000" cy="676668"/>
            <a:chOff x="-15552" y="5849888"/>
            <a:chExt cx="9906000" cy="676668"/>
          </a:xfrm>
        </p:grpSpPr>
        <p:pic>
          <p:nvPicPr>
            <p:cNvPr id="12" name="11 Imagen" descr="una_cabecera.png"/>
            <p:cNvPicPr>
              <a:picLocks noChangeAspect="1"/>
            </p:cNvPicPr>
            <p:nvPr/>
          </p:nvPicPr>
          <p:blipFill>
            <a:blip r:embed="rId2" cstate="print"/>
            <a:stretch>
              <a:fillRect/>
            </a:stretch>
          </p:blipFill>
          <p:spPr>
            <a:xfrm>
              <a:off x="-15552" y="5849888"/>
              <a:ext cx="9906000" cy="676668"/>
            </a:xfrm>
            <a:prstGeom prst="rect">
              <a:avLst/>
            </a:prstGeom>
          </p:spPr>
        </p:pic>
        <p:pic>
          <p:nvPicPr>
            <p:cNvPr id="2" name="Imagen 1"/>
            <p:cNvPicPr>
              <a:picLocks noChangeAspect="1"/>
            </p:cNvPicPr>
            <p:nvPr/>
          </p:nvPicPr>
          <p:blipFill>
            <a:blip r:embed="rId3"/>
            <a:stretch>
              <a:fillRect/>
            </a:stretch>
          </p:blipFill>
          <p:spPr>
            <a:xfrm>
              <a:off x="2216696" y="5849888"/>
              <a:ext cx="1173462" cy="676668"/>
            </a:xfrm>
            <a:prstGeom prst="rect">
              <a:avLst/>
            </a:prstGeom>
          </p:spPr>
        </p:pic>
      </p:grpSp>
      <p:sp>
        <p:nvSpPr>
          <p:cNvPr id="4" name="Rectángulo 3"/>
          <p:cNvSpPr/>
          <p:nvPr/>
        </p:nvSpPr>
        <p:spPr>
          <a:xfrm>
            <a:off x="780157" y="1983318"/>
            <a:ext cx="8349307" cy="3677930"/>
          </a:xfrm>
          <a:prstGeom prst="rect">
            <a:avLst/>
          </a:prstGeom>
        </p:spPr>
        <p:txBody>
          <a:bodyPr wrap="square">
            <a:spAutoFit/>
          </a:bodyPr>
          <a:lstStyle/>
          <a:p>
            <a:pPr algn="just">
              <a:spcAft>
                <a:spcPts val="600"/>
              </a:spcAft>
            </a:pPr>
            <a:r>
              <a:rPr lang="es-ES" sz="1600" b="0" dirty="0">
                <a:solidFill>
                  <a:srgbClr val="000000"/>
                </a:solidFill>
                <a:latin typeface="+mj-lt"/>
                <a:ea typeface="Times New Roman" panose="02020603050405020304" pitchFamily="18" charset="0"/>
              </a:rPr>
              <a:t>F</a:t>
            </a:r>
            <a:r>
              <a:rPr lang="es-ES" sz="1600" b="0" dirty="0" smtClean="0">
                <a:solidFill>
                  <a:srgbClr val="000000"/>
                </a:solidFill>
                <a:latin typeface="+mj-lt"/>
                <a:ea typeface="Times New Roman" panose="02020603050405020304" pitchFamily="18" charset="0"/>
              </a:rPr>
              <a:t>inalidad principal: </a:t>
            </a:r>
            <a:r>
              <a:rPr lang="es-ES" sz="1600" dirty="0" smtClean="0">
                <a:solidFill>
                  <a:srgbClr val="000000"/>
                </a:solidFill>
                <a:latin typeface="+mj-lt"/>
                <a:ea typeface="Times New Roman" panose="02020603050405020304" pitchFamily="18" charset="0"/>
              </a:rPr>
              <a:t>adquisición </a:t>
            </a:r>
            <a:r>
              <a:rPr lang="es-ES" sz="1600" dirty="0">
                <a:solidFill>
                  <a:srgbClr val="000000"/>
                </a:solidFill>
                <a:latin typeface="+mj-lt"/>
                <a:ea typeface="Times New Roman" panose="02020603050405020304" pitchFamily="18" charset="0"/>
              </a:rPr>
              <a:t>de una formación </a:t>
            </a:r>
            <a:r>
              <a:rPr lang="es-ES" sz="1600" b="0" dirty="0">
                <a:solidFill>
                  <a:srgbClr val="000000"/>
                </a:solidFill>
                <a:latin typeface="+mj-lt"/>
                <a:ea typeface="Times New Roman" panose="02020603050405020304" pitchFamily="18" charset="0"/>
              </a:rPr>
              <a:t>multidisciplinar</a:t>
            </a:r>
            <a:r>
              <a:rPr lang="es-ES" sz="1600" dirty="0">
                <a:solidFill>
                  <a:srgbClr val="000000"/>
                </a:solidFill>
                <a:latin typeface="+mj-lt"/>
                <a:ea typeface="Times New Roman" panose="02020603050405020304" pitchFamily="18" charset="0"/>
              </a:rPr>
              <a:t> </a:t>
            </a:r>
            <a:r>
              <a:rPr lang="es-ES" sz="1600" dirty="0" smtClean="0">
                <a:solidFill>
                  <a:srgbClr val="000000"/>
                </a:solidFill>
                <a:latin typeface="+mj-lt"/>
                <a:ea typeface="Times New Roman" panose="02020603050405020304" pitchFamily="18" charset="0"/>
              </a:rPr>
              <a:t>en ordenación</a:t>
            </a:r>
            <a:r>
              <a:rPr lang="es-ES" sz="1600" dirty="0">
                <a:solidFill>
                  <a:srgbClr val="000000"/>
                </a:solidFill>
                <a:latin typeface="+mj-lt"/>
                <a:ea typeface="Times New Roman" panose="02020603050405020304" pitchFamily="18" charset="0"/>
              </a:rPr>
              <a:t>, planificación y gestión del territorio, </a:t>
            </a:r>
            <a:r>
              <a:rPr lang="es-ES" sz="1600" dirty="0" smtClean="0">
                <a:solidFill>
                  <a:srgbClr val="000000"/>
                </a:solidFill>
                <a:latin typeface="+mj-lt"/>
                <a:ea typeface="Times New Roman" panose="02020603050405020304" pitchFamily="18" charset="0"/>
              </a:rPr>
              <a:t>con </a:t>
            </a:r>
            <a:r>
              <a:rPr lang="es-ES" sz="1600" dirty="0">
                <a:solidFill>
                  <a:srgbClr val="000000"/>
                </a:solidFill>
                <a:latin typeface="+mj-lt"/>
                <a:ea typeface="Times New Roman" panose="02020603050405020304" pitchFamily="18" charset="0"/>
              </a:rPr>
              <a:t>una metodología ascendente </a:t>
            </a:r>
            <a:r>
              <a:rPr lang="es-ES" sz="1600" b="0" dirty="0">
                <a:solidFill>
                  <a:srgbClr val="000000"/>
                </a:solidFill>
                <a:latin typeface="+mj-lt"/>
                <a:ea typeface="Times New Roman" panose="02020603050405020304" pitchFamily="18" charset="0"/>
              </a:rPr>
              <a:t>y participativa.  </a:t>
            </a:r>
          </a:p>
          <a:p>
            <a:pPr marL="342900" lvl="0" indent="-342900" algn="just">
              <a:spcAft>
                <a:spcPts val="600"/>
              </a:spcAft>
              <a:buFont typeface="Symbol" panose="05050102010706020507" pitchFamily="18" charset="2"/>
              <a:buChar char=""/>
            </a:pPr>
            <a:r>
              <a:rPr lang="es-ES" sz="1600" b="0" dirty="0">
                <a:solidFill>
                  <a:srgbClr val="000000"/>
                </a:solidFill>
                <a:latin typeface="+mj-lt"/>
                <a:ea typeface="Times New Roman" panose="02020603050405020304" pitchFamily="18" charset="0"/>
              </a:rPr>
              <a:t>Adquirir </a:t>
            </a:r>
            <a:r>
              <a:rPr lang="es-ES" sz="1600" b="0" dirty="0" smtClean="0">
                <a:solidFill>
                  <a:srgbClr val="000000"/>
                </a:solidFill>
                <a:latin typeface="+mj-lt"/>
                <a:ea typeface="Times New Roman" panose="02020603050405020304" pitchFamily="18" charset="0"/>
              </a:rPr>
              <a:t>habilidades </a:t>
            </a:r>
            <a:r>
              <a:rPr lang="es-ES" sz="1600" b="0" dirty="0">
                <a:solidFill>
                  <a:srgbClr val="000000"/>
                </a:solidFill>
                <a:latin typeface="+mj-lt"/>
                <a:ea typeface="Times New Roman" panose="02020603050405020304" pitchFamily="18" charset="0"/>
              </a:rPr>
              <a:t>y conocimientos </a:t>
            </a:r>
            <a:r>
              <a:rPr lang="es-ES" sz="1600" b="0" dirty="0" smtClean="0">
                <a:solidFill>
                  <a:srgbClr val="000000"/>
                </a:solidFill>
                <a:latin typeface="+mj-lt"/>
                <a:ea typeface="Times New Roman" panose="02020603050405020304" pitchFamily="18" charset="0"/>
              </a:rPr>
              <a:t>para </a:t>
            </a:r>
            <a:r>
              <a:rPr lang="es-ES" sz="1600" b="0" dirty="0">
                <a:solidFill>
                  <a:srgbClr val="000000"/>
                </a:solidFill>
                <a:latin typeface="+mj-lt"/>
                <a:ea typeface="Times New Roman" panose="02020603050405020304" pitchFamily="18" charset="0"/>
              </a:rPr>
              <a:t>ejercer un </a:t>
            </a:r>
            <a:r>
              <a:rPr lang="es-ES" sz="1600" dirty="0">
                <a:solidFill>
                  <a:srgbClr val="000000"/>
                </a:solidFill>
                <a:latin typeface="+mj-lt"/>
                <a:ea typeface="Times New Roman" panose="02020603050405020304" pitchFamily="18" charset="0"/>
              </a:rPr>
              <a:t>liderazgo</a:t>
            </a:r>
            <a:r>
              <a:rPr lang="es-ES" sz="1600" b="0" dirty="0">
                <a:solidFill>
                  <a:srgbClr val="000000"/>
                </a:solidFill>
                <a:latin typeface="+mj-lt"/>
                <a:ea typeface="Times New Roman" panose="02020603050405020304" pitchFamily="18" charset="0"/>
              </a:rPr>
              <a:t> </a:t>
            </a:r>
            <a:r>
              <a:rPr lang="es-ES" sz="1600" b="0" dirty="0" smtClean="0">
                <a:solidFill>
                  <a:srgbClr val="000000"/>
                </a:solidFill>
                <a:latin typeface="+mj-lt"/>
                <a:ea typeface="Times New Roman" panose="02020603050405020304" pitchFamily="18" charset="0"/>
              </a:rPr>
              <a:t>para encarar </a:t>
            </a:r>
            <a:r>
              <a:rPr lang="es-ES" sz="1600" b="0" dirty="0">
                <a:solidFill>
                  <a:srgbClr val="000000"/>
                </a:solidFill>
                <a:latin typeface="+mj-lt"/>
                <a:ea typeface="Times New Roman" panose="02020603050405020304" pitchFamily="18" charset="0"/>
              </a:rPr>
              <a:t>los </a:t>
            </a:r>
            <a:r>
              <a:rPr lang="es-ES" sz="1600" b="0" dirty="0" smtClean="0">
                <a:solidFill>
                  <a:srgbClr val="000000"/>
                </a:solidFill>
                <a:latin typeface="+mj-lt"/>
                <a:ea typeface="Times New Roman" panose="02020603050405020304" pitchFamily="18" charset="0"/>
              </a:rPr>
              <a:t>retos </a:t>
            </a:r>
            <a:r>
              <a:rPr lang="es-ES" sz="1600" b="0" dirty="0">
                <a:solidFill>
                  <a:srgbClr val="000000"/>
                </a:solidFill>
                <a:latin typeface="+mj-lt"/>
                <a:ea typeface="Times New Roman" panose="02020603050405020304" pitchFamily="18" charset="0"/>
              </a:rPr>
              <a:t>territoriales y propiciar un desarrollo </a:t>
            </a:r>
            <a:r>
              <a:rPr lang="es-ES" sz="1600" b="0" dirty="0" smtClean="0">
                <a:solidFill>
                  <a:srgbClr val="000000"/>
                </a:solidFill>
                <a:latin typeface="+mj-lt"/>
                <a:ea typeface="Times New Roman" panose="02020603050405020304" pitchFamily="18" charset="0"/>
              </a:rPr>
              <a:t>sostenible. </a:t>
            </a:r>
            <a:endParaRPr lang="es-ES" sz="1600" b="0" dirty="0">
              <a:solidFill>
                <a:srgbClr val="000000"/>
              </a:solidFill>
              <a:latin typeface="+mj-lt"/>
              <a:ea typeface="Times New Roman" panose="02020603050405020304" pitchFamily="18" charset="0"/>
            </a:endParaRPr>
          </a:p>
          <a:p>
            <a:pPr marL="342900" lvl="0" indent="-342900" algn="just">
              <a:spcAft>
                <a:spcPts val="600"/>
              </a:spcAft>
              <a:buFont typeface="Symbol" panose="05050102010706020507" pitchFamily="18" charset="2"/>
              <a:buChar char=""/>
            </a:pPr>
            <a:r>
              <a:rPr lang="es-ES" sz="1600" b="0" dirty="0">
                <a:solidFill>
                  <a:srgbClr val="000000"/>
                </a:solidFill>
                <a:latin typeface="+mj-lt"/>
                <a:ea typeface="Times New Roman" panose="02020603050405020304" pitchFamily="18" charset="0"/>
              </a:rPr>
              <a:t>Especializarse en </a:t>
            </a:r>
            <a:r>
              <a:rPr lang="es-ES" sz="1600" dirty="0" smtClean="0">
                <a:solidFill>
                  <a:srgbClr val="000000"/>
                </a:solidFill>
                <a:latin typeface="+mj-lt"/>
                <a:ea typeface="Times New Roman" panose="02020603050405020304" pitchFamily="18" charset="0"/>
              </a:rPr>
              <a:t>planificación </a:t>
            </a:r>
            <a:r>
              <a:rPr lang="es-ES" sz="1600" dirty="0">
                <a:solidFill>
                  <a:srgbClr val="000000"/>
                </a:solidFill>
                <a:latin typeface="+mj-lt"/>
                <a:ea typeface="Times New Roman" panose="02020603050405020304" pitchFamily="18" charset="0"/>
              </a:rPr>
              <a:t>territorial </a:t>
            </a:r>
            <a:r>
              <a:rPr lang="es-ES" sz="1600" dirty="0" smtClean="0">
                <a:solidFill>
                  <a:srgbClr val="000000"/>
                </a:solidFill>
                <a:latin typeface="+mj-lt"/>
                <a:ea typeface="Times New Roman" panose="02020603050405020304" pitchFamily="18" charset="0"/>
              </a:rPr>
              <a:t>estratégica </a:t>
            </a:r>
            <a:r>
              <a:rPr lang="es-ES" sz="1600" b="0" dirty="0" smtClean="0">
                <a:solidFill>
                  <a:srgbClr val="000000"/>
                </a:solidFill>
                <a:latin typeface="+mj-lt"/>
                <a:ea typeface="Times New Roman" panose="02020603050405020304" pitchFamily="18" charset="0"/>
              </a:rPr>
              <a:t>(proyectos de </a:t>
            </a:r>
            <a:r>
              <a:rPr lang="es-ES" sz="1600" dirty="0" smtClean="0">
                <a:solidFill>
                  <a:srgbClr val="000000"/>
                </a:solidFill>
                <a:latin typeface="+mj-lt"/>
                <a:ea typeface="Times New Roman" panose="02020603050405020304" pitchFamily="18" charset="0"/>
              </a:rPr>
              <a:t>desarrollo local, urbanismo o movilidad</a:t>
            </a:r>
            <a:r>
              <a:rPr lang="es-ES" sz="1600" b="0" dirty="0" smtClean="0">
                <a:solidFill>
                  <a:srgbClr val="000000"/>
                </a:solidFill>
                <a:latin typeface="+mj-lt"/>
                <a:ea typeface="Times New Roman" panose="02020603050405020304" pitchFamily="18" charset="0"/>
              </a:rPr>
              <a:t>), </a:t>
            </a:r>
            <a:r>
              <a:rPr lang="es-ES" sz="1600" b="0" dirty="0">
                <a:solidFill>
                  <a:srgbClr val="000000"/>
                </a:solidFill>
                <a:latin typeface="+mj-lt"/>
                <a:ea typeface="Times New Roman" panose="02020603050405020304" pitchFamily="18" charset="0"/>
              </a:rPr>
              <a:t>así como </a:t>
            </a:r>
            <a:r>
              <a:rPr lang="es-ES" sz="1600" b="0" dirty="0" smtClean="0">
                <a:solidFill>
                  <a:srgbClr val="000000"/>
                </a:solidFill>
                <a:latin typeface="+mj-lt"/>
                <a:ea typeface="Times New Roman" panose="02020603050405020304" pitchFamily="18" charset="0"/>
              </a:rPr>
              <a:t>en el </a:t>
            </a:r>
            <a:r>
              <a:rPr lang="es-ES" sz="1600" b="0" dirty="0">
                <a:solidFill>
                  <a:srgbClr val="000000"/>
                </a:solidFill>
                <a:latin typeface="+mj-lt"/>
                <a:ea typeface="Times New Roman" panose="02020603050405020304" pitchFamily="18" charset="0"/>
              </a:rPr>
              <a:t>análisis prospectivo de escenarios. </a:t>
            </a:r>
          </a:p>
          <a:p>
            <a:pPr marL="342900" lvl="0" indent="-342900" algn="just">
              <a:spcAft>
                <a:spcPts val="600"/>
              </a:spcAft>
              <a:buFont typeface="Symbol" panose="05050102010706020507" pitchFamily="18" charset="2"/>
              <a:buChar char=""/>
            </a:pPr>
            <a:r>
              <a:rPr lang="es-ES" sz="1600" b="0" dirty="0">
                <a:solidFill>
                  <a:srgbClr val="000000"/>
                </a:solidFill>
                <a:latin typeface="+mj-lt"/>
                <a:ea typeface="Times New Roman" panose="02020603050405020304" pitchFamily="18" charset="0"/>
              </a:rPr>
              <a:t>Formar en </a:t>
            </a:r>
            <a:r>
              <a:rPr lang="es-ES" sz="1600" dirty="0" smtClean="0">
                <a:solidFill>
                  <a:srgbClr val="000000"/>
                </a:solidFill>
                <a:latin typeface="+mj-lt"/>
                <a:ea typeface="Times New Roman" panose="02020603050405020304" pitchFamily="18" charset="0"/>
              </a:rPr>
              <a:t>SIG</a:t>
            </a:r>
            <a:r>
              <a:rPr lang="es-ES" sz="1600" b="0" dirty="0" smtClean="0">
                <a:solidFill>
                  <a:srgbClr val="000000"/>
                </a:solidFill>
                <a:latin typeface="+mj-lt"/>
                <a:ea typeface="Times New Roman" panose="02020603050405020304" pitchFamily="18" charset="0"/>
              </a:rPr>
              <a:t>, Cartografía </a:t>
            </a:r>
            <a:r>
              <a:rPr lang="es-ES" sz="1600" b="0" dirty="0">
                <a:solidFill>
                  <a:srgbClr val="000000"/>
                </a:solidFill>
                <a:latin typeface="+mj-lt"/>
                <a:ea typeface="Times New Roman" panose="02020603050405020304" pitchFamily="18" charset="0"/>
              </a:rPr>
              <a:t>digital </a:t>
            </a:r>
            <a:r>
              <a:rPr lang="es-ES" sz="1600" b="0" dirty="0" smtClean="0">
                <a:solidFill>
                  <a:srgbClr val="000000"/>
                </a:solidFill>
                <a:latin typeface="+mj-lt"/>
                <a:ea typeface="Times New Roman" panose="02020603050405020304" pitchFamily="18" charset="0"/>
              </a:rPr>
              <a:t>y técnicas </a:t>
            </a:r>
            <a:r>
              <a:rPr lang="es-ES" sz="1600" b="0" dirty="0">
                <a:solidFill>
                  <a:srgbClr val="000000"/>
                </a:solidFill>
                <a:latin typeface="+mj-lt"/>
                <a:ea typeface="Times New Roman" panose="02020603050405020304" pitchFamily="18" charset="0"/>
              </a:rPr>
              <a:t>de análisis espacial aplicadas a campos </a:t>
            </a:r>
            <a:r>
              <a:rPr lang="es-ES" sz="1600" b="0" dirty="0" smtClean="0">
                <a:solidFill>
                  <a:srgbClr val="000000"/>
                </a:solidFill>
                <a:latin typeface="+mj-lt"/>
                <a:ea typeface="Times New Roman" panose="02020603050405020304" pitchFamily="18" charset="0"/>
              </a:rPr>
              <a:t>como </a:t>
            </a:r>
            <a:r>
              <a:rPr lang="es-ES" sz="1600" b="0" dirty="0">
                <a:solidFill>
                  <a:srgbClr val="000000"/>
                </a:solidFill>
                <a:latin typeface="+mj-lt"/>
                <a:ea typeface="Times New Roman" panose="02020603050405020304" pitchFamily="18" charset="0"/>
              </a:rPr>
              <a:t>el paisaje, la prospectiva territorial, el análisis de redes, el </a:t>
            </a:r>
            <a:r>
              <a:rPr lang="es-ES" sz="1600" b="0" dirty="0" err="1">
                <a:solidFill>
                  <a:srgbClr val="000000"/>
                </a:solidFill>
                <a:latin typeface="+mj-lt"/>
                <a:ea typeface="Times New Roman" panose="02020603050405020304" pitchFamily="18" charset="0"/>
              </a:rPr>
              <a:t>geomarketing</a:t>
            </a:r>
            <a:r>
              <a:rPr lang="es-ES" sz="1600" b="0" dirty="0">
                <a:solidFill>
                  <a:srgbClr val="000000"/>
                </a:solidFill>
                <a:latin typeface="+mj-lt"/>
                <a:ea typeface="Times New Roman" panose="02020603050405020304" pitchFamily="18" charset="0"/>
              </a:rPr>
              <a:t>, etc.  </a:t>
            </a:r>
          </a:p>
          <a:p>
            <a:pPr marL="342900" lvl="0" indent="-342900" algn="just">
              <a:spcAft>
                <a:spcPts val="600"/>
              </a:spcAft>
              <a:buFont typeface="Symbol" panose="05050102010706020507" pitchFamily="18" charset="2"/>
              <a:buChar char=""/>
            </a:pPr>
            <a:r>
              <a:rPr lang="es-ES" sz="1600" b="0" dirty="0">
                <a:solidFill>
                  <a:srgbClr val="000000"/>
                </a:solidFill>
                <a:latin typeface="+mj-lt"/>
                <a:ea typeface="Times New Roman" panose="02020603050405020304" pitchFamily="18" charset="0"/>
              </a:rPr>
              <a:t>Cualificar </a:t>
            </a:r>
            <a:r>
              <a:rPr lang="es-ES" sz="1600" b="0" dirty="0" smtClean="0">
                <a:solidFill>
                  <a:srgbClr val="000000"/>
                </a:solidFill>
                <a:latin typeface="+mj-lt"/>
                <a:ea typeface="Times New Roman" panose="02020603050405020304" pitchFamily="18" charset="0"/>
              </a:rPr>
              <a:t>para </a:t>
            </a:r>
            <a:r>
              <a:rPr lang="es-ES" sz="1600" dirty="0" smtClean="0">
                <a:solidFill>
                  <a:srgbClr val="000000"/>
                </a:solidFill>
                <a:latin typeface="+mj-lt"/>
                <a:ea typeface="Times New Roman" panose="02020603050405020304" pitchFamily="18" charset="0"/>
              </a:rPr>
              <a:t>integración </a:t>
            </a:r>
            <a:r>
              <a:rPr lang="es-ES" sz="1600" dirty="0">
                <a:solidFill>
                  <a:srgbClr val="000000"/>
                </a:solidFill>
                <a:latin typeface="+mj-lt"/>
                <a:ea typeface="Times New Roman" panose="02020603050405020304" pitchFamily="18" charset="0"/>
              </a:rPr>
              <a:t>en </a:t>
            </a:r>
            <a:r>
              <a:rPr lang="es-ES" sz="1600" dirty="0" smtClean="0">
                <a:solidFill>
                  <a:srgbClr val="000000"/>
                </a:solidFill>
                <a:latin typeface="+mj-lt"/>
                <a:ea typeface="Times New Roman" panose="02020603050405020304" pitchFamily="18" charset="0"/>
              </a:rPr>
              <a:t>administraciones </a:t>
            </a:r>
            <a:r>
              <a:rPr lang="es-ES" sz="1600" dirty="0">
                <a:solidFill>
                  <a:srgbClr val="000000"/>
                </a:solidFill>
                <a:latin typeface="+mj-lt"/>
                <a:ea typeface="Times New Roman" panose="02020603050405020304" pitchFamily="18" charset="0"/>
              </a:rPr>
              <a:t>públicas y </a:t>
            </a:r>
            <a:r>
              <a:rPr lang="es-ES" sz="1600" dirty="0" smtClean="0">
                <a:solidFill>
                  <a:srgbClr val="000000"/>
                </a:solidFill>
                <a:latin typeface="+mj-lt"/>
                <a:ea typeface="Times New Roman" panose="02020603050405020304" pitchFamily="18" charset="0"/>
              </a:rPr>
              <a:t>empresa </a:t>
            </a:r>
            <a:r>
              <a:rPr lang="es-ES" sz="1600" dirty="0">
                <a:solidFill>
                  <a:srgbClr val="000000"/>
                </a:solidFill>
                <a:latin typeface="+mj-lt"/>
                <a:ea typeface="Times New Roman" panose="02020603050405020304" pitchFamily="18" charset="0"/>
              </a:rPr>
              <a:t>privada</a:t>
            </a:r>
            <a:r>
              <a:rPr lang="es-ES" sz="1600" b="0" dirty="0">
                <a:solidFill>
                  <a:srgbClr val="000000"/>
                </a:solidFill>
                <a:latin typeface="+mj-lt"/>
                <a:ea typeface="Times New Roman" panose="02020603050405020304" pitchFamily="18" charset="0"/>
              </a:rPr>
              <a:t>. </a:t>
            </a:r>
            <a:r>
              <a:rPr lang="es-ES" sz="1600" b="0" dirty="0" smtClean="0">
                <a:solidFill>
                  <a:srgbClr val="000000"/>
                </a:solidFill>
                <a:latin typeface="+mj-lt"/>
                <a:ea typeface="Times New Roman" panose="02020603050405020304" pitchFamily="18" charset="0"/>
              </a:rPr>
              <a:t>También </a:t>
            </a:r>
            <a:r>
              <a:rPr lang="es-ES" sz="1600" b="0" dirty="0">
                <a:solidFill>
                  <a:srgbClr val="000000"/>
                </a:solidFill>
                <a:latin typeface="+mj-lt"/>
                <a:ea typeface="Times New Roman" panose="02020603050405020304" pitchFamily="18" charset="0"/>
              </a:rPr>
              <a:t>suministra la preparación </a:t>
            </a:r>
            <a:r>
              <a:rPr lang="es-ES" sz="1600" b="0" dirty="0" smtClean="0">
                <a:solidFill>
                  <a:srgbClr val="000000"/>
                </a:solidFill>
                <a:latin typeface="+mj-lt"/>
                <a:ea typeface="Times New Roman" panose="02020603050405020304" pitchFamily="18" charset="0"/>
              </a:rPr>
              <a:t>para orientar </a:t>
            </a:r>
            <a:r>
              <a:rPr lang="es-ES" sz="1600" b="0" dirty="0">
                <a:solidFill>
                  <a:srgbClr val="000000"/>
                </a:solidFill>
                <a:latin typeface="+mj-lt"/>
                <a:ea typeface="Times New Roman" panose="02020603050405020304" pitchFamily="18" charset="0"/>
              </a:rPr>
              <a:t>el futuro del alumno hacia la </a:t>
            </a:r>
            <a:r>
              <a:rPr lang="es-ES" sz="1600" dirty="0" smtClean="0">
                <a:solidFill>
                  <a:srgbClr val="000000"/>
                </a:solidFill>
                <a:latin typeface="+mj-lt"/>
                <a:ea typeface="Times New Roman" panose="02020603050405020304" pitchFamily="18" charset="0"/>
              </a:rPr>
              <a:t>investigación</a:t>
            </a:r>
            <a:r>
              <a:rPr lang="es-ES" sz="1600" b="0" dirty="0" smtClean="0">
                <a:solidFill>
                  <a:srgbClr val="000000"/>
                </a:solidFill>
                <a:latin typeface="+mj-lt"/>
                <a:ea typeface="Times New Roman" panose="02020603050405020304" pitchFamily="18" charset="0"/>
              </a:rPr>
              <a:t>. </a:t>
            </a:r>
            <a:endParaRPr lang="es-ES" sz="1600" b="0" dirty="0">
              <a:solidFill>
                <a:srgbClr val="000000"/>
              </a:solidFill>
              <a:latin typeface="+mj-lt"/>
              <a:ea typeface="Times New Roman" panose="02020603050405020304" pitchFamily="18" charset="0"/>
            </a:endParaRPr>
          </a:p>
          <a:p>
            <a:pPr algn="just"/>
            <a:r>
              <a:rPr lang="es-ES" sz="1600" b="0" dirty="0" smtClean="0">
                <a:solidFill>
                  <a:srgbClr val="000000"/>
                </a:solidFill>
                <a:latin typeface="+mj-lt"/>
                <a:ea typeface="Times New Roman" panose="02020603050405020304" pitchFamily="18" charset="0"/>
              </a:rPr>
              <a:t>Virtualización </a:t>
            </a:r>
            <a:r>
              <a:rPr lang="es-ES" sz="1600" b="0" dirty="0">
                <a:solidFill>
                  <a:srgbClr val="000000"/>
                </a:solidFill>
                <a:latin typeface="+mj-lt"/>
                <a:ea typeface="Times New Roman" panose="02020603050405020304" pitchFamily="18" charset="0"/>
              </a:rPr>
              <a:t>en sus cursos, pero también se mantiene el contacto estrecho entre estudiantes y profesorado, por tanto </a:t>
            </a:r>
            <a:r>
              <a:rPr lang="es-ES" sz="1600" dirty="0">
                <a:solidFill>
                  <a:srgbClr val="000000"/>
                </a:solidFill>
                <a:latin typeface="+mj-lt"/>
                <a:ea typeface="Times New Roman" panose="02020603050405020304" pitchFamily="18" charset="0"/>
              </a:rPr>
              <a:t>semipresencial</a:t>
            </a:r>
            <a:r>
              <a:rPr lang="es-ES" sz="1600" b="0" dirty="0">
                <a:solidFill>
                  <a:srgbClr val="000000"/>
                </a:solidFill>
                <a:latin typeface="+mj-lt"/>
                <a:ea typeface="Times New Roman" panose="02020603050405020304" pitchFamily="18" charset="0"/>
              </a:rPr>
              <a:t>. </a:t>
            </a:r>
            <a:endParaRPr lang="es-ES" sz="1600" b="0" dirty="0">
              <a:solidFill>
                <a:srgbClr val="000000"/>
              </a:solidFill>
              <a:latin typeface="+mj-lt"/>
            </a:endParaRPr>
          </a:p>
        </p:txBody>
      </p:sp>
    </p:spTree>
    <p:extLst>
      <p:ext uri="{BB962C8B-B14F-4D97-AF65-F5344CB8AC3E}">
        <p14:creationId xmlns:p14="http://schemas.microsoft.com/office/powerpoint/2010/main" val="30342944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23 Rectángulo"/>
          <p:cNvSpPr/>
          <p:nvPr/>
        </p:nvSpPr>
        <p:spPr>
          <a:xfrm>
            <a:off x="4164956" y="6235530"/>
            <a:ext cx="2023655" cy="128895"/>
          </a:xfrm>
          <a:prstGeom prst="rect">
            <a:avLst/>
          </a:prstGeom>
        </p:spPr>
        <p:txBody>
          <a:bodyPr wrap="none" lIns="20967" tIns="10484" rIns="20967" bIns="10484">
            <a:spAutoFit/>
          </a:bodyPr>
          <a:lstStyle/>
          <a:p>
            <a:pPr algn="just"/>
            <a:r>
              <a:rPr lang="es-ES" sz="700" b="0" dirty="0" smtClean="0">
                <a:solidFill>
                  <a:srgbClr val="000000"/>
                </a:solidFill>
              </a:rPr>
              <a:t> </a:t>
            </a:r>
            <a:r>
              <a:rPr lang="en-US" sz="700" b="0" dirty="0" smtClean="0">
                <a:solidFill>
                  <a:srgbClr val="000000"/>
                </a:solidFill>
              </a:rPr>
              <a:t>Source: Final Reports of RDPs. Own elaboration.</a:t>
            </a:r>
            <a:endParaRPr lang="es-ES" sz="700" b="0" dirty="0">
              <a:solidFill>
                <a:srgbClr val="000000"/>
              </a:solidFill>
            </a:endParaRPr>
          </a:p>
        </p:txBody>
      </p:sp>
      <p:grpSp>
        <p:nvGrpSpPr>
          <p:cNvPr id="3" name="Grupo 2"/>
          <p:cNvGrpSpPr/>
          <p:nvPr/>
        </p:nvGrpSpPr>
        <p:grpSpPr>
          <a:xfrm>
            <a:off x="-15552" y="6208716"/>
            <a:ext cx="9906000" cy="676668"/>
            <a:chOff x="-15552" y="5849888"/>
            <a:chExt cx="9906000" cy="676668"/>
          </a:xfrm>
        </p:grpSpPr>
        <p:pic>
          <p:nvPicPr>
            <p:cNvPr id="12" name="11 Imagen" descr="una_cabecera.png"/>
            <p:cNvPicPr>
              <a:picLocks noChangeAspect="1"/>
            </p:cNvPicPr>
            <p:nvPr/>
          </p:nvPicPr>
          <p:blipFill>
            <a:blip r:embed="rId2" cstate="print"/>
            <a:stretch>
              <a:fillRect/>
            </a:stretch>
          </p:blipFill>
          <p:spPr>
            <a:xfrm>
              <a:off x="-15552" y="5849888"/>
              <a:ext cx="9906000" cy="676668"/>
            </a:xfrm>
            <a:prstGeom prst="rect">
              <a:avLst/>
            </a:prstGeom>
          </p:spPr>
        </p:pic>
        <p:pic>
          <p:nvPicPr>
            <p:cNvPr id="2" name="Imagen 1"/>
            <p:cNvPicPr>
              <a:picLocks noChangeAspect="1"/>
            </p:cNvPicPr>
            <p:nvPr/>
          </p:nvPicPr>
          <p:blipFill>
            <a:blip r:embed="rId3"/>
            <a:stretch>
              <a:fillRect/>
            </a:stretch>
          </p:blipFill>
          <p:spPr>
            <a:xfrm>
              <a:off x="2216696" y="5849888"/>
              <a:ext cx="1173462" cy="676668"/>
            </a:xfrm>
            <a:prstGeom prst="rect">
              <a:avLst/>
            </a:prstGeom>
          </p:spPr>
        </p:pic>
      </p:grpSp>
      <p:sp>
        <p:nvSpPr>
          <p:cNvPr id="7" name="Rectángulo 6"/>
          <p:cNvSpPr/>
          <p:nvPr/>
        </p:nvSpPr>
        <p:spPr>
          <a:xfrm>
            <a:off x="780157" y="1484784"/>
            <a:ext cx="8349307" cy="4416594"/>
          </a:xfrm>
          <a:prstGeom prst="rect">
            <a:avLst/>
          </a:prstGeom>
        </p:spPr>
        <p:txBody>
          <a:bodyPr wrap="square">
            <a:spAutoFit/>
          </a:bodyPr>
          <a:lstStyle/>
          <a:p>
            <a:pPr algn="just">
              <a:spcAft>
                <a:spcPts val="600"/>
              </a:spcAft>
            </a:pPr>
            <a:r>
              <a:rPr lang="es-ES" sz="1600" dirty="0" smtClean="0">
                <a:solidFill>
                  <a:srgbClr val="000000"/>
                </a:solidFill>
                <a:latin typeface="+mj-lt"/>
                <a:ea typeface="Times New Roman" panose="02020603050405020304" pitchFamily="18" charset="0"/>
              </a:rPr>
              <a:t>Créditos: 60 créditos ECTS </a:t>
            </a:r>
            <a:r>
              <a:rPr lang="es-ES" sz="1600" b="0" dirty="0" smtClean="0">
                <a:solidFill>
                  <a:srgbClr val="000000"/>
                </a:solidFill>
                <a:latin typeface="+mj-lt"/>
                <a:ea typeface="Times New Roman" panose="02020603050405020304" pitchFamily="18" charset="0"/>
              </a:rPr>
              <a:t>(48+12 TFM)</a:t>
            </a:r>
          </a:p>
          <a:p>
            <a:pPr algn="just">
              <a:spcAft>
                <a:spcPts val="600"/>
              </a:spcAft>
            </a:pPr>
            <a:r>
              <a:rPr lang="es-ES" sz="1600" b="0" dirty="0" smtClean="0">
                <a:solidFill>
                  <a:srgbClr val="000000"/>
                </a:solidFill>
                <a:latin typeface="+mj-lt"/>
                <a:ea typeface="Times New Roman" panose="02020603050405020304" pitchFamily="18" charset="0"/>
              </a:rPr>
              <a:t>Acceso: estudiantes graduados en el campo de las ciencias sociales y jurídicas, ciencias ambientales, arquitectura e ingeniería, así como otros ámbitos del conocimiento con perspectiva territorial.</a:t>
            </a:r>
          </a:p>
          <a:p>
            <a:pPr algn="just">
              <a:spcAft>
                <a:spcPts val="600"/>
              </a:spcAft>
            </a:pPr>
            <a:r>
              <a:rPr lang="es-ES" sz="1600" b="0" dirty="0" smtClean="0">
                <a:solidFill>
                  <a:srgbClr val="000000"/>
                </a:solidFill>
                <a:latin typeface="+mj-lt"/>
                <a:ea typeface="Times New Roman" panose="02020603050405020304" pitchFamily="18" charset="0"/>
              </a:rPr>
              <a:t>En primer lugar, y de forma prioritaria, el perfil de ingreso debe ser el de una persona graduada en Geografía o en disciplinas afines (con interés por la gobernanza y el liderazgo territorial, sensibilidad por el medio ambiente, la gestión y ordenación territorial y del paisaje, los desequilibrios socioeconómicos, etc.).</a:t>
            </a:r>
          </a:p>
          <a:p>
            <a:pPr algn="just">
              <a:spcAft>
                <a:spcPts val="600"/>
              </a:spcAft>
            </a:pPr>
            <a:r>
              <a:rPr lang="es-ES" sz="1600" b="0" dirty="0" smtClean="0">
                <a:solidFill>
                  <a:srgbClr val="000000"/>
                </a:solidFill>
                <a:latin typeface="+mj-lt"/>
                <a:ea typeface="Times New Roman" panose="02020603050405020304" pitchFamily="18" charset="0"/>
              </a:rPr>
              <a:t>En segundo lugar, profesionales con tareas relacionadas con la gobernanza, el liderazgo y la planificación territorial –en la administración pública (ayuntamientos, consejos comarcales, administración provincial o autonómica) o en el sector privado (consultoras, gabinetes)- pero que no poseen una formación reglada específica en la materia.</a:t>
            </a:r>
          </a:p>
          <a:p>
            <a:pPr algn="just">
              <a:spcAft>
                <a:spcPts val="600"/>
              </a:spcAft>
            </a:pPr>
            <a:r>
              <a:rPr lang="es-ES" sz="1600" b="0" dirty="0" smtClean="0">
                <a:solidFill>
                  <a:srgbClr val="000000"/>
                </a:solidFill>
                <a:latin typeface="+mj-lt"/>
                <a:ea typeface="Times New Roman" panose="02020603050405020304" pitchFamily="18" charset="0"/>
              </a:rPr>
              <a:t>Perfiles: Geografía, Ordenación del Territorio, Gestión del Territorio, Arquitectura, Economía, Ciencias Ambientales, Ciencias Políticas y de la Administración, Sociología, Antropología, Ingeniería, Turismo, Historia y otras afines.</a:t>
            </a:r>
          </a:p>
          <a:p>
            <a:pPr algn="just">
              <a:spcAft>
                <a:spcPts val="600"/>
              </a:spcAft>
            </a:pPr>
            <a:r>
              <a:rPr lang="es-ES" sz="1600" dirty="0" smtClean="0">
                <a:solidFill>
                  <a:srgbClr val="000000"/>
                </a:solidFill>
                <a:latin typeface="+mj-lt"/>
                <a:ea typeface="Times New Roman" panose="02020603050405020304" pitchFamily="18" charset="0"/>
              </a:rPr>
              <a:t>Número máximo de estudiantes de 30.</a:t>
            </a:r>
          </a:p>
        </p:txBody>
      </p:sp>
      <p:sp>
        <p:nvSpPr>
          <p:cNvPr id="8" name="1 Título"/>
          <p:cNvSpPr>
            <a:spLocks noGrp="1"/>
          </p:cNvSpPr>
          <p:nvPr>
            <p:ph type="ctrTitle" sz="quarter"/>
          </p:nvPr>
        </p:nvSpPr>
        <p:spPr>
          <a:xfrm>
            <a:off x="780157" y="692696"/>
            <a:ext cx="8349307" cy="504056"/>
          </a:xfrm>
          <a:solidFill>
            <a:srgbClr val="660066"/>
          </a:solidFill>
          <a:ln>
            <a:solidFill>
              <a:srgbClr val="000000"/>
            </a:solidFill>
          </a:ln>
        </p:spPr>
        <p:txBody>
          <a:bodyPr/>
          <a:lstStyle/>
          <a:p>
            <a:r>
              <a:rPr lang="es-ES" sz="2400" b="1" i="1" cap="all" dirty="0" smtClean="0">
                <a:solidFill>
                  <a:schemeClr val="tx1"/>
                </a:solidFill>
                <a:effectLst/>
              </a:rPr>
              <a:t>PERFILES Y ESTUDIANTES</a:t>
            </a:r>
            <a:endParaRPr lang="es-ES" sz="2400" b="1" i="1" dirty="0" smtClean="0">
              <a:solidFill>
                <a:schemeClr val="tx1"/>
              </a:solidFill>
              <a:effectLst/>
            </a:endParaRPr>
          </a:p>
        </p:txBody>
      </p:sp>
    </p:spTree>
    <p:extLst>
      <p:ext uri="{BB962C8B-B14F-4D97-AF65-F5344CB8AC3E}">
        <p14:creationId xmlns:p14="http://schemas.microsoft.com/office/powerpoint/2010/main" val="1397316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2_Presentación1">
  <a:themeElements>
    <a:clrScheme name="Presentación1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2_Presentación1">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ción1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Presentación1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Presentación1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Presentación1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Presentación1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Presentación1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Presentación1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Presentación1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Presentación1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Presentación1</Template>
  <TotalTime>7107</TotalTime>
  <Words>3915</Words>
  <Application>Microsoft Office PowerPoint</Application>
  <PresentationFormat>A4 (210 x 297 mm)</PresentationFormat>
  <Paragraphs>764</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2_Presentación1</vt:lpstr>
      <vt:lpstr>Máster universitario en  Análisis y gestión del territorio: PLANIFICACIÓN, GOBERNANZA Y liderazgo territorial</vt:lpstr>
      <vt:lpstr>ASPECTOS A ABORDAR</vt:lpstr>
      <vt:lpstr>Presentación nuevos estudiantes especialidad UGR </vt:lpstr>
      <vt:lpstr>estudiantes especialidad UGR = TFM </vt:lpstr>
      <vt:lpstr>Presentación de PowerPoint</vt:lpstr>
      <vt:lpstr>KEYWORDS</vt:lpstr>
      <vt:lpstr>Salidas profesionales</vt:lpstr>
      <vt:lpstr>OBJETIVOS</vt:lpstr>
      <vt:lpstr>PERFILES Y ESTUDIANTES</vt:lpstr>
      <vt:lpstr>INFORMACIÓN ADMINISTRATIVA</vt:lpstr>
      <vt:lpstr>Presentación de PowerPoint</vt:lpstr>
      <vt:lpstr>PLAN DE ESTUDIOS</vt:lpstr>
      <vt:lpstr>Presentación de PowerPoint</vt:lpstr>
      <vt:lpstr>Presentación de PowerPoint</vt:lpstr>
      <vt:lpstr>Presentación de PowerPoint</vt:lpstr>
      <vt:lpstr>Presentación de PowerPoint</vt:lpstr>
      <vt:lpstr>Presentación de PowerPoint</vt:lpstr>
      <vt:lpstr>PRÁCTICAS EXTERNAS</vt:lpstr>
      <vt:lpstr>Presentación de PowerPoint</vt:lpstr>
      <vt:lpstr>Presentación de PowerPoint</vt:lpstr>
      <vt:lpstr>Presentación de PowerPoint</vt:lpstr>
      <vt:lpstr>ASIGNATURAS OFERTADAS EN OTROS MÁSTERES</vt:lpstr>
      <vt:lpstr>ELEMENTOS DIFERENCIADORES</vt:lpstr>
      <vt:lpstr>      La Oficina de Gestión de Alojamientos de la UGR recoge ofertas de pisos para estudiantes, colegios mayores, residencias o habitaciones. Además, fomenta la comunicación entre demandantes y ofertantes  La Oficina de Gestión de Alojamientos de la Universidad de Granada pone a disposición de la Comunidad Universitaria, principalmente el conjunto de los estudiantes, un servicio de organización de los recursos existentes de hospedaje, fomentando la incorporación de ofertas y optimizando la comunicación entre demandantes y ofertantes.  Este servicio de la UGR informa de ofertas de alojamiento en colegios mayores, residencias universitarias, pisos, habitaciones con ofertas especiales para estudiantes universitarios u hospedaje con personas mayores.  La Oficina de Gestión de Alojamientos de la Universidad de Granada se encuentra en el edificio de Comedores Universitarios de la Calle Severo Ochoa, dentro de las dependencias del Servicio de Asistencia al Estudiante (SAE).  Para más información, consultar su web http://alojamiento.ugr.es/ o escribir al correo electrónico alojamiento@ugr.es </vt:lpstr>
      <vt:lpstr>Presentación de PowerPoint</vt:lpstr>
    </vt:vector>
  </TitlesOfParts>
  <Company>Departamento de Geografía Humana, Univ. Granada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Francisco Navarro</dc:creator>
  <cp:lastModifiedBy>usuario</cp:lastModifiedBy>
  <cp:revision>991</cp:revision>
  <cp:lastPrinted>2017-10-11T09:28:54Z</cp:lastPrinted>
  <dcterms:created xsi:type="dcterms:W3CDTF">2009-04-12T19:32:58Z</dcterms:created>
  <dcterms:modified xsi:type="dcterms:W3CDTF">2017-10-11T11:32:43Z</dcterms:modified>
</cp:coreProperties>
</file>