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519" r:id="rId2"/>
    <p:sldId id="537" r:id="rId3"/>
    <p:sldId id="540" r:id="rId4"/>
    <p:sldId id="548" r:id="rId5"/>
    <p:sldId id="539" r:id="rId6"/>
    <p:sldId id="533" r:id="rId7"/>
    <p:sldId id="534" r:id="rId8"/>
    <p:sldId id="531" r:id="rId9"/>
    <p:sldId id="529" r:id="rId10"/>
    <p:sldId id="535" r:id="rId11"/>
    <p:sldId id="520" r:id="rId12"/>
    <p:sldId id="521" r:id="rId13"/>
    <p:sldId id="523" r:id="rId14"/>
    <p:sldId id="524" r:id="rId15"/>
    <p:sldId id="525" r:id="rId16"/>
    <p:sldId id="526" r:id="rId17"/>
    <p:sldId id="527" r:id="rId18"/>
    <p:sldId id="542" r:id="rId19"/>
    <p:sldId id="544" r:id="rId20"/>
    <p:sldId id="545" r:id="rId21"/>
    <p:sldId id="546" r:id="rId22"/>
    <p:sldId id="528" r:id="rId23"/>
    <p:sldId id="536" r:id="rId24"/>
    <p:sldId id="547" r:id="rId25"/>
    <p:sldId id="532" r:id="rId26"/>
  </p:sldIdLst>
  <p:sldSz cx="9906000" cy="6858000" type="A4"/>
  <p:notesSz cx="6858000" cy="9710738"/>
  <p:defaultTextStyle>
    <a:defPPr>
      <a:defRPr lang="es-ES"/>
    </a:defPPr>
    <a:lvl1pPr algn="l" rtl="0" fontAlgn="base">
      <a:spcBef>
        <a:spcPct val="0"/>
      </a:spcBef>
      <a:spcAft>
        <a:spcPct val="0"/>
      </a:spcAft>
      <a:defRPr b="1" kern="1200">
        <a:solidFill>
          <a:schemeClr val="tx1"/>
        </a:solidFill>
        <a:latin typeface="Arial" charset="0"/>
        <a:ea typeface="+mn-ea"/>
        <a:cs typeface="+mn-cs"/>
      </a:defRPr>
    </a:lvl1pPr>
    <a:lvl2pPr marL="478587" algn="l" rtl="0" fontAlgn="base">
      <a:spcBef>
        <a:spcPct val="0"/>
      </a:spcBef>
      <a:spcAft>
        <a:spcPct val="0"/>
      </a:spcAft>
      <a:defRPr b="1" kern="1200">
        <a:solidFill>
          <a:schemeClr val="tx1"/>
        </a:solidFill>
        <a:latin typeface="Arial" charset="0"/>
        <a:ea typeface="+mn-ea"/>
        <a:cs typeface="+mn-cs"/>
      </a:defRPr>
    </a:lvl2pPr>
    <a:lvl3pPr marL="957173" algn="l" rtl="0" fontAlgn="base">
      <a:spcBef>
        <a:spcPct val="0"/>
      </a:spcBef>
      <a:spcAft>
        <a:spcPct val="0"/>
      </a:spcAft>
      <a:defRPr b="1" kern="1200">
        <a:solidFill>
          <a:schemeClr val="tx1"/>
        </a:solidFill>
        <a:latin typeface="Arial" charset="0"/>
        <a:ea typeface="+mn-ea"/>
        <a:cs typeface="+mn-cs"/>
      </a:defRPr>
    </a:lvl3pPr>
    <a:lvl4pPr marL="1435760" algn="l" rtl="0" fontAlgn="base">
      <a:spcBef>
        <a:spcPct val="0"/>
      </a:spcBef>
      <a:spcAft>
        <a:spcPct val="0"/>
      </a:spcAft>
      <a:defRPr b="1" kern="1200">
        <a:solidFill>
          <a:schemeClr val="tx1"/>
        </a:solidFill>
        <a:latin typeface="Arial" charset="0"/>
        <a:ea typeface="+mn-ea"/>
        <a:cs typeface="+mn-cs"/>
      </a:defRPr>
    </a:lvl4pPr>
    <a:lvl5pPr marL="1914347" algn="l" rtl="0" fontAlgn="base">
      <a:spcBef>
        <a:spcPct val="0"/>
      </a:spcBef>
      <a:spcAft>
        <a:spcPct val="0"/>
      </a:spcAft>
      <a:defRPr b="1" kern="1200">
        <a:solidFill>
          <a:schemeClr val="tx1"/>
        </a:solidFill>
        <a:latin typeface="Arial" charset="0"/>
        <a:ea typeface="+mn-ea"/>
        <a:cs typeface="+mn-cs"/>
      </a:defRPr>
    </a:lvl5pPr>
    <a:lvl6pPr marL="2392933" algn="l" defTabSz="957173" rtl="0" eaLnBrk="1" latinLnBrk="0" hangingPunct="1">
      <a:defRPr b="1" kern="1200">
        <a:solidFill>
          <a:schemeClr val="tx1"/>
        </a:solidFill>
        <a:latin typeface="Arial" charset="0"/>
        <a:ea typeface="+mn-ea"/>
        <a:cs typeface="+mn-cs"/>
      </a:defRPr>
    </a:lvl6pPr>
    <a:lvl7pPr marL="2871520" algn="l" defTabSz="957173" rtl="0" eaLnBrk="1" latinLnBrk="0" hangingPunct="1">
      <a:defRPr b="1" kern="1200">
        <a:solidFill>
          <a:schemeClr val="tx1"/>
        </a:solidFill>
        <a:latin typeface="Arial" charset="0"/>
        <a:ea typeface="+mn-ea"/>
        <a:cs typeface="+mn-cs"/>
      </a:defRPr>
    </a:lvl7pPr>
    <a:lvl8pPr marL="3350106" algn="l" defTabSz="957173" rtl="0" eaLnBrk="1" latinLnBrk="0" hangingPunct="1">
      <a:defRPr b="1" kern="1200">
        <a:solidFill>
          <a:schemeClr val="tx1"/>
        </a:solidFill>
        <a:latin typeface="Arial" charset="0"/>
        <a:ea typeface="+mn-ea"/>
        <a:cs typeface="+mn-cs"/>
      </a:defRPr>
    </a:lvl8pPr>
    <a:lvl9pPr marL="3828693" algn="l" defTabSz="957173" rtl="0" eaLnBrk="1" latinLnBrk="0" hangingPunct="1">
      <a:defRPr b="1"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a:srgbClr val="FFCC99"/>
    <a:srgbClr val="CCECFF"/>
    <a:srgbClr val="CCCCFF"/>
    <a:srgbClr val="660066"/>
    <a:srgbClr val="CC0099"/>
    <a:srgbClr val="000066"/>
    <a:srgbClr val="002B82"/>
    <a:srgbClr val="0032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94640" autoAdjust="0"/>
  </p:normalViewPr>
  <p:slideViewPr>
    <p:cSldViewPr>
      <p:cViewPr>
        <p:scale>
          <a:sx n="70" d="100"/>
          <a:sy n="70" d="100"/>
        </p:scale>
        <p:origin x="-1314" y="-462"/>
      </p:cViewPr>
      <p:guideLst>
        <p:guide orient="horz" pos="2160"/>
        <p:guide pos="312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909440"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4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5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5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5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5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sp>
            <p:nvSpPr>
              <p:cNvPr id="15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pPr>
                  <a:defRPr/>
                </a:pPr>
                <a:endParaRPr lang="es-ES" b="0">
                  <a:latin typeface="Tahoma" pitchFamily="34" charset="0"/>
                </a:endParaRPr>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0"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pPr>
                  <a:defRPr/>
                </a:pPr>
                <a:endParaRPr lang="es-ES" b="0">
                  <a:latin typeface="Tahoma" pitchFamily="34" charset="0"/>
                </a:endParaRPr>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27"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28"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29"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0"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1"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2"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3"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4"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5"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pPr>
                  <a:defRPr/>
                </a:pPr>
                <a:endParaRPr lang="es-ES" b="0">
                  <a:latin typeface="Tahoma" pitchFamily="34" charset="0"/>
                </a:endParaRPr>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pPr>
                  <a:defRPr/>
                </a:pPr>
                <a:endParaRPr lang="es-ES" b="0">
                  <a:latin typeface="Tahoma" pitchFamily="34" charset="0"/>
                </a:endParaRPr>
              </a:p>
            </p:txBody>
          </p:sp>
          <p:sp>
            <p:nvSpPr>
              <p:cNvPr id="138"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ES" b="0">
                  <a:latin typeface="Tahoma" pitchFamily="34" charset="0"/>
                </a:endParaRPr>
              </a:p>
            </p:txBody>
          </p:sp>
          <p:sp>
            <p:nvSpPr>
              <p:cNvPr id="139"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pPr>
                  <a:defRPr/>
                </a:pPr>
                <a:endParaRPr lang="es-ES" b="0">
                  <a:latin typeface="Tahoma" pitchFamily="34" charset="0"/>
                </a:endParaRPr>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s-ES" b="0">
                  <a:latin typeface="Tahoma" pitchFamily="34" charset="0"/>
                </a:endParaRPr>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s-ES" b="0">
                  <a:latin typeface="Tahoma" pitchFamily="34" charset="0"/>
                </a:endParaRPr>
              </a:p>
            </p:txBody>
          </p:sp>
        </p:grpSp>
      </p:grpSp>
      <p:sp>
        <p:nvSpPr>
          <p:cNvPr id="39065" name="Rectangle 153"/>
          <p:cNvSpPr>
            <a:spLocks noGrp="1" noChangeArrowheads="1"/>
          </p:cNvSpPr>
          <p:nvPr>
            <p:ph type="ctrTitle" sz="quarter"/>
          </p:nvPr>
        </p:nvSpPr>
        <p:spPr>
          <a:xfrm>
            <a:off x="742950" y="1768476"/>
            <a:ext cx="8420100" cy="1736725"/>
          </a:xfrm>
        </p:spPr>
        <p:txBody>
          <a:bodyPr anchor="b" anchorCtr="1"/>
          <a:lstStyle>
            <a:lvl1pPr>
              <a:defRPr sz="5700"/>
            </a:lvl1pPr>
          </a:lstStyle>
          <a:p>
            <a:r>
              <a:rPr lang="es-ES"/>
              <a:t>Haga clic para cambiar el estilo de título	</a:t>
            </a:r>
          </a:p>
        </p:txBody>
      </p:sp>
      <p:sp>
        <p:nvSpPr>
          <p:cNvPr id="39066" name="Rectangle 154"/>
          <p:cNvSpPr>
            <a:spLocks noGrp="1" noChangeArrowheads="1"/>
          </p:cNvSpPr>
          <p:nvPr>
            <p:ph type="subTitle" sz="quarter" idx="1"/>
          </p:nvPr>
        </p:nvSpPr>
        <p:spPr>
          <a:xfrm>
            <a:off x="1485900" y="3886200"/>
            <a:ext cx="6934200" cy="1752600"/>
          </a:xfrm>
        </p:spPr>
        <p:txBody>
          <a:bodyPr/>
          <a:lstStyle>
            <a:lvl1pPr marL="0" indent="0" algn="ctr">
              <a:buFont typeface="Arial" charset="0"/>
              <a:buNone/>
              <a:defRPr/>
            </a:lvl1pPr>
          </a:lstStyle>
          <a:p>
            <a:r>
              <a:rPr lang="es-ES"/>
              <a:t>Haga clic para modificar el estilo de subtítulo del patrón</a:t>
            </a:r>
          </a:p>
        </p:txBody>
      </p:sp>
      <p:sp>
        <p:nvSpPr>
          <p:cNvPr id="155" name="Rectangle 155"/>
          <p:cNvSpPr>
            <a:spLocks noGrp="1" noChangeArrowheads="1"/>
          </p:cNvSpPr>
          <p:nvPr>
            <p:ph type="dt" sz="quarter" idx="10"/>
          </p:nvPr>
        </p:nvSpPr>
        <p:spPr/>
        <p:txBody>
          <a:bodyPr/>
          <a:lstStyle>
            <a:lvl1pPr>
              <a:defRPr>
                <a:effectLst>
                  <a:outerShdw blurRad="38100" dist="38100" dir="2700000" algn="tl">
                    <a:srgbClr val="000000"/>
                  </a:outerShdw>
                </a:effectLst>
                <a:latin typeface="+mn-lt"/>
              </a:defRPr>
            </a:lvl1pPr>
          </a:lstStyle>
          <a:p>
            <a:pPr>
              <a:defRPr/>
            </a:pPr>
            <a:endParaRPr lang="es-ES"/>
          </a:p>
        </p:txBody>
      </p:sp>
      <p:sp>
        <p:nvSpPr>
          <p:cNvPr id="156" name="Rectangle 156"/>
          <p:cNvSpPr>
            <a:spLocks noGrp="1" noChangeArrowheads="1"/>
          </p:cNvSpPr>
          <p:nvPr>
            <p:ph type="ftr" sz="quarter" idx="11"/>
          </p:nvPr>
        </p:nvSpPr>
        <p:spPr/>
        <p:txBody>
          <a:bodyPr/>
          <a:lstStyle>
            <a:lvl1pPr>
              <a:defRPr>
                <a:effectLst>
                  <a:outerShdw blurRad="38100" dist="38100" dir="2700000" algn="tl">
                    <a:srgbClr val="000000"/>
                  </a:outerShdw>
                </a:effectLst>
                <a:latin typeface="+mn-lt"/>
              </a:defRPr>
            </a:lvl1pPr>
          </a:lstStyle>
          <a:p>
            <a:pPr>
              <a:defRPr/>
            </a:pPr>
            <a:endParaRPr lang="es-ES"/>
          </a:p>
        </p:txBody>
      </p:sp>
      <p:sp>
        <p:nvSpPr>
          <p:cNvPr id="157" name="Rectangle 157"/>
          <p:cNvSpPr>
            <a:spLocks noGrp="1" noChangeArrowheads="1"/>
          </p:cNvSpPr>
          <p:nvPr>
            <p:ph type="sldNum" sz="quarter" idx="12"/>
          </p:nvPr>
        </p:nvSpPr>
        <p:spPr/>
        <p:txBody>
          <a:bodyPr/>
          <a:lstStyle>
            <a:lvl1pPr>
              <a:defRPr>
                <a:effectLst>
                  <a:outerShdw blurRad="38100" dist="38100" dir="2700000" algn="tl">
                    <a:srgbClr val="000000"/>
                  </a:outerShdw>
                </a:effectLst>
                <a:latin typeface="+mn-lt"/>
              </a:defRPr>
            </a:lvl1pPr>
          </a:lstStyle>
          <a:p>
            <a:pPr>
              <a:defRPr/>
            </a:pPr>
            <a:fld id="{26F7A4F3-C6C6-4B56-B7DE-854F4C58F66A}"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041" name="Rectangle 153"/>
          <p:cNvSpPr>
            <a:spLocks noGrp="1" noRot="1" noChangeArrowheads="1"/>
          </p:cNvSpPr>
          <p:nvPr>
            <p:ph type="title"/>
          </p:nvPr>
        </p:nvSpPr>
        <p:spPr bwMode="auto">
          <a:xfrm>
            <a:off x="326761" y="228600"/>
            <a:ext cx="9252479" cy="1143000"/>
          </a:xfrm>
          <a:prstGeom prst="rect">
            <a:avLst/>
          </a:prstGeom>
          <a:noFill/>
          <a:ln w="9525">
            <a:noFill/>
            <a:miter lim="800000"/>
            <a:headEnd/>
            <a:tailEnd/>
          </a:ln>
          <a:effectLst/>
        </p:spPr>
        <p:txBody>
          <a:bodyPr vert="horz" wrap="square" lIns="95717" tIns="47859" rIns="95717" bIns="47859" numCol="1" anchor="ctr" anchorCtr="0" compatLnSpc="1">
            <a:prstTxWarp prst="textNoShape">
              <a:avLst/>
            </a:prstTxWarp>
          </a:bodyPr>
          <a:lstStyle/>
          <a:p>
            <a:pPr lvl="0"/>
            <a:r>
              <a:rPr lang="es-ES" smtClean="0"/>
              <a:t>Haga clic para cambiar el estilo de título	</a:t>
            </a:r>
          </a:p>
        </p:txBody>
      </p:sp>
      <p:sp>
        <p:nvSpPr>
          <p:cNvPr id="38045" name="Rectangle 157"/>
          <p:cNvSpPr>
            <a:spLocks noGrp="1" noRot="1" noChangeArrowheads="1"/>
          </p:cNvSpPr>
          <p:nvPr>
            <p:ph type="body" idx="1"/>
          </p:nvPr>
        </p:nvSpPr>
        <p:spPr bwMode="auto">
          <a:xfrm>
            <a:off x="326761" y="1600200"/>
            <a:ext cx="9252479" cy="4498975"/>
          </a:xfrm>
          <a:prstGeom prst="rect">
            <a:avLst/>
          </a:prstGeom>
          <a:noFill/>
          <a:ln w="9525">
            <a:noFill/>
            <a:miter lim="800000"/>
            <a:headEnd/>
            <a:tailEnd/>
          </a:ln>
          <a:effectLst/>
        </p:spPr>
        <p:txBody>
          <a:bodyPr vert="horz" wrap="square" lIns="95717" tIns="47859" rIns="95717" bIns="47859"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309" name="Rectangle 155"/>
          <p:cNvSpPr>
            <a:spLocks noGrp="1" noChangeArrowheads="1"/>
          </p:cNvSpPr>
          <p:nvPr>
            <p:ph type="dt" sz="quarter" idx="2"/>
          </p:nvPr>
        </p:nvSpPr>
        <p:spPr bwMode="auto">
          <a:xfrm>
            <a:off x="330201" y="6248400"/>
            <a:ext cx="2476500" cy="457200"/>
          </a:xfrm>
          <a:prstGeom prst="rect">
            <a:avLst/>
          </a:prstGeom>
          <a:ln>
            <a:miter lim="800000"/>
            <a:headEnd/>
            <a:tailEnd/>
          </a:ln>
        </p:spPr>
        <p:txBody>
          <a:bodyPr vert="horz" wrap="square" lIns="95717" tIns="47859" rIns="95717" bIns="47859" numCol="1" anchor="t" anchorCtr="0" compatLnSpc="1">
            <a:prstTxWarp prst="textNoShape">
              <a:avLst/>
            </a:prstTxWarp>
          </a:bodyPr>
          <a:lstStyle>
            <a:lvl1pPr>
              <a:defRPr sz="1100" b="0">
                <a:effectLst>
                  <a:outerShdw blurRad="38100" dist="38100" dir="2700000" algn="tl">
                    <a:srgbClr val="000000"/>
                  </a:outerShdw>
                </a:effectLst>
                <a:latin typeface="+mn-lt"/>
              </a:defRPr>
            </a:lvl1pPr>
          </a:lstStyle>
          <a:p>
            <a:pPr>
              <a:defRPr/>
            </a:pPr>
            <a:endParaRPr lang="es-ES"/>
          </a:p>
        </p:txBody>
      </p:sp>
      <p:sp>
        <p:nvSpPr>
          <p:cNvPr id="310" name="Rectangle 156"/>
          <p:cNvSpPr>
            <a:spLocks noGrp="1" noChangeArrowheads="1"/>
          </p:cNvSpPr>
          <p:nvPr>
            <p:ph type="ftr" sz="quarter" idx="3"/>
          </p:nvPr>
        </p:nvSpPr>
        <p:spPr bwMode="auto">
          <a:xfrm>
            <a:off x="3384550" y="6248400"/>
            <a:ext cx="3136900" cy="457200"/>
          </a:xfrm>
          <a:prstGeom prst="rect">
            <a:avLst/>
          </a:prstGeom>
          <a:ln>
            <a:miter lim="800000"/>
            <a:headEnd/>
            <a:tailEnd/>
          </a:ln>
        </p:spPr>
        <p:txBody>
          <a:bodyPr vert="horz" wrap="square" lIns="95717" tIns="47859" rIns="95717" bIns="47859" numCol="1" anchor="t" anchorCtr="0" compatLnSpc="1">
            <a:prstTxWarp prst="textNoShape">
              <a:avLst/>
            </a:prstTxWarp>
          </a:bodyPr>
          <a:lstStyle>
            <a:lvl1pPr algn="ctr">
              <a:defRPr sz="1100" b="0">
                <a:effectLst>
                  <a:outerShdw blurRad="38100" dist="38100" dir="2700000" algn="tl">
                    <a:srgbClr val="000000"/>
                  </a:outerShdw>
                </a:effectLst>
                <a:latin typeface="+mn-lt"/>
              </a:defRPr>
            </a:lvl1pPr>
          </a:lstStyle>
          <a:p>
            <a:pPr>
              <a:defRPr/>
            </a:pPr>
            <a:endParaRPr lang="es-ES"/>
          </a:p>
        </p:txBody>
      </p:sp>
      <p:sp>
        <p:nvSpPr>
          <p:cNvPr id="311" name="Rectangle 157"/>
          <p:cNvSpPr>
            <a:spLocks noGrp="1" noChangeArrowheads="1"/>
          </p:cNvSpPr>
          <p:nvPr>
            <p:ph type="sldNum" sz="quarter" idx="4"/>
          </p:nvPr>
        </p:nvSpPr>
        <p:spPr bwMode="auto">
          <a:xfrm>
            <a:off x="7099300" y="6248400"/>
            <a:ext cx="2476500" cy="457200"/>
          </a:xfrm>
          <a:prstGeom prst="rect">
            <a:avLst/>
          </a:prstGeom>
          <a:ln>
            <a:miter lim="800000"/>
            <a:headEnd/>
            <a:tailEnd/>
          </a:ln>
        </p:spPr>
        <p:txBody>
          <a:bodyPr vert="horz" wrap="square" lIns="95717" tIns="47859" rIns="95717" bIns="47859" numCol="1" anchor="t" anchorCtr="0" compatLnSpc="1">
            <a:prstTxWarp prst="textNoShape">
              <a:avLst/>
            </a:prstTxWarp>
          </a:bodyPr>
          <a:lstStyle>
            <a:lvl1pPr algn="r">
              <a:defRPr sz="1100" b="0">
                <a:effectLst>
                  <a:outerShdw blurRad="38100" dist="38100" dir="2700000" algn="tl">
                    <a:srgbClr val="000000"/>
                  </a:outerShdw>
                </a:effectLst>
                <a:latin typeface="+mn-lt"/>
              </a:defRPr>
            </a:lvl1pPr>
          </a:lstStyle>
          <a:p>
            <a:pPr>
              <a:defRPr/>
            </a:pPr>
            <a:fld id="{F383977C-73B0-49F3-BFB3-36FB3A8A606E}" type="slidenum">
              <a:rPr lang="es-ES"/>
              <a:pPr>
                <a:defRPr/>
              </a:pPr>
              <a:t>‹Nº›</a:t>
            </a:fld>
            <a:endParaRPr lang="es-ES"/>
          </a:p>
        </p:txBody>
      </p:sp>
    </p:spTree>
  </p:cSld>
  <p:clrMap bg1="dk2" tx1="lt1" bg2="dk1" tx2="lt2" accent1="accent1" accent2="accent2" accent3="accent3" accent4="accent4" accent5="accent5" accent6="accent6" hlink="hlink" folHlink="folHlink"/>
  <p:sldLayoutIdLst>
    <p:sldLayoutId id="2147483717" r:id="rId1"/>
  </p:sldLayoutIdLst>
  <p:txStyles>
    <p:titleStyle>
      <a:lvl1pPr algn="ctr" rtl="0" eaLnBrk="0" fontAlgn="base" hangingPunct="0">
        <a:spcBef>
          <a:spcPct val="0"/>
        </a:spcBef>
        <a:spcAft>
          <a:spcPct val="0"/>
        </a:spcAft>
        <a:defRPr sz="4600">
          <a:solidFill>
            <a:schemeClr val="tx2"/>
          </a:solidFill>
          <a:effectLst>
            <a:outerShdw blurRad="38100" dist="38100" dir="2700000" algn="tl">
              <a:srgbClr val="000000"/>
            </a:outerShdw>
          </a:effectLst>
          <a:latin typeface="Arial" charset="0"/>
          <a:ea typeface="+mj-ea"/>
          <a:cs typeface="+mj-cs"/>
        </a:defRPr>
      </a:lvl1pPr>
      <a:lvl2pPr algn="ctr" rtl="0" eaLnBrk="0" fontAlgn="base" hangingPunct="0">
        <a:spcBef>
          <a:spcPct val="0"/>
        </a:spcBef>
        <a:spcAft>
          <a:spcPct val="0"/>
        </a:spcAft>
        <a:defRPr sz="46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6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6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600">
          <a:solidFill>
            <a:schemeClr val="tx2"/>
          </a:solidFill>
          <a:effectLst>
            <a:outerShdw blurRad="38100" dist="38100" dir="2700000" algn="tl">
              <a:srgbClr val="000000"/>
            </a:outerShdw>
          </a:effectLst>
          <a:latin typeface="Arial" charset="0"/>
        </a:defRPr>
      </a:lvl5pPr>
      <a:lvl6pPr marL="478587" algn="ctr" rtl="0" fontAlgn="base">
        <a:spcBef>
          <a:spcPct val="0"/>
        </a:spcBef>
        <a:spcAft>
          <a:spcPct val="0"/>
        </a:spcAft>
        <a:defRPr sz="4600">
          <a:solidFill>
            <a:schemeClr val="tx2"/>
          </a:solidFill>
          <a:effectLst>
            <a:outerShdw blurRad="38100" dist="38100" dir="2700000" algn="tl">
              <a:srgbClr val="000000"/>
            </a:outerShdw>
          </a:effectLst>
          <a:latin typeface="Tahoma" pitchFamily="34" charset="0"/>
        </a:defRPr>
      </a:lvl6pPr>
      <a:lvl7pPr marL="957173" algn="ctr" rtl="0" fontAlgn="base">
        <a:spcBef>
          <a:spcPct val="0"/>
        </a:spcBef>
        <a:spcAft>
          <a:spcPct val="0"/>
        </a:spcAft>
        <a:defRPr sz="4600">
          <a:solidFill>
            <a:schemeClr val="tx2"/>
          </a:solidFill>
          <a:effectLst>
            <a:outerShdw blurRad="38100" dist="38100" dir="2700000" algn="tl">
              <a:srgbClr val="000000"/>
            </a:outerShdw>
          </a:effectLst>
          <a:latin typeface="Tahoma" pitchFamily="34" charset="0"/>
        </a:defRPr>
      </a:lvl7pPr>
      <a:lvl8pPr marL="1435760" algn="ctr" rtl="0" fontAlgn="base">
        <a:spcBef>
          <a:spcPct val="0"/>
        </a:spcBef>
        <a:spcAft>
          <a:spcPct val="0"/>
        </a:spcAft>
        <a:defRPr sz="4600">
          <a:solidFill>
            <a:schemeClr val="tx2"/>
          </a:solidFill>
          <a:effectLst>
            <a:outerShdw blurRad="38100" dist="38100" dir="2700000" algn="tl">
              <a:srgbClr val="000000"/>
            </a:outerShdw>
          </a:effectLst>
          <a:latin typeface="Tahoma" pitchFamily="34" charset="0"/>
        </a:defRPr>
      </a:lvl8pPr>
      <a:lvl9pPr marL="1914347" algn="ctr" rtl="0" fontAlgn="base">
        <a:spcBef>
          <a:spcPct val="0"/>
        </a:spcBef>
        <a:spcAft>
          <a:spcPct val="0"/>
        </a:spcAft>
        <a:defRPr sz="4600">
          <a:solidFill>
            <a:schemeClr val="tx2"/>
          </a:solidFill>
          <a:effectLst>
            <a:outerShdw blurRad="38100" dist="38100" dir="2700000" algn="tl">
              <a:srgbClr val="000000"/>
            </a:outerShdw>
          </a:effectLst>
          <a:latin typeface="Tahoma" pitchFamily="34" charset="0"/>
        </a:defRPr>
      </a:lvl9pPr>
    </p:titleStyle>
    <p:bodyStyle>
      <a:lvl1pPr marL="358940" indent="-358940" algn="l" rtl="0" eaLnBrk="0" fontAlgn="base" hangingPunct="0">
        <a:spcBef>
          <a:spcPct val="20000"/>
        </a:spcBef>
        <a:spcAft>
          <a:spcPct val="0"/>
        </a:spcAft>
        <a:buClr>
          <a:schemeClr val="hlink"/>
        </a:buClr>
        <a:buSzPct val="80000"/>
        <a:buFont typeface="Arial" charset="0"/>
        <a:buChar char="►"/>
        <a:defRPr sz="3300">
          <a:solidFill>
            <a:schemeClr val="tx1"/>
          </a:solidFill>
          <a:effectLst>
            <a:outerShdw blurRad="38100" dist="38100" dir="2700000" algn="tl">
              <a:srgbClr val="000000"/>
            </a:outerShdw>
          </a:effectLst>
          <a:latin typeface="Arial" charset="0"/>
          <a:ea typeface="+mn-ea"/>
          <a:cs typeface="+mn-cs"/>
        </a:defRPr>
      </a:lvl1pPr>
      <a:lvl2pPr marL="777703" indent="-299117" algn="l" rtl="0" eaLnBrk="0" fontAlgn="base" hangingPunct="0">
        <a:spcBef>
          <a:spcPct val="20000"/>
        </a:spcBef>
        <a:spcAft>
          <a:spcPct val="0"/>
        </a:spcAft>
        <a:buClr>
          <a:schemeClr val="folHlink"/>
        </a:buClr>
        <a:buFont typeface="Wingdings" pitchFamily="2" charset="2"/>
        <a:buChar char="§"/>
        <a:defRPr sz="2900">
          <a:solidFill>
            <a:schemeClr val="tx1"/>
          </a:solidFill>
          <a:effectLst>
            <a:outerShdw blurRad="38100" dist="38100" dir="2700000" algn="tl">
              <a:srgbClr val="000000"/>
            </a:outerShdw>
          </a:effectLst>
          <a:latin typeface="Arial" charset="0"/>
        </a:defRPr>
      </a:lvl2pPr>
      <a:lvl3pPr marL="1196467" indent="-239293" algn="l" rtl="0" eaLnBrk="0" fontAlgn="base" hangingPunct="0">
        <a:spcBef>
          <a:spcPct val="20000"/>
        </a:spcBef>
        <a:spcAft>
          <a:spcPct val="0"/>
        </a:spcAft>
        <a:buClr>
          <a:schemeClr val="hlink"/>
        </a:buClr>
        <a:buSzPct val="80000"/>
        <a:buFont typeface="Arial" charset="0"/>
        <a:buChar char="►"/>
        <a:defRPr sz="2500">
          <a:solidFill>
            <a:schemeClr val="tx1"/>
          </a:solidFill>
          <a:effectLst>
            <a:outerShdw blurRad="38100" dist="38100" dir="2700000" algn="tl">
              <a:srgbClr val="000000"/>
            </a:outerShdw>
          </a:effectLst>
          <a:latin typeface="Arial" charset="0"/>
        </a:defRPr>
      </a:lvl3pPr>
      <a:lvl4pPr marL="1675053" indent="-239293" algn="l" rtl="0" eaLnBrk="0" fontAlgn="base" hangingPunct="0">
        <a:spcBef>
          <a:spcPct val="20000"/>
        </a:spcBef>
        <a:spcAft>
          <a:spcPct val="0"/>
        </a:spcAft>
        <a:buClr>
          <a:schemeClr val="folHlink"/>
        </a:buClr>
        <a:buFont typeface="Wingdings" pitchFamily="2" charset="2"/>
        <a:buChar char="§"/>
        <a:defRPr sz="2100">
          <a:solidFill>
            <a:schemeClr val="tx1"/>
          </a:solidFill>
          <a:effectLst>
            <a:outerShdw blurRad="38100" dist="38100" dir="2700000" algn="tl">
              <a:srgbClr val="000000"/>
            </a:outerShdw>
          </a:effectLst>
          <a:latin typeface="Arial" charset="0"/>
        </a:defRPr>
      </a:lvl4pPr>
      <a:lvl5pPr marL="2153640" indent="-239293" algn="l" rtl="0" eaLnBrk="0" fontAlgn="base" hangingPunct="0">
        <a:spcBef>
          <a:spcPct val="20000"/>
        </a:spcBef>
        <a:spcAft>
          <a:spcPct val="0"/>
        </a:spcAft>
        <a:buClr>
          <a:schemeClr val="hlink"/>
        </a:buClr>
        <a:buSzPct val="80000"/>
        <a:buFont typeface="Arial" charset="0"/>
        <a:buChar char="►"/>
        <a:defRPr sz="2100">
          <a:solidFill>
            <a:schemeClr val="tx1"/>
          </a:solidFill>
          <a:effectLst>
            <a:outerShdw blurRad="38100" dist="38100" dir="2700000" algn="tl">
              <a:srgbClr val="000000"/>
            </a:outerShdw>
          </a:effectLst>
          <a:latin typeface="Arial" charset="0"/>
        </a:defRPr>
      </a:lvl5pPr>
      <a:lvl6pPr marL="2632226" indent="-239293" algn="l" rtl="0" fontAlgn="base">
        <a:spcBef>
          <a:spcPct val="20000"/>
        </a:spcBef>
        <a:spcAft>
          <a:spcPct val="0"/>
        </a:spcAft>
        <a:buClr>
          <a:schemeClr val="hlink"/>
        </a:buClr>
        <a:buSzPct val="80000"/>
        <a:buFont typeface="Arial" charset="0"/>
        <a:buChar char="►"/>
        <a:defRPr sz="2100">
          <a:solidFill>
            <a:schemeClr val="tx1"/>
          </a:solidFill>
          <a:effectLst>
            <a:outerShdw blurRad="38100" dist="38100" dir="2700000" algn="tl">
              <a:srgbClr val="000000"/>
            </a:outerShdw>
          </a:effectLst>
          <a:latin typeface="+mn-lt"/>
        </a:defRPr>
      </a:lvl6pPr>
      <a:lvl7pPr marL="3110813" indent="-239293" algn="l" rtl="0" fontAlgn="base">
        <a:spcBef>
          <a:spcPct val="20000"/>
        </a:spcBef>
        <a:spcAft>
          <a:spcPct val="0"/>
        </a:spcAft>
        <a:buClr>
          <a:schemeClr val="hlink"/>
        </a:buClr>
        <a:buSzPct val="80000"/>
        <a:buFont typeface="Arial" charset="0"/>
        <a:buChar char="►"/>
        <a:defRPr sz="2100">
          <a:solidFill>
            <a:schemeClr val="tx1"/>
          </a:solidFill>
          <a:effectLst>
            <a:outerShdw blurRad="38100" dist="38100" dir="2700000" algn="tl">
              <a:srgbClr val="000000"/>
            </a:outerShdw>
          </a:effectLst>
          <a:latin typeface="+mn-lt"/>
        </a:defRPr>
      </a:lvl7pPr>
      <a:lvl8pPr marL="3589400" indent="-239293" algn="l" rtl="0" fontAlgn="base">
        <a:spcBef>
          <a:spcPct val="20000"/>
        </a:spcBef>
        <a:spcAft>
          <a:spcPct val="0"/>
        </a:spcAft>
        <a:buClr>
          <a:schemeClr val="hlink"/>
        </a:buClr>
        <a:buSzPct val="80000"/>
        <a:buFont typeface="Arial" charset="0"/>
        <a:buChar char="►"/>
        <a:defRPr sz="2100">
          <a:solidFill>
            <a:schemeClr val="tx1"/>
          </a:solidFill>
          <a:effectLst>
            <a:outerShdw blurRad="38100" dist="38100" dir="2700000" algn="tl">
              <a:srgbClr val="000000"/>
            </a:outerShdw>
          </a:effectLst>
          <a:latin typeface="+mn-lt"/>
        </a:defRPr>
      </a:lvl8pPr>
      <a:lvl9pPr marL="4067987" indent="-239293" algn="l" rtl="0" fontAlgn="base">
        <a:spcBef>
          <a:spcPct val="20000"/>
        </a:spcBef>
        <a:spcAft>
          <a:spcPct val="0"/>
        </a:spcAft>
        <a:buClr>
          <a:schemeClr val="hlink"/>
        </a:buClr>
        <a:buSzPct val="80000"/>
        <a:buFont typeface="Arial" charset="0"/>
        <a:buChar char="►"/>
        <a:defRPr sz="2100">
          <a:solidFill>
            <a:schemeClr val="tx1"/>
          </a:solidFill>
          <a:effectLst>
            <a:outerShdw blurRad="38100" dist="38100" dir="2700000" algn="tl">
              <a:srgbClr val="000000"/>
            </a:outerShdw>
          </a:effectLst>
          <a:latin typeface="+mn-lt"/>
        </a:defRPr>
      </a:lvl9pPr>
    </p:bodyStyle>
    <p:otherStyle>
      <a:defPPr>
        <a:defRPr lang="es-ES"/>
      </a:defPPr>
      <a:lvl1pPr marL="0" algn="l" defTabSz="957173" rtl="0" eaLnBrk="1" latinLnBrk="0" hangingPunct="1">
        <a:defRPr sz="1900" kern="1200">
          <a:solidFill>
            <a:schemeClr val="tx1"/>
          </a:solidFill>
          <a:latin typeface="+mn-lt"/>
          <a:ea typeface="+mn-ea"/>
          <a:cs typeface="+mn-cs"/>
        </a:defRPr>
      </a:lvl1pPr>
      <a:lvl2pPr marL="478587" algn="l" defTabSz="957173" rtl="0" eaLnBrk="1" latinLnBrk="0" hangingPunct="1">
        <a:defRPr sz="1900" kern="1200">
          <a:solidFill>
            <a:schemeClr val="tx1"/>
          </a:solidFill>
          <a:latin typeface="+mn-lt"/>
          <a:ea typeface="+mn-ea"/>
          <a:cs typeface="+mn-cs"/>
        </a:defRPr>
      </a:lvl2pPr>
      <a:lvl3pPr marL="957173" algn="l" defTabSz="957173" rtl="0" eaLnBrk="1" latinLnBrk="0" hangingPunct="1">
        <a:defRPr sz="1900" kern="1200">
          <a:solidFill>
            <a:schemeClr val="tx1"/>
          </a:solidFill>
          <a:latin typeface="+mn-lt"/>
          <a:ea typeface="+mn-ea"/>
          <a:cs typeface="+mn-cs"/>
        </a:defRPr>
      </a:lvl3pPr>
      <a:lvl4pPr marL="1435760" algn="l" defTabSz="957173" rtl="0" eaLnBrk="1" latinLnBrk="0" hangingPunct="1">
        <a:defRPr sz="1900" kern="1200">
          <a:solidFill>
            <a:schemeClr val="tx1"/>
          </a:solidFill>
          <a:latin typeface="+mn-lt"/>
          <a:ea typeface="+mn-ea"/>
          <a:cs typeface="+mn-cs"/>
        </a:defRPr>
      </a:lvl4pPr>
      <a:lvl5pPr marL="1914347" algn="l" defTabSz="957173" rtl="0" eaLnBrk="1" latinLnBrk="0" hangingPunct="1">
        <a:defRPr sz="1900" kern="1200">
          <a:solidFill>
            <a:schemeClr val="tx1"/>
          </a:solidFill>
          <a:latin typeface="+mn-lt"/>
          <a:ea typeface="+mn-ea"/>
          <a:cs typeface="+mn-cs"/>
        </a:defRPr>
      </a:lvl5pPr>
      <a:lvl6pPr marL="2392933" algn="l" defTabSz="957173" rtl="0" eaLnBrk="1" latinLnBrk="0" hangingPunct="1">
        <a:defRPr sz="1900" kern="1200">
          <a:solidFill>
            <a:schemeClr val="tx1"/>
          </a:solidFill>
          <a:latin typeface="+mn-lt"/>
          <a:ea typeface="+mn-ea"/>
          <a:cs typeface="+mn-cs"/>
        </a:defRPr>
      </a:lvl6pPr>
      <a:lvl7pPr marL="2871520" algn="l" defTabSz="957173" rtl="0" eaLnBrk="1" latinLnBrk="0" hangingPunct="1">
        <a:defRPr sz="1900" kern="1200">
          <a:solidFill>
            <a:schemeClr val="tx1"/>
          </a:solidFill>
          <a:latin typeface="+mn-lt"/>
          <a:ea typeface="+mn-ea"/>
          <a:cs typeface="+mn-cs"/>
        </a:defRPr>
      </a:lvl7pPr>
      <a:lvl8pPr marL="3350106" algn="l" defTabSz="957173" rtl="0" eaLnBrk="1" latinLnBrk="0" hangingPunct="1">
        <a:defRPr sz="1900" kern="1200">
          <a:solidFill>
            <a:schemeClr val="tx1"/>
          </a:solidFill>
          <a:latin typeface="+mn-lt"/>
          <a:ea typeface="+mn-ea"/>
          <a:cs typeface="+mn-cs"/>
        </a:defRPr>
      </a:lvl8pPr>
      <a:lvl9pPr marL="3828693" algn="l" defTabSz="95717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gsoillab.uma.es/"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ecampus.ugr.es/" TargetMode="External"/><Relationship Id="rId2" Type="http://schemas.openxmlformats.org/officeDocument/2006/relationships/hyperlink" Target="mailto:favalver@ugr.es"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1124744"/>
            <a:ext cx="8349307" cy="1512168"/>
          </a:xfrm>
          <a:solidFill>
            <a:srgbClr val="660066"/>
          </a:solidFill>
          <a:ln>
            <a:solidFill>
              <a:srgbClr val="000000"/>
            </a:solidFill>
          </a:ln>
        </p:spPr>
        <p:txBody>
          <a:bodyPr/>
          <a:lstStyle/>
          <a:p>
            <a:r>
              <a:rPr lang="es-ES" sz="2400" b="1" i="1" cap="all" dirty="0">
                <a:solidFill>
                  <a:schemeClr val="tx1"/>
                </a:solidFill>
                <a:effectLst/>
              </a:rPr>
              <a:t>Máster </a:t>
            </a:r>
            <a:r>
              <a:rPr lang="es-ES" sz="2400" b="1" i="1" cap="all" dirty="0" smtClean="0">
                <a:solidFill>
                  <a:schemeClr val="tx1"/>
                </a:solidFill>
                <a:effectLst/>
              </a:rPr>
              <a:t>universitario en </a:t>
            </a:r>
            <a:br>
              <a:rPr lang="es-ES" sz="2400" b="1" i="1" cap="all" dirty="0" smtClean="0">
                <a:solidFill>
                  <a:schemeClr val="tx1"/>
                </a:solidFill>
                <a:effectLst/>
              </a:rPr>
            </a:br>
            <a:r>
              <a:rPr lang="es-ES" sz="2400" b="1" i="1" cap="all" dirty="0" smtClean="0">
                <a:solidFill>
                  <a:schemeClr val="tx1"/>
                </a:solidFill>
                <a:effectLst/>
              </a:rPr>
              <a:t>Análisis </a:t>
            </a:r>
            <a:r>
              <a:rPr lang="es-ES" sz="2400" b="1" i="1" cap="all" dirty="0">
                <a:solidFill>
                  <a:schemeClr val="tx1"/>
                </a:solidFill>
                <a:effectLst/>
              </a:rPr>
              <a:t>y gestión del territorio: </a:t>
            </a:r>
            <a:r>
              <a:rPr lang="es-ES" sz="2400" b="1" i="1" cap="all" dirty="0" smtClean="0">
                <a:solidFill>
                  <a:schemeClr val="tx1"/>
                </a:solidFill>
                <a:effectLst/>
              </a:rPr>
              <a:t>PLANIFICACIÓN, GOBERNANZA Y </a:t>
            </a:r>
            <a:r>
              <a:rPr lang="es-ES_tradnl" sz="2400" b="1" i="1" cap="all" dirty="0" smtClean="0">
                <a:solidFill>
                  <a:schemeClr val="tx1"/>
                </a:solidFill>
                <a:effectLst/>
              </a:rPr>
              <a:t>liderazgo territorial</a:t>
            </a:r>
            <a:endParaRPr lang="es-ES" sz="24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27" name="15 CuadroTexto"/>
          <p:cNvSpPr txBox="1"/>
          <p:nvPr/>
        </p:nvSpPr>
        <p:spPr>
          <a:xfrm>
            <a:off x="4016896" y="4437112"/>
            <a:ext cx="4464496" cy="882947"/>
          </a:xfrm>
          <a:prstGeom prst="rect">
            <a:avLst/>
          </a:prstGeom>
          <a:solidFill>
            <a:srgbClr val="CCCCFF"/>
          </a:solidFill>
        </p:spPr>
        <p:txBody>
          <a:bodyPr wrap="square" lIns="20967" tIns="10484" rIns="20967" bIns="10484" rtlCol="0">
            <a:spAutoFit/>
          </a:bodyPr>
          <a:lstStyle/>
          <a:p>
            <a:pPr algn="just"/>
            <a:r>
              <a:rPr lang="es-ES_tradnl" sz="1400" dirty="0" smtClean="0">
                <a:solidFill>
                  <a:schemeClr val="bg1">
                    <a:lumMod val="50000"/>
                  </a:schemeClr>
                </a:solidFill>
              </a:rPr>
              <a:t>Dptos. Geografía </a:t>
            </a:r>
            <a:r>
              <a:rPr lang="es-ES_tradnl" sz="1400" dirty="0">
                <a:solidFill>
                  <a:schemeClr val="bg1">
                    <a:lumMod val="50000"/>
                  </a:schemeClr>
                </a:solidFill>
              </a:rPr>
              <a:t>Humana </a:t>
            </a:r>
            <a:r>
              <a:rPr lang="es-ES_tradnl" sz="1400" dirty="0" smtClean="0">
                <a:solidFill>
                  <a:schemeClr val="bg1">
                    <a:lumMod val="50000"/>
                  </a:schemeClr>
                </a:solidFill>
              </a:rPr>
              <a:t>y Análisis </a:t>
            </a:r>
            <a:r>
              <a:rPr lang="es-ES_tradnl" sz="1400" dirty="0">
                <a:solidFill>
                  <a:schemeClr val="bg1">
                    <a:lumMod val="50000"/>
                  </a:schemeClr>
                </a:solidFill>
              </a:rPr>
              <a:t>Geográfico Regional y Geografía </a:t>
            </a:r>
            <a:r>
              <a:rPr lang="es-ES_tradnl" sz="1400" dirty="0" smtClean="0">
                <a:solidFill>
                  <a:schemeClr val="bg1">
                    <a:lumMod val="50000"/>
                  </a:schemeClr>
                </a:solidFill>
              </a:rPr>
              <a:t>Física, Instituto </a:t>
            </a:r>
            <a:r>
              <a:rPr lang="es-ES_tradnl" sz="1400" dirty="0">
                <a:solidFill>
                  <a:schemeClr val="bg1">
                    <a:lumMod val="50000"/>
                  </a:schemeClr>
                </a:solidFill>
              </a:rPr>
              <a:t>de Desarrollo Regional </a:t>
            </a:r>
            <a:r>
              <a:rPr lang="es-ES_tradnl" sz="1400" dirty="0" smtClean="0">
                <a:solidFill>
                  <a:schemeClr val="bg1">
                    <a:lumMod val="50000"/>
                  </a:schemeClr>
                </a:solidFill>
              </a:rPr>
              <a:t>(Univ. </a:t>
            </a:r>
            <a:r>
              <a:rPr lang="es-ES_tradnl" sz="1400" dirty="0">
                <a:solidFill>
                  <a:schemeClr val="bg1">
                    <a:lumMod val="50000"/>
                  </a:schemeClr>
                </a:solidFill>
              </a:rPr>
              <a:t>de Granada)</a:t>
            </a:r>
            <a:endParaRPr lang="es-ES" sz="1400" dirty="0">
              <a:solidFill>
                <a:schemeClr val="bg1">
                  <a:lumMod val="50000"/>
                </a:schemeClr>
              </a:solidFill>
            </a:endParaRPr>
          </a:p>
          <a:p>
            <a:pPr algn="just"/>
            <a:r>
              <a:rPr lang="es-ES_tradnl" sz="1400" dirty="0">
                <a:solidFill>
                  <a:schemeClr val="bg1">
                    <a:lumMod val="50000"/>
                  </a:schemeClr>
                </a:solidFill>
              </a:rPr>
              <a:t>Dpto. de Geografía </a:t>
            </a:r>
            <a:r>
              <a:rPr lang="es-ES_tradnl" sz="1400" dirty="0" smtClean="0">
                <a:solidFill>
                  <a:schemeClr val="bg1">
                    <a:lumMod val="50000"/>
                  </a:schemeClr>
                </a:solidFill>
              </a:rPr>
              <a:t>(Univ. </a:t>
            </a:r>
            <a:r>
              <a:rPr lang="es-ES_tradnl" sz="1400" dirty="0">
                <a:solidFill>
                  <a:schemeClr val="bg1">
                    <a:lumMod val="50000"/>
                  </a:schemeClr>
                </a:solidFill>
              </a:rPr>
              <a:t>Rovira i </a:t>
            </a:r>
            <a:r>
              <a:rPr lang="es-ES_tradnl" sz="1400" dirty="0" err="1">
                <a:solidFill>
                  <a:schemeClr val="bg1">
                    <a:lumMod val="50000"/>
                  </a:schemeClr>
                </a:solidFill>
              </a:rPr>
              <a:t>Virgili</a:t>
            </a:r>
            <a:r>
              <a:rPr lang="es-ES_tradnl" sz="1400" dirty="0">
                <a:solidFill>
                  <a:schemeClr val="bg1">
                    <a:lumMod val="50000"/>
                  </a:schemeClr>
                </a:solidFill>
              </a:rPr>
              <a:t>)</a:t>
            </a:r>
            <a:r>
              <a:rPr lang="en-US" sz="1400" b="0" dirty="0" smtClean="0">
                <a:solidFill>
                  <a:schemeClr val="bg1">
                    <a:lumMod val="50000"/>
                  </a:schemeClr>
                </a:solidFill>
              </a:rPr>
              <a:t>. </a:t>
            </a:r>
            <a:endParaRPr lang="es-ES" sz="1400" b="0" dirty="0" smtClean="0">
              <a:solidFill>
                <a:schemeClr val="bg1">
                  <a:lumMod val="50000"/>
                </a:schemeClr>
              </a:solidFill>
            </a:endParaRPr>
          </a:p>
        </p:txBody>
      </p:sp>
    </p:spTree>
    <p:extLst>
      <p:ext uri="{BB962C8B-B14F-4D97-AF65-F5344CB8AC3E}">
        <p14:creationId xmlns:p14="http://schemas.microsoft.com/office/powerpoint/2010/main" val="7605479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565583"/>
            <a:ext cx="8349307" cy="487153"/>
          </a:xfrm>
          <a:solidFill>
            <a:srgbClr val="660066"/>
          </a:solidFill>
          <a:ln>
            <a:solidFill>
              <a:srgbClr val="000000"/>
            </a:solidFill>
          </a:ln>
        </p:spPr>
        <p:txBody>
          <a:bodyPr/>
          <a:lstStyle/>
          <a:p>
            <a:r>
              <a:rPr lang="es-ES" sz="2000" b="1" i="1" cap="all" dirty="0" smtClean="0">
                <a:solidFill>
                  <a:schemeClr val="tx1"/>
                </a:solidFill>
                <a:effectLst/>
              </a:rPr>
              <a:t>INFORMACIÓN ADMINISTRATIVA</a:t>
            </a:r>
            <a:endParaRPr lang="es-ES" sz="20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8" name="Rectángulo 7"/>
          <p:cNvSpPr/>
          <p:nvPr/>
        </p:nvSpPr>
        <p:spPr>
          <a:xfrm>
            <a:off x="920552" y="1692097"/>
            <a:ext cx="7992888" cy="1015663"/>
          </a:xfrm>
          <a:prstGeom prst="rect">
            <a:avLst/>
          </a:prstGeom>
        </p:spPr>
        <p:txBody>
          <a:bodyPr wrap="square">
            <a:spAutoFit/>
          </a:bodyPr>
          <a:lstStyle/>
          <a:p>
            <a:pPr algn="just"/>
            <a:r>
              <a:rPr lang="es-ES" sz="2000" dirty="0" smtClean="0">
                <a:solidFill>
                  <a:srgbClr val="000000"/>
                </a:solidFill>
                <a:latin typeface="+mj-lt"/>
              </a:rPr>
              <a:t>Escuela de Posgrado UGR:</a:t>
            </a:r>
          </a:p>
          <a:p>
            <a:pPr algn="just"/>
            <a:r>
              <a:rPr lang="es-ES" sz="2000" dirty="0">
                <a:solidFill>
                  <a:srgbClr val="000000"/>
                </a:solidFill>
                <a:latin typeface="+mj-lt"/>
              </a:rPr>
              <a:t>http://</a:t>
            </a:r>
            <a:r>
              <a:rPr lang="es-ES" sz="2000" dirty="0" smtClean="0">
                <a:solidFill>
                  <a:srgbClr val="000000"/>
                </a:solidFill>
                <a:latin typeface="+mj-lt"/>
              </a:rPr>
              <a:t>escuelaposgrado.ugr.es/pages/masteres_oficiales </a:t>
            </a:r>
          </a:p>
          <a:p>
            <a:pPr algn="just"/>
            <a:endParaRPr lang="es-ES" sz="2000" dirty="0">
              <a:solidFill>
                <a:srgbClr val="000000"/>
              </a:solidFill>
              <a:latin typeface="+mj-lt"/>
            </a:endParaRPr>
          </a:p>
        </p:txBody>
      </p:sp>
    </p:spTree>
    <p:extLst>
      <p:ext uri="{BB962C8B-B14F-4D97-AF65-F5344CB8AC3E}">
        <p14:creationId xmlns:p14="http://schemas.microsoft.com/office/powerpoint/2010/main" val="2504580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 name="Tabla 9"/>
          <p:cNvGraphicFramePr>
            <a:graphicFrameLocks noGrp="1"/>
          </p:cNvGraphicFramePr>
          <p:nvPr>
            <p:extLst>
              <p:ext uri="{D42A27DB-BD31-4B8C-83A1-F6EECF244321}">
                <p14:modId xmlns:p14="http://schemas.microsoft.com/office/powerpoint/2010/main" val="2826500191"/>
              </p:ext>
            </p:extLst>
          </p:nvPr>
        </p:nvGraphicFramePr>
        <p:xfrm>
          <a:off x="776536" y="1285448"/>
          <a:ext cx="8280920" cy="5266419"/>
        </p:xfrm>
        <a:graphic>
          <a:graphicData uri="http://schemas.openxmlformats.org/drawingml/2006/table">
            <a:tbl>
              <a:tblPr firstRow="1" firstCol="1" bandRow="1">
                <a:tableStyleId>{5C22544A-7EE6-4342-B048-85BDC9FD1C3A}</a:tableStyleId>
              </a:tblPr>
              <a:tblGrid>
                <a:gridCol w="2376264"/>
                <a:gridCol w="1764196"/>
                <a:gridCol w="900100"/>
                <a:gridCol w="3240360"/>
              </a:tblGrid>
              <a:tr h="2523219">
                <a:tc>
                  <a:txBody>
                    <a:bodyPr/>
                    <a:lstStyle/>
                    <a:p>
                      <a:pPr algn="just">
                        <a:spcBef>
                          <a:spcPts val="0"/>
                        </a:spcBef>
                        <a:spcAft>
                          <a:spcPts val="0"/>
                        </a:spcAft>
                      </a:pPr>
                      <a:r>
                        <a:rPr lang="es-ES" sz="1200" b="1" dirty="0" smtClean="0">
                          <a:solidFill>
                            <a:schemeClr val="bg1">
                              <a:lumMod val="50000"/>
                            </a:schemeClr>
                          </a:solidFill>
                          <a:effectLst/>
                          <a:latin typeface="+mj-lt"/>
                        </a:rPr>
                        <a:t>Univ. </a:t>
                      </a:r>
                      <a:r>
                        <a:rPr lang="es-ES" sz="1200" b="1" dirty="0">
                          <a:solidFill>
                            <a:schemeClr val="bg1">
                              <a:lumMod val="50000"/>
                            </a:schemeClr>
                          </a:solidFill>
                          <a:effectLst/>
                          <a:latin typeface="+mj-lt"/>
                        </a:rPr>
                        <a:t>de Granada</a:t>
                      </a:r>
                    </a:p>
                    <a:p>
                      <a:pPr algn="just">
                        <a:spcBef>
                          <a:spcPts val="0"/>
                        </a:spcBef>
                        <a:spcAft>
                          <a:spcPts val="0"/>
                        </a:spcAft>
                      </a:pPr>
                      <a:r>
                        <a:rPr lang="es-ES" sz="1200" b="0" dirty="0">
                          <a:solidFill>
                            <a:schemeClr val="bg1">
                              <a:lumMod val="50000"/>
                            </a:schemeClr>
                          </a:solidFill>
                          <a:effectLst/>
                          <a:latin typeface="+mj-lt"/>
                        </a:rPr>
                        <a:t>Camacho Ballesta, José Antonio</a:t>
                      </a:r>
                    </a:p>
                    <a:p>
                      <a:pPr algn="just">
                        <a:spcBef>
                          <a:spcPts val="0"/>
                        </a:spcBef>
                        <a:spcAft>
                          <a:spcPts val="0"/>
                        </a:spcAft>
                      </a:pPr>
                      <a:r>
                        <a:rPr lang="es-ES" sz="1200" b="0" dirty="0">
                          <a:solidFill>
                            <a:schemeClr val="bg1">
                              <a:lumMod val="50000"/>
                            </a:schemeClr>
                          </a:solidFill>
                          <a:effectLst/>
                          <a:latin typeface="+mj-lt"/>
                        </a:rPr>
                        <a:t>Camacho Olmedo, María Teresa</a:t>
                      </a:r>
                    </a:p>
                    <a:p>
                      <a:pPr algn="just">
                        <a:spcBef>
                          <a:spcPts val="0"/>
                        </a:spcBef>
                        <a:spcAft>
                          <a:spcPts val="0"/>
                        </a:spcAft>
                      </a:pPr>
                      <a:r>
                        <a:rPr lang="es-ES" sz="1200" b="0" dirty="0">
                          <a:solidFill>
                            <a:schemeClr val="bg1">
                              <a:lumMod val="50000"/>
                            </a:schemeClr>
                          </a:solidFill>
                          <a:effectLst/>
                          <a:latin typeface="+mj-lt"/>
                        </a:rPr>
                        <a:t>Castillo Ruiz, José</a:t>
                      </a:r>
                    </a:p>
                    <a:p>
                      <a:pPr algn="just">
                        <a:spcBef>
                          <a:spcPts val="0"/>
                        </a:spcBef>
                        <a:spcAft>
                          <a:spcPts val="0"/>
                        </a:spcAft>
                      </a:pPr>
                      <a:r>
                        <a:rPr lang="es-ES" sz="1200" b="0" dirty="0">
                          <a:solidFill>
                            <a:schemeClr val="bg1">
                              <a:lumMod val="50000"/>
                            </a:schemeClr>
                          </a:solidFill>
                          <a:effectLst/>
                          <a:latin typeface="+mj-lt"/>
                        </a:rPr>
                        <a:t>Cejudo García, Eugenio</a:t>
                      </a:r>
                    </a:p>
                    <a:p>
                      <a:pPr algn="just">
                        <a:spcBef>
                          <a:spcPts val="0"/>
                        </a:spcBef>
                        <a:spcAft>
                          <a:spcPts val="0"/>
                        </a:spcAft>
                      </a:pPr>
                      <a:r>
                        <a:rPr lang="es-ES" sz="1200" b="0" dirty="0">
                          <a:solidFill>
                            <a:schemeClr val="bg1">
                              <a:lumMod val="50000"/>
                            </a:schemeClr>
                          </a:solidFill>
                          <a:effectLst/>
                          <a:latin typeface="+mj-lt"/>
                        </a:rPr>
                        <a:t>Conde Antequera, Jesús</a:t>
                      </a:r>
                    </a:p>
                    <a:p>
                      <a:pPr algn="just">
                        <a:spcBef>
                          <a:spcPts val="0"/>
                        </a:spcBef>
                        <a:spcAft>
                          <a:spcPts val="0"/>
                        </a:spcAft>
                      </a:pPr>
                      <a:r>
                        <a:rPr lang="es-ES" sz="1200" b="0" dirty="0" smtClean="0">
                          <a:solidFill>
                            <a:schemeClr val="bg1">
                              <a:lumMod val="50000"/>
                            </a:schemeClr>
                          </a:solidFill>
                          <a:effectLst/>
                          <a:latin typeface="+mj-lt"/>
                        </a:rPr>
                        <a:t>Egea </a:t>
                      </a:r>
                      <a:r>
                        <a:rPr lang="es-ES" sz="1200" b="0" dirty="0">
                          <a:solidFill>
                            <a:schemeClr val="bg1">
                              <a:lumMod val="50000"/>
                            </a:schemeClr>
                          </a:solidFill>
                          <a:effectLst/>
                          <a:latin typeface="+mj-lt"/>
                        </a:rPr>
                        <a:t>Jiménez, Carmen</a:t>
                      </a:r>
                    </a:p>
                    <a:p>
                      <a:pPr algn="just">
                        <a:spcBef>
                          <a:spcPts val="0"/>
                        </a:spcBef>
                        <a:spcAft>
                          <a:spcPts val="0"/>
                        </a:spcAft>
                      </a:pPr>
                      <a:r>
                        <a:rPr lang="es-ES" sz="1200" b="0" dirty="0" err="1">
                          <a:solidFill>
                            <a:schemeClr val="bg1">
                              <a:lumMod val="50000"/>
                            </a:schemeClr>
                          </a:solidFill>
                          <a:effectLst/>
                          <a:latin typeface="+mj-lt"/>
                        </a:rPr>
                        <a:t>Frolova</a:t>
                      </a:r>
                      <a:r>
                        <a:rPr lang="es-ES" sz="1200" b="0" dirty="0">
                          <a:solidFill>
                            <a:schemeClr val="bg1">
                              <a:lumMod val="50000"/>
                            </a:schemeClr>
                          </a:solidFill>
                          <a:effectLst/>
                          <a:latin typeface="+mj-lt"/>
                        </a:rPr>
                        <a:t> </a:t>
                      </a:r>
                      <a:r>
                        <a:rPr lang="es-ES" sz="1200" b="0" dirty="0" err="1">
                          <a:solidFill>
                            <a:schemeClr val="bg1">
                              <a:lumMod val="50000"/>
                            </a:schemeClr>
                          </a:solidFill>
                          <a:effectLst/>
                          <a:latin typeface="+mj-lt"/>
                        </a:rPr>
                        <a:t>Ignatieva</a:t>
                      </a:r>
                      <a:r>
                        <a:rPr lang="es-ES" sz="1200" b="0" dirty="0">
                          <a:solidFill>
                            <a:schemeClr val="bg1">
                              <a:lumMod val="50000"/>
                            </a:schemeClr>
                          </a:solidFill>
                          <a:effectLst/>
                          <a:latin typeface="+mj-lt"/>
                        </a:rPr>
                        <a:t>, Marina</a:t>
                      </a:r>
                    </a:p>
                    <a:p>
                      <a:pPr algn="just">
                        <a:spcBef>
                          <a:spcPts val="0"/>
                        </a:spcBef>
                        <a:spcAft>
                          <a:spcPts val="0"/>
                        </a:spcAft>
                      </a:pPr>
                      <a:r>
                        <a:rPr lang="es-ES" sz="1200" b="0" dirty="0">
                          <a:solidFill>
                            <a:schemeClr val="bg1">
                              <a:lumMod val="50000"/>
                            </a:schemeClr>
                          </a:solidFill>
                          <a:effectLst/>
                          <a:latin typeface="+mj-lt"/>
                        </a:rPr>
                        <a:t>Gómez </a:t>
                      </a:r>
                      <a:r>
                        <a:rPr lang="es-ES" sz="1200" b="0" dirty="0" err="1">
                          <a:solidFill>
                            <a:schemeClr val="bg1">
                              <a:lumMod val="50000"/>
                            </a:schemeClr>
                          </a:solidFill>
                          <a:effectLst/>
                          <a:latin typeface="+mj-lt"/>
                        </a:rPr>
                        <a:t>Zotano</a:t>
                      </a:r>
                      <a:r>
                        <a:rPr lang="es-ES" sz="1200" b="0" dirty="0">
                          <a:solidFill>
                            <a:schemeClr val="bg1">
                              <a:lumMod val="50000"/>
                            </a:schemeClr>
                          </a:solidFill>
                          <a:effectLst/>
                          <a:latin typeface="+mj-lt"/>
                        </a:rPr>
                        <a:t>, José</a:t>
                      </a:r>
                    </a:p>
                    <a:p>
                      <a:pPr algn="just">
                        <a:spcBef>
                          <a:spcPts val="0"/>
                        </a:spcBef>
                        <a:spcAft>
                          <a:spcPts val="0"/>
                        </a:spcAft>
                      </a:pPr>
                      <a:r>
                        <a:rPr lang="es-ES" sz="1200" b="0" dirty="0">
                          <a:solidFill>
                            <a:schemeClr val="bg1">
                              <a:lumMod val="50000"/>
                            </a:schemeClr>
                          </a:solidFill>
                          <a:effectLst/>
                          <a:latin typeface="+mj-lt"/>
                        </a:rPr>
                        <a:t>Hernández del Águila, </a:t>
                      </a:r>
                      <a:r>
                        <a:rPr lang="es-ES" sz="1200" b="0" dirty="0" smtClean="0">
                          <a:solidFill>
                            <a:schemeClr val="bg1">
                              <a:lumMod val="50000"/>
                            </a:schemeClr>
                          </a:solidFill>
                          <a:effectLst/>
                          <a:latin typeface="+mj-lt"/>
                        </a:rPr>
                        <a:t>Rafael</a:t>
                      </a:r>
                      <a:endParaRPr lang="es-ES" sz="1200" b="0" dirty="0">
                        <a:solidFill>
                          <a:schemeClr val="bg1">
                            <a:lumMod val="50000"/>
                          </a:schemeClr>
                        </a:solidFill>
                        <a:effectLst/>
                        <a:latin typeface="+mj-lt"/>
                      </a:endParaRPr>
                    </a:p>
                  </a:txBody>
                  <a:tcPr marL="61350" marR="61350" marT="0" marB="0">
                    <a:solidFill>
                      <a:srgbClr val="00B0F0"/>
                    </a:solidFill>
                  </a:tcPr>
                </a:tc>
                <a:tc gridSpan="2">
                  <a:txBody>
                    <a:bodyPr/>
                    <a:lstStyle/>
                    <a:p>
                      <a:pPr algn="just">
                        <a:spcBef>
                          <a:spcPts val="0"/>
                        </a:spcBef>
                        <a:spcAft>
                          <a:spcPts val="0"/>
                        </a:spcAft>
                      </a:pPr>
                      <a:r>
                        <a:rPr lang="es-ES" sz="1200" b="0" dirty="0" smtClean="0">
                          <a:solidFill>
                            <a:schemeClr val="bg1">
                              <a:lumMod val="50000"/>
                            </a:schemeClr>
                          </a:solidFill>
                          <a:effectLst/>
                          <a:latin typeface="+mj-lt"/>
                        </a:rPr>
                        <a:t>Jiménez Olivencia, Yolanda</a:t>
                      </a:r>
                    </a:p>
                    <a:p>
                      <a:pPr algn="just">
                        <a:spcBef>
                          <a:spcPts val="0"/>
                        </a:spcBef>
                        <a:spcAft>
                          <a:spcPts val="0"/>
                        </a:spcAft>
                      </a:pPr>
                      <a:r>
                        <a:rPr lang="es-ES" sz="1200" b="0" dirty="0" smtClean="0">
                          <a:solidFill>
                            <a:schemeClr val="bg1">
                              <a:lumMod val="50000"/>
                            </a:schemeClr>
                          </a:solidFill>
                          <a:effectLst/>
                          <a:latin typeface="+mj-lt"/>
                        </a:rPr>
                        <a:t>Maroto Martos, Juan Carlos</a:t>
                      </a:r>
                    </a:p>
                    <a:p>
                      <a:pPr algn="just">
                        <a:spcBef>
                          <a:spcPts val="0"/>
                        </a:spcBef>
                        <a:spcAft>
                          <a:spcPts val="0"/>
                        </a:spcAft>
                      </a:pPr>
                      <a:r>
                        <a:rPr lang="es-ES" sz="1200" b="0" dirty="0" smtClean="0">
                          <a:solidFill>
                            <a:schemeClr val="bg1">
                              <a:lumMod val="50000"/>
                            </a:schemeClr>
                          </a:solidFill>
                          <a:effectLst/>
                          <a:latin typeface="+mj-lt"/>
                        </a:rPr>
                        <a:t>Martínez Ibarra, Emilio</a:t>
                      </a:r>
                    </a:p>
                    <a:p>
                      <a:pPr algn="just">
                        <a:spcBef>
                          <a:spcPts val="0"/>
                        </a:spcBef>
                        <a:spcAft>
                          <a:spcPts val="0"/>
                        </a:spcAft>
                      </a:pPr>
                      <a:r>
                        <a:rPr lang="es-ES" sz="1200" b="0" dirty="0" smtClean="0">
                          <a:solidFill>
                            <a:schemeClr val="bg1">
                              <a:lumMod val="50000"/>
                            </a:schemeClr>
                          </a:solidFill>
                          <a:effectLst/>
                          <a:latin typeface="+mj-lt"/>
                        </a:rPr>
                        <a:t>Matarán Ruiz, Alberto</a:t>
                      </a:r>
                    </a:p>
                    <a:p>
                      <a:pPr algn="just">
                        <a:spcBef>
                          <a:spcPts val="0"/>
                        </a:spcBef>
                        <a:spcAft>
                          <a:spcPts val="0"/>
                        </a:spcAft>
                      </a:pPr>
                      <a:r>
                        <a:rPr lang="es-ES" sz="1200" b="0" dirty="0" smtClean="0">
                          <a:solidFill>
                            <a:schemeClr val="bg1">
                              <a:lumMod val="50000"/>
                            </a:schemeClr>
                          </a:solidFill>
                          <a:effectLst/>
                          <a:latin typeface="+mj-lt"/>
                        </a:rPr>
                        <a:t>Navarro Valverde, Francisco Antonio</a:t>
                      </a:r>
                    </a:p>
                    <a:p>
                      <a:pPr algn="just">
                        <a:spcBef>
                          <a:spcPts val="0"/>
                        </a:spcBef>
                        <a:spcAft>
                          <a:spcPts val="0"/>
                        </a:spcAft>
                      </a:pPr>
                      <a:r>
                        <a:rPr lang="es-ES" sz="1200" b="0" dirty="0" smtClean="0">
                          <a:solidFill>
                            <a:schemeClr val="bg1">
                              <a:lumMod val="50000"/>
                            </a:schemeClr>
                          </a:solidFill>
                          <a:effectLst/>
                          <a:latin typeface="+mj-lt"/>
                        </a:rPr>
                        <a:t>Ortega </a:t>
                      </a:r>
                      <a:r>
                        <a:rPr lang="es-ES" sz="1200" b="0" dirty="0" err="1" smtClean="0">
                          <a:solidFill>
                            <a:schemeClr val="bg1">
                              <a:lumMod val="50000"/>
                            </a:schemeClr>
                          </a:solidFill>
                          <a:effectLst/>
                          <a:latin typeface="+mj-lt"/>
                        </a:rPr>
                        <a:t>Villodrres</a:t>
                      </a:r>
                      <a:r>
                        <a:rPr lang="es-ES" sz="1200" b="0" dirty="0" smtClean="0">
                          <a:solidFill>
                            <a:schemeClr val="bg1">
                              <a:lumMod val="50000"/>
                            </a:schemeClr>
                          </a:solidFill>
                          <a:effectLst/>
                          <a:latin typeface="+mj-lt"/>
                        </a:rPr>
                        <a:t>, Carmen</a:t>
                      </a:r>
                    </a:p>
                    <a:p>
                      <a:pPr algn="just">
                        <a:spcBef>
                          <a:spcPts val="0"/>
                        </a:spcBef>
                        <a:spcAft>
                          <a:spcPts val="0"/>
                        </a:spcAft>
                      </a:pPr>
                      <a:r>
                        <a:rPr lang="es-ES" sz="1200" b="0" dirty="0" smtClean="0">
                          <a:solidFill>
                            <a:schemeClr val="bg1">
                              <a:lumMod val="50000"/>
                            </a:schemeClr>
                          </a:solidFill>
                          <a:effectLst/>
                          <a:latin typeface="+mj-lt"/>
                        </a:rPr>
                        <a:t>Porcel Rodríguez, Laura (Curso 0 SIG)</a:t>
                      </a:r>
                    </a:p>
                    <a:p>
                      <a:pPr algn="just">
                        <a:spcBef>
                          <a:spcPts val="0"/>
                        </a:spcBef>
                        <a:spcAft>
                          <a:spcPts val="0"/>
                        </a:spcAft>
                      </a:pPr>
                      <a:r>
                        <a:rPr lang="es-ES" sz="1200" b="0" dirty="0" smtClean="0">
                          <a:solidFill>
                            <a:schemeClr val="bg1">
                              <a:lumMod val="50000"/>
                            </a:schemeClr>
                          </a:solidFill>
                          <a:effectLst/>
                          <a:latin typeface="+mj-lt"/>
                        </a:rPr>
                        <a:t>Rodríguez Molina, Mercedes</a:t>
                      </a:r>
                    </a:p>
                    <a:p>
                      <a:pPr algn="just">
                        <a:spcBef>
                          <a:spcPts val="0"/>
                        </a:spcBef>
                        <a:spcAft>
                          <a:spcPts val="0"/>
                        </a:spcAft>
                      </a:pPr>
                      <a:r>
                        <a:rPr lang="es-ES" sz="1200" b="0" dirty="0" smtClean="0">
                          <a:solidFill>
                            <a:schemeClr val="bg1">
                              <a:lumMod val="50000"/>
                            </a:schemeClr>
                          </a:solidFill>
                          <a:effectLst/>
                          <a:latin typeface="+mj-lt"/>
                          <a:ea typeface="Times New Roman" panose="02020603050405020304" pitchFamily="18" charset="0"/>
                        </a:rPr>
                        <a:t>Valenzuela</a:t>
                      </a:r>
                      <a:r>
                        <a:rPr lang="es-ES" sz="1200" b="0" baseline="0" dirty="0" smtClean="0">
                          <a:solidFill>
                            <a:schemeClr val="bg1">
                              <a:lumMod val="50000"/>
                            </a:schemeClr>
                          </a:solidFill>
                          <a:effectLst/>
                          <a:latin typeface="+mj-lt"/>
                          <a:ea typeface="Times New Roman" panose="02020603050405020304" pitchFamily="18" charset="0"/>
                        </a:rPr>
                        <a:t> Montes, Luis Miguel</a:t>
                      </a:r>
                      <a:endParaRPr lang="es-ES" sz="1200" b="0" dirty="0" smtClean="0">
                        <a:solidFill>
                          <a:schemeClr val="bg1">
                            <a:lumMod val="50000"/>
                          </a:schemeClr>
                        </a:solidFill>
                        <a:effectLst/>
                        <a:latin typeface="+mj-lt"/>
                        <a:ea typeface="Times New Roman" panose="02020603050405020304" pitchFamily="18" charset="0"/>
                      </a:endParaRPr>
                    </a:p>
                    <a:p>
                      <a:pPr algn="just">
                        <a:spcBef>
                          <a:spcPts val="0"/>
                        </a:spcBef>
                        <a:spcAft>
                          <a:spcPts val="0"/>
                        </a:spcAft>
                      </a:pPr>
                      <a:endParaRPr lang="es-ES" sz="1200" b="0" dirty="0">
                        <a:solidFill>
                          <a:schemeClr val="bg1">
                            <a:lumMod val="50000"/>
                          </a:schemeClr>
                        </a:solidFill>
                        <a:effectLst/>
                        <a:latin typeface="+mj-lt"/>
                        <a:ea typeface="Times New Roman" panose="02020603050405020304" pitchFamily="18" charset="0"/>
                      </a:endParaRPr>
                    </a:p>
                  </a:txBody>
                  <a:tcPr marL="61350" marR="61350" marT="0" marB="0">
                    <a:solidFill>
                      <a:srgbClr val="00B0F0"/>
                    </a:solidFill>
                  </a:tcPr>
                </a:tc>
                <a:tc hMerge="1">
                  <a:txBody>
                    <a:bodyPr/>
                    <a:lstStyle/>
                    <a:p>
                      <a:endParaRPr lang="es-ES"/>
                    </a:p>
                  </a:txBody>
                  <a:tcPr/>
                </a:tc>
                <a:tc>
                  <a:txBody>
                    <a:bodyPr/>
                    <a:lstStyle/>
                    <a:p>
                      <a:pPr algn="just">
                        <a:spcBef>
                          <a:spcPts val="0"/>
                        </a:spcBef>
                        <a:spcAft>
                          <a:spcPts val="0"/>
                        </a:spcAft>
                      </a:pPr>
                      <a:r>
                        <a:rPr lang="es-ES" sz="1200" b="1" dirty="0" smtClean="0">
                          <a:solidFill>
                            <a:schemeClr val="bg1">
                              <a:lumMod val="50000"/>
                            </a:schemeClr>
                          </a:solidFill>
                          <a:effectLst/>
                          <a:latin typeface="+mj-lt"/>
                        </a:rPr>
                        <a:t>Univ. </a:t>
                      </a:r>
                      <a:r>
                        <a:rPr lang="es-ES" sz="1200" b="1" dirty="0">
                          <a:solidFill>
                            <a:schemeClr val="bg1">
                              <a:lumMod val="50000"/>
                            </a:schemeClr>
                          </a:solidFill>
                          <a:effectLst/>
                          <a:latin typeface="+mj-lt"/>
                        </a:rPr>
                        <a:t>Rovira i </a:t>
                      </a:r>
                      <a:r>
                        <a:rPr lang="es-ES" sz="1200" b="1" dirty="0" err="1">
                          <a:solidFill>
                            <a:schemeClr val="bg1">
                              <a:lumMod val="50000"/>
                            </a:schemeClr>
                          </a:solidFill>
                          <a:effectLst/>
                          <a:latin typeface="+mj-lt"/>
                        </a:rPr>
                        <a:t>Virgili</a:t>
                      </a:r>
                      <a:endParaRPr lang="es-ES" sz="1200" b="1" dirty="0">
                        <a:solidFill>
                          <a:schemeClr val="bg1">
                            <a:lumMod val="50000"/>
                          </a:schemeClr>
                        </a:solidFill>
                        <a:effectLst/>
                        <a:latin typeface="+mj-lt"/>
                      </a:endParaRPr>
                    </a:p>
                    <a:p>
                      <a:pPr algn="just">
                        <a:spcBef>
                          <a:spcPts val="0"/>
                        </a:spcBef>
                        <a:spcAft>
                          <a:spcPts val="0"/>
                        </a:spcAft>
                      </a:pPr>
                      <a:r>
                        <a:rPr lang="es-ES" sz="1200" b="0" dirty="0" err="1" smtClean="0">
                          <a:solidFill>
                            <a:schemeClr val="bg1">
                              <a:lumMod val="50000"/>
                            </a:schemeClr>
                          </a:solidFill>
                          <a:effectLst/>
                          <a:latin typeface="+mj-lt"/>
                        </a:rPr>
                        <a:t>Alberich</a:t>
                      </a:r>
                      <a:r>
                        <a:rPr lang="es-ES" sz="1200" b="0" dirty="0" smtClean="0">
                          <a:solidFill>
                            <a:schemeClr val="bg1">
                              <a:lumMod val="50000"/>
                            </a:schemeClr>
                          </a:solidFill>
                          <a:effectLst/>
                          <a:latin typeface="+mj-lt"/>
                        </a:rPr>
                        <a:t> González, Joan</a:t>
                      </a:r>
                    </a:p>
                    <a:p>
                      <a:pPr algn="just">
                        <a:spcBef>
                          <a:spcPts val="0"/>
                        </a:spcBef>
                        <a:spcAft>
                          <a:spcPts val="0"/>
                        </a:spcAft>
                      </a:pPr>
                      <a:r>
                        <a:rPr lang="es-ES" sz="1200" b="0" dirty="0" smtClean="0">
                          <a:solidFill>
                            <a:schemeClr val="bg1">
                              <a:lumMod val="50000"/>
                            </a:schemeClr>
                          </a:solidFill>
                          <a:effectLst/>
                          <a:latin typeface="+mj-lt"/>
                        </a:rPr>
                        <a:t>Bertrán </a:t>
                      </a:r>
                      <a:r>
                        <a:rPr lang="es-ES" sz="1200" b="0" dirty="0" err="1">
                          <a:solidFill>
                            <a:schemeClr val="bg1">
                              <a:lumMod val="50000"/>
                            </a:schemeClr>
                          </a:solidFill>
                          <a:effectLst/>
                          <a:latin typeface="+mj-lt"/>
                        </a:rPr>
                        <a:t>Ilari</a:t>
                      </a:r>
                      <a:r>
                        <a:rPr lang="es-ES" sz="1200" b="0" dirty="0">
                          <a:solidFill>
                            <a:schemeClr val="bg1">
                              <a:lumMod val="50000"/>
                            </a:schemeClr>
                          </a:solidFill>
                          <a:effectLst/>
                          <a:latin typeface="+mj-lt"/>
                        </a:rPr>
                        <a:t>, Josep</a:t>
                      </a:r>
                    </a:p>
                    <a:p>
                      <a:pPr algn="just">
                        <a:spcBef>
                          <a:spcPts val="0"/>
                        </a:spcBef>
                        <a:spcAft>
                          <a:spcPts val="0"/>
                        </a:spcAft>
                      </a:pPr>
                      <a:r>
                        <a:rPr lang="es-ES" sz="1200" b="0" dirty="0" smtClean="0">
                          <a:solidFill>
                            <a:schemeClr val="bg1">
                              <a:lumMod val="50000"/>
                            </a:schemeClr>
                          </a:solidFill>
                          <a:effectLst/>
                          <a:latin typeface="+mj-lt"/>
                        </a:rPr>
                        <a:t>Blay </a:t>
                      </a:r>
                      <a:r>
                        <a:rPr lang="es-ES" sz="1200" b="0" dirty="0" err="1" smtClean="0">
                          <a:solidFill>
                            <a:schemeClr val="bg1">
                              <a:lumMod val="50000"/>
                            </a:schemeClr>
                          </a:solidFill>
                          <a:effectLst/>
                          <a:latin typeface="+mj-lt"/>
                        </a:rPr>
                        <a:t>Boqué</a:t>
                      </a:r>
                      <a:r>
                        <a:rPr lang="es-ES" sz="1200" b="0" dirty="0" smtClean="0">
                          <a:solidFill>
                            <a:schemeClr val="bg1">
                              <a:lumMod val="50000"/>
                            </a:schemeClr>
                          </a:solidFill>
                          <a:effectLst/>
                          <a:latin typeface="+mj-lt"/>
                        </a:rPr>
                        <a:t>, Jordi</a:t>
                      </a:r>
                    </a:p>
                    <a:p>
                      <a:pPr algn="just">
                        <a:spcBef>
                          <a:spcPts val="0"/>
                        </a:spcBef>
                        <a:spcAft>
                          <a:spcPts val="0"/>
                        </a:spcAft>
                      </a:pPr>
                      <a:r>
                        <a:rPr lang="es-ES" sz="1200" b="0" dirty="0" smtClean="0">
                          <a:solidFill>
                            <a:schemeClr val="bg1">
                              <a:lumMod val="50000"/>
                            </a:schemeClr>
                          </a:solidFill>
                          <a:effectLst/>
                          <a:latin typeface="+mj-lt"/>
                        </a:rPr>
                        <a:t>Fuentes i </a:t>
                      </a:r>
                      <a:r>
                        <a:rPr lang="es-ES" sz="1200" b="0" dirty="0" err="1" smtClean="0">
                          <a:solidFill>
                            <a:schemeClr val="bg1">
                              <a:lumMod val="50000"/>
                            </a:schemeClr>
                          </a:solidFill>
                          <a:effectLst/>
                          <a:latin typeface="+mj-lt"/>
                        </a:rPr>
                        <a:t>Gasó</a:t>
                      </a:r>
                      <a:r>
                        <a:rPr lang="es-ES" sz="1200" b="0" dirty="0" smtClean="0">
                          <a:solidFill>
                            <a:schemeClr val="bg1">
                              <a:lumMod val="50000"/>
                            </a:schemeClr>
                          </a:solidFill>
                          <a:effectLst/>
                          <a:latin typeface="+mj-lt"/>
                        </a:rPr>
                        <a:t>, Josep Ramón</a:t>
                      </a:r>
                    </a:p>
                    <a:p>
                      <a:pPr algn="just">
                        <a:spcBef>
                          <a:spcPts val="0"/>
                        </a:spcBef>
                        <a:spcAft>
                          <a:spcPts val="0"/>
                        </a:spcAft>
                      </a:pPr>
                      <a:r>
                        <a:rPr lang="es-ES" sz="1200" b="0" dirty="0" smtClean="0">
                          <a:solidFill>
                            <a:schemeClr val="bg1">
                              <a:lumMod val="50000"/>
                            </a:schemeClr>
                          </a:solidFill>
                          <a:effectLst/>
                          <a:latin typeface="+mj-lt"/>
                        </a:rPr>
                        <a:t>García Rodríguez, </a:t>
                      </a:r>
                      <a:r>
                        <a:rPr lang="es-ES" sz="1200" b="0" dirty="0" err="1" smtClean="0">
                          <a:solidFill>
                            <a:schemeClr val="bg1">
                              <a:lumMod val="50000"/>
                            </a:schemeClr>
                          </a:solidFill>
                          <a:effectLst/>
                          <a:latin typeface="+mj-lt"/>
                        </a:rPr>
                        <a:t>Alfons</a:t>
                      </a:r>
                      <a:endParaRPr lang="es-ES" sz="1200" b="0" dirty="0" smtClean="0">
                        <a:solidFill>
                          <a:schemeClr val="bg1">
                            <a:lumMod val="50000"/>
                          </a:schemeClr>
                        </a:solidFill>
                        <a:effectLst/>
                        <a:latin typeface="+mj-lt"/>
                      </a:endParaRPr>
                    </a:p>
                    <a:p>
                      <a:pPr algn="just">
                        <a:spcBef>
                          <a:spcPts val="0"/>
                        </a:spcBef>
                        <a:spcAft>
                          <a:spcPts val="0"/>
                        </a:spcAft>
                      </a:pPr>
                      <a:r>
                        <a:rPr lang="es-ES" sz="1200" b="0" dirty="0" smtClean="0">
                          <a:solidFill>
                            <a:schemeClr val="bg1">
                              <a:lumMod val="50000"/>
                            </a:schemeClr>
                          </a:solidFill>
                          <a:effectLst/>
                          <a:latin typeface="+mj-lt"/>
                        </a:rPr>
                        <a:t>Gutiérrez Palomero, </a:t>
                      </a:r>
                      <a:r>
                        <a:rPr lang="es-ES" sz="1200" b="0" dirty="0" err="1" smtClean="0">
                          <a:solidFill>
                            <a:schemeClr val="bg1">
                              <a:lumMod val="50000"/>
                            </a:schemeClr>
                          </a:solidFill>
                          <a:effectLst/>
                          <a:latin typeface="+mj-lt"/>
                        </a:rPr>
                        <a:t>Aaron</a:t>
                      </a:r>
                      <a:endParaRPr lang="es-ES" sz="1200" b="0" dirty="0" smtClean="0">
                        <a:solidFill>
                          <a:schemeClr val="bg1">
                            <a:lumMod val="50000"/>
                          </a:schemeClr>
                        </a:solidFill>
                        <a:effectLst/>
                        <a:latin typeface="+mj-lt"/>
                      </a:endParaRPr>
                    </a:p>
                    <a:p>
                      <a:pPr algn="just">
                        <a:spcBef>
                          <a:spcPts val="0"/>
                        </a:spcBef>
                        <a:spcAft>
                          <a:spcPts val="0"/>
                        </a:spcAft>
                      </a:pPr>
                      <a:r>
                        <a:rPr lang="es-ES" sz="1200" b="0" dirty="0" err="1" smtClean="0">
                          <a:solidFill>
                            <a:schemeClr val="bg1">
                              <a:lumMod val="50000"/>
                            </a:schemeClr>
                          </a:solidFill>
                          <a:effectLst/>
                          <a:latin typeface="+mj-lt"/>
                        </a:rPr>
                        <a:t>Manrubia</a:t>
                      </a:r>
                      <a:r>
                        <a:rPr lang="es-ES" sz="1200" b="0" dirty="0" smtClean="0">
                          <a:solidFill>
                            <a:schemeClr val="bg1">
                              <a:lumMod val="50000"/>
                            </a:schemeClr>
                          </a:solidFill>
                          <a:effectLst/>
                          <a:latin typeface="+mj-lt"/>
                        </a:rPr>
                        <a:t> </a:t>
                      </a:r>
                      <a:r>
                        <a:rPr lang="es-ES" sz="1200" b="0" dirty="0" err="1" smtClean="0">
                          <a:solidFill>
                            <a:schemeClr val="bg1">
                              <a:lumMod val="50000"/>
                            </a:schemeClr>
                          </a:solidFill>
                          <a:effectLst/>
                          <a:latin typeface="+mj-lt"/>
                        </a:rPr>
                        <a:t>Gibert</a:t>
                      </a:r>
                      <a:r>
                        <a:rPr lang="es-ES" sz="1200" b="0" dirty="0" smtClean="0">
                          <a:solidFill>
                            <a:schemeClr val="bg1">
                              <a:lumMod val="50000"/>
                            </a:schemeClr>
                          </a:solidFill>
                          <a:effectLst/>
                          <a:latin typeface="+mj-lt"/>
                        </a:rPr>
                        <a:t>, Joan</a:t>
                      </a:r>
                    </a:p>
                    <a:p>
                      <a:pPr algn="just">
                        <a:spcBef>
                          <a:spcPts val="0"/>
                        </a:spcBef>
                        <a:spcAft>
                          <a:spcPts val="0"/>
                        </a:spcAft>
                      </a:pPr>
                      <a:r>
                        <a:rPr lang="es-ES" sz="1200" b="0" dirty="0" smtClean="0">
                          <a:solidFill>
                            <a:schemeClr val="bg1">
                              <a:lumMod val="50000"/>
                            </a:schemeClr>
                          </a:solidFill>
                          <a:effectLst/>
                          <a:latin typeface="+mj-lt"/>
                        </a:rPr>
                        <a:t>Oliveras </a:t>
                      </a:r>
                      <a:r>
                        <a:rPr lang="es-ES" sz="1200" b="0" dirty="0" err="1" smtClean="0">
                          <a:solidFill>
                            <a:schemeClr val="bg1">
                              <a:lumMod val="50000"/>
                            </a:schemeClr>
                          </a:solidFill>
                          <a:effectLst/>
                          <a:latin typeface="+mj-lt"/>
                        </a:rPr>
                        <a:t>Samitier</a:t>
                      </a:r>
                      <a:r>
                        <a:rPr lang="es-ES" sz="1200" b="0" dirty="0" smtClean="0">
                          <a:solidFill>
                            <a:schemeClr val="bg1">
                              <a:lumMod val="50000"/>
                            </a:schemeClr>
                          </a:solidFill>
                          <a:effectLst/>
                          <a:latin typeface="+mj-lt"/>
                        </a:rPr>
                        <a:t>, Josep</a:t>
                      </a:r>
                    </a:p>
                    <a:p>
                      <a:pPr algn="just">
                        <a:spcBef>
                          <a:spcPts val="0"/>
                        </a:spcBef>
                        <a:spcAft>
                          <a:spcPts val="0"/>
                        </a:spcAft>
                      </a:pPr>
                      <a:r>
                        <a:rPr lang="es-ES" sz="1200" b="0" dirty="0" smtClean="0">
                          <a:solidFill>
                            <a:schemeClr val="bg1">
                              <a:lumMod val="50000"/>
                            </a:schemeClr>
                          </a:solidFill>
                          <a:effectLst/>
                          <a:latin typeface="+mj-lt"/>
                        </a:rPr>
                        <a:t>Pérez Albert, Yolanda</a:t>
                      </a:r>
                    </a:p>
                    <a:p>
                      <a:pPr algn="just">
                        <a:spcBef>
                          <a:spcPts val="0"/>
                        </a:spcBef>
                        <a:spcAft>
                          <a:spcPts val="0"/>
                        </a:spcAft>
                      </a:pPr>
                      <a:r>
                        <a:rPr lang="es-ES" sz="1200" b="0" dirty="0" smtClean="0">
                          <a:solidFill>
                            <a:schemeClr val="bg1">
                              <a:lumMod val="50000"/>
                            </a:schemeClr>
                          </a:solidFill>
                          <a:effectLst/>
                          <a:latin typeface="+mj-lt"/>
                        </a:rPr>
                        <a:t>Rodríguez </a:t>
                      </a:r>
                      <a:r>
                        <a:rPr lang="es-ES" sz="1200" b="0" dirty="0" err="1" smtClean="0">
                          <a:solidFill>
                            <a:schemeClr val="bg1">
                              <a:lumMod val="50000"/>
                            </a:schemeClr>
                          </a:solidFill>
                          <a:effectLst/>
                          <a:latin typeface="+mj-lt"/>
                        </a:rPr>
                        <a:t>Beas</a:t>
                      </a:r>
                      <a:r>
                        <a:rPr lang="es-ES" sz="1200" b="0" dirty="0" smtClean="0">
                          <a:solidFill>
                            <a:schemeClr val="bg1">
                              <a:lumMod val="50000"/>
                            </a:schemeClr>
                          </a:solidFill>
                          <a:effectLst/>
                          <a:latin typeface="+mj-lt"/>
                        </a:rPr>
                        <a:t>, Marina</a:t>
                      </a:r>
                    </a:p>
                    <a:p>
                      <a:pPr algn="just">
                        <a:spcBef>
                          <a:spcPts val="0"/>
                        </a:spcBef>
                        <a:spcAft>
                          <a:spcPts val="0"/>
                        </a:spcAft>
                      </a:pPr>
                      <a:r>
                        <a:rPr lang="es-ES" sz="1200" b="0" dirty="0" err="1" smtClean="0">
                          <a:solidFill>
                            <a:schemeClr val="bg1">
                              <a:lumMod val="50000"/>
                            </a:schemeClr>
                          </a:solidFill>
                          <a:effectLst/>
                          <a:latin typeface="+mj-lt"/>
                        </a:rPr>
                        <a:t>Sabaté</a:t>
                      </a:r>
                      <a:r>
                        <a:rPr lang="es-ES" sz="1200" b="0" dirty="0" smtClean="0">
                          <a:solidFill>
                            <a:schemeClr val="bg1">
                              <a:lumMod val="50000"/>
                            </a:schemeClr>
                          </a:solidFill>
                          <a:effectLst/>
                          <a:latin typeface="+mj-lt"/>
                        </a:rPr>
                        <a:t> i Vidal, </a:t>
                      </a:r>
                      <a:r>
                        <a:rPr lang="es-ES" sz="1200" b="0" dirty="0" err="1" smtClean="0">
                          <a:solidFill>
                            <a:schemeClr val="bg1">
                              <a:lumMod val="50000"/>
                            </a:schemeClr>
                          </a:solidFill>
                          <a:effectLst/>
                          <a:latin typeface="+mj-lt"/>
                        </a:rPr>
                        <a:t>Jsep</a:t>
                      </a:r>
                      <a:r>
                        <a:rPr lang="es-ES" sz="1200" b="0" dirty="0" smtClean="0">
                          <a:solidFill>
                            <a:schemeClr val="bg1">
                              <a:lumMod val="50000"/>
                            </a:schemeClr>
                          </a:solidFill>
                          <a:effectLst/>
                          <a:latin typeface="+mj-lt"/>
                        </a:rPr>
                        <a:t> María</a:t>
                      </a:r>
                    </a:p>
                    <a:p>
                      <a:pPr algn="just">
                        <a:spcBef>
                          <a:spcPts val="0"/>
                        </a:spcBef>
                        <a:spcAft>
                          <a:spcPts val="0"/>
                        </a:spcAft>
                      </a:pPr>
                      <a:r>
                        <a:rPr lang="es-ES" sz="1200" b="0" dirty="0" err="1" smtClean="0">
                          <a:solidFill>
                            <a:schemeClr val="bg1">
                              <a:lumMod val="50000"/>
                            </a:schemeClr>
                          </a:solidFill>
                          <a:effectLst/>
                          <a:latin typeface="+mj-lt"/>
                        </a:rPr>
                        <a:t>Saladie</a:t>
                      </a:r>
                      <a:r>
                        <a:rPr lang="es-ES" sz="1200" b="0" dirty="0" smtClean="0">
                          <a:solidFill>
                            <a:schemeClr val="bg1">
                              <a:lumMod val="50000"/>
                            </a:schemeClr>
                          </a:solidFill>
                          <a:effectLst/>
                          <a:latin typeface="+mj-lt"/>
                        </a:rPr>
                        <a:t> Borraz, Òscar</a:t>
                      </a:r>
                    </a:p>
                    <a:p>
                      <a:pPr algn="just">
                        <a:spcBef>
                          <a:spcPts val="0"/>
                        </a:spcBef>
                        <a:spcAft>
                          <a:spcPts val="0"/>
                        </a:spcAft>
                      </a:pPr>
                      <a:r>
                        <a:rPr lang="es-ES" sz="1200" b="0" dirty="0" err="1" smtClean="0">
                          <a:solidFill>
                            <a:schemeClr val="bg1">
                              <a:lumMod val="50000"/>
                            </a:schemeClr>
                          </a:solidFill>
                          <a:effectLst/>
                          <a:latin typeface="+mj-lt"/>
                        </a:rPr>
                        <a:t>Santacana</a:t>
                      </a:r>
                      <a:r>
                        <a:rPr lang="es-ES" sz="1200" b="0" dirty="0" smtClean="0">
                          <a:solidFill>
                            <a:schemeClr val="bg1">
                              <a:lumMod val="50000"/>
                            </a:schemeClr>
                          </a:solidFill>
                          <a:effectLst/>
                          <a:latin typeface="+mj-lt"/>
                        </a:rPr>
                        <a:t> </a:t>
                      </a:r>
                      <a:r>
                        <a:rPr lang="es-ES" sz="1200" b="0" dirty="0" err="1">
                          <a:solidFill>
                            <a:schemeClr val="bg1">
                              <a:lumMod val="50000"/>
                            </a:schemeClr>
                          </a:solidFill>
                          <a:effectLst/>
                          <a:latin typeface="+mj-lt"/>
                        </a:rPr>
                        <a:t>Portella</a:t>
                      </a:r>
                      <a:r>
                        <a:rPr lang="es-ES" sz="1200" b="0" dirty="0">
                          <a:solidFill>
                            <a:schemeClr val="bg1">
                              <a:lumMod val="50000"/>
                            </a:schemeClr>
                          </a:solidFill>
                          <a:effectLst/>
                          <a:latin typeface="+mj-lt"/>
                        </a:rPr>
                        <a:t>, Francesc</a:t>
                      </a:r>
                    </a:p>
                    <a:p>
                      <a:pPr algn="just">
                        <a:spcBef>
                          <a:spcPts val="0"/>
                        </a:spcBef>
                        <a:spcAft>
                          <a:spcPts val="0"/>
                        </a:spcAft>
                      </a:pPr>
                      <a:r>
                        <a:rPr lang="es-ES" sz="1200" b="0" dirty="0" err="1">
                          <a:solidFill>
                            <a:schemeClr val="bg1">
                              <a:lumMod val="50000"/>
                            </a:schemeClr>
                          </a:solidFill>
                          <a:effectLst/>
                          <a:latin typeface="+mj-lt"/>
                        </a:rPr>
                        <a:t>Sau</a:t>
                      </a:r>
                      <a:r>
                        <a:rPr lang="es-ES" sz="1200" b="0" dirty="0">
                          <a:solidFill>
                            <a:schemeClr val="bg1">
                              <a:lumMod val="50000"/>
                            </a:schemeClr>
                          </a:solidFill>
                          <a:effectLst/>
                          <a:latin typeface="+mj-lt"/>
                        </a:rPr>
                        <a:t> Raventós, </a:t>
                      </a:r>
                      <a:r>
                        <a:rPr lang="es-ES" sz="1200" b="0" dirty="0" err="1">
                          <a:solidFill>
                            <a:schemeClr val="bg1">
                              <a:lumMod val="50000"/>
                            </a:schemeClr>
                          </a:solidFill>
                          <a:effectLst/>
                          <a:latin typeface="+mj-lt"/>
                        </a:rPr>
                        <a:t>Elisabet</a:t>
                      </a:r>
                      <a:endParaRPr lang="es-ES" sz="1200" b="0" dirty="0">
                        <a:solidFill>
                          <a:schemeClr val="bg1">
                            <a:lumMod val="50000"/>
                          </a:schemeClr>
                        </a:solidFill>
                        <a:effectLst/>
                        <a:latin typeface="+mj-lt"/>
                        <a:ea typeface="Times New Roman" panose="02020603050405020304" pitchFamily="18" charset="0"/>
                      </a:endParaRPr>
                    </a:p>
                  </a:txBody>
                  <a:tcPr marL="61350" marR="61350" marT="0" marB="0">
                    <a:solidFill>
                      <a:srgbClr val="00B0F0"/>
                    </a:solidFill>
                  </a:tcPr>
                </a:tc>
              </a:tr>
              <a:tr h="2523219">
                <a:tc gridSpan="2">
                  <a:txBody>
                    <a:bodyPr/>
                    <a:lstStyle/>
                    <a:p>
                      <a:pPr algn="just">
                        <a:spcBef>
                          <a:spcPts val="0"/>
                        </a:spcBef>
                        <a:spcAft>
                          <a:spcPts val="0"/>
                        </a:spcAft>
                      </a:pPr>
                      <a:r>
                        <a:rPr lang="es-ES" sz="1200" b="1" dirty="0">
                          <a:solidFill>
                            <a:schemeClr val="bg1">
                              <a:lumMod val="50000"/>
                            </a:schemeClr>
                          </a:solidFill>
                          <a:effectLst/>
                          <a:latin typeface="+mj-lt"/>
                        </a:rPr>
                        <a:t>Otras </a:t>
                      </a:r>
                      <a:r>
                        <a:rPr lang="es-ES" sz="1200" b="1" dirty="0" smtClean="0">
                          <a:solidFill>
                            <a:schemeClr val="bg1">
                              <a:lumMod val="50000"/>
                            </a:schemeClr>
                          </a:solidFill>
                          <a:effectLst/>
                          <a:latin typeface="+mj-lt"/>
                        </a:rPr>
                        <a:t>Univ.es </a:t>
                      </a:r>
                      <a:r>
                        <a:rPr lang="es-ES" sz="1200" b="1" dirty="0">
                          <a:solidFill>
                            <a:schemeClr val="bg1">
                              <a:lumMod val="50000"/>
                            </a:schemeClr>
                          </a:solidFill>
                          <a:effectLst/>
                          <a:latin typeface="+mj-lt"/>
                        </a:rPr>
                        <a:t>e instituciones</a:t>
                      </a:r>
                    </a:p>
                    <a:p>
                      <a:pPr algn="just">
                        <a:spcBef>
                          <a:spcPts val="0"/>
                        </a:spcBef>
                        <a:spcAft>
                          <a:spcPts val="0"/>
                        </a:spcAft>
                      </a:pPr>
                      <a:r>
                        <a:rPr lang="es-ES" sz="1200" b="0" dirty="0">
                          <a:solidFill>
                            <a:schemeClr val="bg1">
                              <a:lumMod val="50000"/>
                            </a:schemeClr>
                          </a:solidFill>
                          <a:effectLst/>
                          <a:latin typeface="+mj-lt"/>
                        </a:rPr>
                        <a:t>Alomar </a:t>
                      </a:r>
                      <a:r>
                        <a:rPr lang="es-ES" sz="1200" b="0" dirty="0" err="1">
                          <a:solidFill>
                            <a:schemeClr val="bg1">
                              <a:lumMod val="50000"/>
                            </a:schemeClr>
                          </a:solidFill>
                          <a:effectLst/>
                          <a:latin typeface="+mj-lt"/>
                        </a:rPr>
                        <a:t>Garau</a:t>
                      </a:r>
                      <a:r>
                        <a:rPr lang="es-ES" sz="1200" b="0" dirty="0">
                          <a:solidFill>
                            <a:schemeClr val="bg1">
                              <a:lumMod val="50000"/>
                            </a:schemeClr>
                          </a:solidFill>
                          <a:effectLst/>
                          <a:latin typeface="+mj-lt"/>
                        </a:rPr>
                        <a:t>, Gabriel (</a:t>
                      </a:r>
                      <a:r>
                        <a:rPr lang="es-ES" sz="1200" b="0" dirty="0" err="1">
                          <a:solidFill>
                            <a:schemeClr val="bg1">
                              <a:lumMod val="50000"/>
                            </a:schemeClr>
                          </a:solidFill>
                          <a:effectLst/>
                          <a:latin typeface="+mj-lt"/>
                        </a:rPr>
                        <a:t>Universitat</a:t>
                      </a:r>
                      <a:r>
                        <a:rPr lang="es-ES" sz="1200" b="0" dirty="0">
                          <a:solidFill>
                            <a:schemeClr val="bg1">
                              <a:lumMod val="50000"/>
                            </a:schemeClr>
                          </a:solidFill>
                          <a:effectLst/>
                          <a:latin typeface="+mj-lt"/>
                        </a:rPr>
                        <a:t> Illes Balears)</a:t>
                      </a:r>
                    </a:p>
                    <a:p>
                      <a:pPr algn="just">
                        <a:spcBef>
                          <a:spcPts val="0"/>
                        </a:spcBef>
                        <a:spcAft>
                          <a:spcPts val="0"/>
                        </a:spcAft>
                      </a:pPr>
                      <a:r>
                        <a:rPr lang="es-ES" sz="1200" b="0" dirty="0">
                          <a:solidFill>
                            <a:schemeClr val="bg1">
                              <a:lumMod val="50000"/>
                            </a:schemeClr>
                          </a:solidFill>
                          <a:effectLst/>
                          <a:latin typeface="+mj-lt"/>
                        </a:rPr>
                        <a:t>Blanco Sepúlveda, Rafael </a:t>
                      </a:r>
                      <a:r>
                        <a:rPr lang="es-ES" sz="1200" b="0" dirty="0" smtClean="0">
                          <a:solidFill>
                            <a:schemeClr val="bg1">
                              <a:lumMod val="50000"/>
                            </a:schemeClr>
                          </a:solidFill>
                          <a:effectLst/>
                          <a:latin typeface="+mj-lt"/>
                        </a:rPr>
                        <a:t>(Univ. </a:t>
                      </a:r>
                      <a:r>
                        <a:rPr lang="es-ES" sz="1200" b="0" dirty="0">
                          <a:solidFill>
                            <a:schemeClr val="bg1">
                              <a:lumMod val="50000"/>
                            </a:schemeClr>
                          </a:solidFill>
                          <a:effectLst/>
                          <a:latin typeface="+mj-lt"/>
                        </a:rPr>
                        <a:t>de Málaga)</a:t>
                      </a:r>
                    </a:p>
                    <a:p>
                      <a:pPr algn="just">
                        <a:spcBef>
                          <a:spcPts val="0"/>
                        </a:spcBef>
                        <a:spcAft>
                          <a:spcPts val="0"/>
                        </a:spcAft>
                      </a:pPr>
                      <a:r>
                        <a:rPr lang="es-ES" sz="1200" b="0" dirty="0">
                          <a:solidFill>
                            <a:schemeClr val="bg1">
                              <a:lumMod val="50000"/>
                            </a:schemeClr>
                          </a:solidFill>
                          <a:effectLst/>
                          <a:latin typeface="+mj-lt"/>
                        </a:rPr>
                        <a:t>Borobio </a:t>
                      </a:r>
                      <a:r>
                        <a:rPr lang="es-ES" sz="1200" b="0" dirty="0" err="1">
                          <a:solidFill>
                            <a:schemeClr val="bg1">
                              <a:lumMod val="50000"/>
                            </a:schemeClr>
                          </a:solidFill>
                          <a:effectLst/>
                          <a:latin typeface="+mj-lt"/>
                        </a:rPr>
                        <a:t>Sanchiz</a:t>
                      </a:r>
                      <a:r>
                        <a:rPr lang="es-ES" sz="1200" b="0" dirty="0">
                          <a:solidFill>
                            <a:schemeClr val="bg1">
                              <a:lumMod val="50000"/>
                            </a:schemeClr>
                          </a:solidFill>
                          <a:effectLst/>
                          <a:latin typeface="+mj-lt"/>
                        </a:rPr>
                        <a:t>, Manuel </a:t>
                      </a:r>
                      <a:r>
                        <a:rPr lang="es-ES" sz="1200" b="0" dirty="0" smtClean="0">
                          <a:solidFill>
                            <a:schemeClr val="bg1">
                              <a:lumMod val="50000"/>
                            </a:schemeClr>
                          </a:solidFill>
                          <a:effectLst/>
                          <a:latin typeface="+mj-lt"/>
                        </a:rPr>
                        <a:t>(Univ. </a:t>
                      </a:r>
                      <a:r>
                        <a:rPr lang="es-ES" sz="1200" b="0" dirty="0">
                          <a:solidFill>
                            <a:schemeClr val="bg1">
                              <a:lumMod val="50000"/>
                            </a:schemeClr>
                          </a:solidFill>
                          <a:effectLst/>
                          <a:latin typeface="+mj-lt"/>
                        </a:rPr>
                        <a:t>de A Coruña)</a:t>
                      </a:r>
                    </a:p>
                    <a:p>
                      <a:pPr algn="just">
                        <a:spcBef>
                          <a:spcPts val="0"/>
                        </a:spcBef>
                        <a:spcAft>
                          <a:spcPts val="0"/>
                        </a:spcAft>
                      </a:pPr>
                      <a:r>
                        <a:rPr lang="es-ES" sz="1200" b="0" dirty="0">
                          <a:solidFill>
                            <a:schemeClr val="bg1">
                              <a:lumMod val="50000"/>
                            </a:schemeClr>
                          </a:solidFill>
                          <a:effectLst/>
                          <a:latin typeface="+mj-lt"/>
                        </a:rPr>
                        <a:t>Cuesta Guerrero, Jesús María (Arquitecto GR-A, Profesional libre)</a:t>
                      </a:r>
                    </a:p>
                    <a:p>
                      <a:pPr algn="just">
                        <a:spcBef>
                          <a:spcPts val="0"/>
                        </a:spcBef>
                        <a:spcAft>
                          <a:spcPts val="0"/>
                        </a:spcAft>
                      </a:pPr>
                      <a:r>
                        <a:rPr lang="es-ES" sz="1200" b="0" dirty="0">
                          <a:solidFill>
                            <a:schemeClr val="bg1">
                              <a:lumMod val="50000"/>
                            </a:schemeClr>
                          </a:solidFill>
                          <a:effectLst/>
                          <a:latin typeface="+mj-lt"/>
                        </a:rPr>
                        <a:t>Fabre Platas, </a:t>
                      </a:r>
                      <a:r>
                        <a:rPr lang="es-ES" sz="1200" b="0" dirty="0" err="1">
                          <a:solidFill>
                            <a:schemeClr val="bg1">
                              <a:lumMod val="50000"/>
                            </a:schemeClr>
                          </a:solidFill>
                          <a:effectLst/>
                          <a:latin typeface="+mj-lt"/>
                        </a:rPr>
                        <a:t>Danú</a:t>
                      </a:r>
                      <a:r>
                        <a:rPr lang="es-ES" sz="1200" b="0" dirty="0">
                          <a:solidFill>
                            <a:schemeClr val="bg1">
                              <a:lumMod val="50000"/>
                            </a:schemeClr>
                          </a:solidFill>
                          <a:effectLst/>
                          <a:latin typeface="+mj-lt"/>
                        </a:rPr>
                        <a:t> Alberto </a:t>
                      </a:r>
                      <a:r>
                        <a:rPr lang="es-ES" sz="1200" b="0" dirty="0" smtClean="0">
                          <a:solidFill>
                            <a:schemeClr val="bg1">
                              <a:lumMod val="50000"/>
                            </a:schemeClr>
                          </a:solidFill>
                          <a:effectLst/>
                          <a:latin typeface="+mj-lt"/>
                        </a:rPr>
                        <a:t>(Univ. </a:t>
                      </a:r>
                      <a:r>
                        <a:rPr lang="es-ES" sz="1200" b="0" dirty="0">
                          <a:solidFill>
                            <a:schemeClr val="bg1">
                              <a:lumMod val="50000"/>
                            </a:schemeClr>
                          </a:solidFill>
                          <a:effectLst/>
                          <a:latin typeface="+mj-lt"/>
                        </a:rPr>
                        <a:t>Veracruzana, México)</a:t>
                      </a:r>
                    </a:p>
                    <a:p>
                      <a:pPr algn="just">
                        <a:spcBef>
                          <a:spcPts val="0"/>
                        </a:spcBef>
                        <a:spcAft>
                          <a:spcPts val="0"/>
                        </a:spcAft>
                      </a:pPr>
                      <a:r>
                        <a:rPr lang="es-ES" sz="1200" b="0" dirty="0" smtClean="0">
                          <a:solidFill>
                            <a:schemeClr val="bg1">
                              <a:lumMod val="50000"/>
                            </a:schemeClr>
                          </a:solidFill>
                          <a:effectLst/>
                          <a:latin typeface="+mj-lt"/>
                        </a:rPr>
                        <a:t>Galacho </a:t>
                      </a:r>
                      <a:r>
                        <a:rPr lang="es-ES" sz="1200" b="0" dirty="0">
                          <a:solidFill>
                            <a:schemeClr val="bg1">
                              <a:lumMod val="50000"/>
                            </a:schemeClr>
                          </a:solidFill>
                          <a:effectLst/>
                          <a:latin typeface="+mj-lt"/>
                        </a:rPr>
                        <a:t>Jiménez, Federico Benjamín </a:t>
                      </a:r>
                      <a:r>
                        <a:rPr lang="es-ES" sz="1200" b="0" dirty="0" smtClean="0">
                          <a:solidFill>
                            <a:schemeClr val="bg1">
                              <a:lumMod val="50000"/>
                            </a:schemeClr>
                          </a:solidFill>
                          <a:effectLst/>
                          <a:latin typeface="+mj-lt"/>
                        </a:rPr>
                        <a:t>(Univ. </a:t>
                      </a:r>
                      <a:r>
                        <a:rPr lang="es-ES" sz="1200" b="0" dirty="0">
                          <a:solidFill>
                            <a:schemeClr val="bg1">
                              <a:lumMod val="50000"/>
                            </a:schemeClr>
                          </a:solidFill>
                          <a:effectLst/>
                          <a:latin typeface="+mj-lt"/>
                        </a:rPr>
                        <a:t>de Málaga)</a:t>
                      </a:r>
                    </a:p>
                    <a:p>
                      <a:pPr algn="just">
                        <a:spcBef>
                          <a:spcPts val="0"/>
                        </a:spcBef>
                        <a:spcAft>
                          <a:spcPts val="0"/>
                        </a:spcAft>
                      </a:pPr>
                      <a:r>
                        <a:rPr lang="es-ES" sz="1200" b="0" dirty="0">
                          <a:solidFill>
                            <a:schemeClr val="bg1">
                              <a:lumMod val="50000"/>
                            </a:schemeClr>
                          </a:solidFill>
                          <a:effectLst/>
                          <a:latin typeface="+mj-lt"/>
                        </a:rPr>
                        <a:t>García Palomares, Juan Carlos </a:t>
                      </a:r>
                      <a:r>
                        <a:rPr lang="es-ES" sz="1200" b="0" dirty="0" smtClean="0">
                          <a:solidFill>
                            <a:schemeClr val="bg1">
                              <a:lumMod val="50000"/>
                            </a:schemeClr>
                          </a:solidFill>
                          <a:effectLst/>
                          <a:latin typeface="+mj-lt"/>
                        </a:rPr>
                        <a:t>(Univ. </a:t>
                      </a:r>
                      <a:r>
                        <a:rPr lang="es-ES" sz="1200" b="0" dirty="0">
                          <a:solidFill>
                            <a:schemeClr val="bg1">
                              <a:lumMod val="50000"/>
                            </a:schemeClr>
                          </a:solidFill>
                          <a:effectLst/>
                          <a:latin typeface="+mj-lt"/>
                        </a:rPr>
                        <a:t>Complutense de Madrid</a:t>
                      </a:r>
                      <a:r>
                        <a:rPr lang="es-ES" sz="1200" b="0" dirty="0" smtClean="0">
                          <a:solidFill>
                            <a:schemeClr val="bg1">
                              <a:lumMod val="50000"/>
                            </a:schemeClr>
                          </a:solidFill>
                          <a:effectLst/>
                          <a:latin typeface="+mj-lt"/>
                        </a:rPr>
                        <a:t>)</a:t>
                      </a:r>
                    </a:p>
                  </a:txBody>
                  <a:tcPr marL="61350" marR="61350" marT="0" marB="0">
                    <a:solidFill>
                      <a:srgbClr val="00B0F0"/>
                    </a:solidFill>
                  </a:tcPr>
                </a:tc>
                <a:tc hMerge="1">
                  <a:txBody>
                    <a:bodyPr/>
                    <a:lstStyle/>
                    <a:p>
                      <a:endParaRPr lang="es-ES"/>
                    </a:p>
                  </a:txBody>
                  <a:tcPr/>
                </a:tc>
                <a:tc gridSpan="2">
                  <a:txBody>
                    <a:bodyPr/>
                    <a:lstStyle/>
                    <a:p>
                      <a:pPr algn="just">
                        <a:spcBef>
                          <a:spcPts val="0"/>
                        </a:spcBef>
                        <a:spcAft>
                          <a:spcPts val="0"/>
                        </a:spcAft>
                      </a:pPr>
                      <a:r>
                        <a:rPr lang="es-ES" sz="1200" b="0" dirty="0" smtClean="0">
                          <a:solidFill>
                            <a:schemeClr val="bg1">
                              <a:lumMod val="50000"/>
                            </a:schemeClr>
                          </a:solidFill>
                          <a:effectLst/>
                          <a:latin typeface="+mj-lt"/>
                        </a:rPr>
                        <a:t>Garrido Clavero, Juan (Geógrafo, Profesional libre)</a:t>
                      </a:r>
                    </a:p>
                    <a:p>
                      <a:pPr algn="just">
                        <a:spcBef>
                          <a:spcPts val="0"/>
                        </a:spcBef>
                        <a:spcAft>
                          <a:spcPts val="0"/>
                        </a:spcAft>
                      </a:pPr>
                      <a:r>
                        <a:rPr lang="es-ES" sz="1200" b="0" dirty="0" smtClean="0">
                          <a:solidFill>
                            <a:schemeClr val="bg1">
                              <a:lumMod val="50000"/>
                            </a:schemeClr>
                          </a:solidFill>
                          <a:effectLst/>
                          <a:latin typeface="+mj-lt"/>
                        </a:rPr>
                        <a:t>Gómez Delgado, Montserrat (Univ. de Alcalá de Henares)</a:t>
                      </a:r>
                    </a:p>
                    <a:p>
                      <a:pPr algn="just">
                        <a:spcBef>
                          <a:spcPts val="0"/>
                        </a:spcBef>
                        <a:spcAft>
                          <a:spcPts val="0"/>
                        </a:spcAft>
                      </a:pPr>
                      <a:r>
                        <a:rPr lang="es-ES" sz="1200" b="0" dirty="0" smtClean="0">
                          <a:solidFill>
                            <a:schemeClr val="bg1">
                              <a:lumMod val="50000"/>
                            </a:schemeClr>
                          </a:solidFill>
                          <a:effectLst/>
                          <a:latin typeface="+mj-lt"/>
                        </a:rPr>
                        <a:t>Gutiérrez Puebla, Javier (Univ. Complutense de Madrid)</a:t>
                      </a:r>
                    </a:p>
                    <a:p>
                      <a:pPr marL="0" marR="0" indent="0" algn="just" defTabSz="957173" rtl="0" eaLnBrk="1" fontAlgn="auto" latinLnBrk="0" hangingPunct="1">
                        <a:lnSpc>
                          <a:spcPct val="100000"/>
                        </a:lnSpc>
                        <a:spcBef>
                          <a:spcPts val="0"/>
                        </a:spcBef>
                        <a:spcAft>
                          <a:spcPts val="0"/>
                        </a:spcAft>
                        <a:buClrTx/>
                        <a:buSzTx/>
                        <a:buFontTx/>
                        <a:buNone/>
                        <a:tabLst/>
                        <a:defRPr/>
                      </a:pPr>
                      <a:r>
                        <a:rPr lang="es-ES" sz="1200" b="0" dirty="0" smtClean="0">
                          <a:solidFill>
                            <a:schemeClr val="bg1">
                              <a:lumMod val="50000"/>
                            </a:schemeClr>
                          </a:solidFill>
                          <a:effectLst/>
                          <a:latin typeface="+mj-lt"/>
                        </a:rPr>
                        <a:t>Martínez </a:t>
                      </a:r>
                      <a:r>
                        <a:rPr lang="es-ES" sz="1200" b="0" dirty="0" err="1" smtClean="0">
                          <a:solidFill>
                            <a:schemeClr val="bg1">
                              <a:lumMod val="50000"/>
                            </a:schemeClr>
                          </a:solidFill>
                          <a:effectLst/>
                          <a:latin typeface="+mj-lt"/>
                        </a:rPr>
                        <a:t>Corts</a:t>
                      </a:r>
                      <a:r>
                        <a:rPr lang="es-ES" sz="1200" b="0" dirty="0" smtClean="0">
                          <a:solidFill>
                            <a:schemeClr val="bg1">
                              <a:lumMod val="50000"/>
                            </a:schemeClr>
                          </a:solidFill>
                          <a:effectLst/>
                          <a:latin typeface="+mj-lt"/>
                        </a:rPr>
                        <a:t>,</a:t>
                      </a:r>
                      <a:r>
                        <a:rPr lang="es-ES" sz="1200" b="0" baseline="0" dirty="0" smtClean="0">
                          <a:solidFill>
                            <a:schemeClr val="bg1">
                              <a:lumMod val="50000"/>
                            </a:schemeClr>
                          </a:solidFill>
                          <a:effectLst/>
                          <a:latin typeface="+mj-lt"/>
                        </a:rPr>
                        <a:t> Inés (Univ. Sevilla)</a:t>
                      </a:r>
                      <a:endParaRPr lang="es-ES" sz="1200" b="0" dirty="0" smtClean="0">
                        <a:solidFill>
                          <a:schemeClr val="bg1">
                            <a:lumMod val="50000"/>
                          </a:schemeClr>
                        </a:solidFill>
                        <a:effectLst/>
                        <a:latin typeface="+mj-lt"/>
                      </a:endParaRPr>
                    </a:p>
                    <a:p>
                      <a:pPr algn="just">
                        <a:spcBef>
                          <a:spcPts val="0"/>
                        </a:spcBef>
                        <a:spcAft>
                          <a:spcPts val="0"/>
                        </a:spcAft>
                      </a:pPr>
                      <a:r>
                        <a:rPr lang="es-ES" sz="1200" b="0" dirty="0" smtClean="0">
                          <a:solidFill>
                            <a:schemeClr val="bg1">
                              <a:lumMod val="50000"/>
                            </a:schemeClr>
                          </a:solidFill>
                          <a:effectLst/>
                          <a:latin typeface="+mj-lt"/>
                        </a:rPr>
                        <a:t>Martínez Fajardo, José Luis (Geógrafo, Profesional libre)</a:t>
                      </a:r>
                    </a:p>
                    <a:p>
                      <a:pPr algn="just">
                        <a:spcBef>
                          <a:spcPts val="0"/>
                        </a:spcBef>
                        <a:spcAft>
                          <a:spcPts val="0"/>
                        </a:spcAft>
                      </a:pPr>
                      <a:r>
                        <a:rPr lang="es-ES" sz="1200" b="0" dirty="0" smtClean="0">
                          <a:solidFill>
                            <a:schemeClr val="bg1">
                              <a:lumMod val="50000"/>
                            </a:schemeClr>
                          </a:solidFill>
                          <a:effectLst/>
                          <a:latin typeface="+mj-lt"/>
                        </a:rPr>
                        <a:t>Martínez Murillo, Juan Francisco (Univ. de Málaga)</a:t>
                      </a:r>
                    </a:p>
                    <a:p>
                      <a:pPr algn="just">
                        <a:spcBef>
                          <a:spcPts val="0"/>
                        </a:spcBef>
                        <a:spcAft>
                          <a:spcPts val="0"/>
                        </a:spcAft>
                      </a:pPr>
                      <a:r>
                        <a:rPr lang="es-ES" sz="1200" b="0" dirty="0" smtClean="0">
                          <a:solidFill>
                            <a:schemeClr val="bg1">
                              <a:lumMod val="50000"/>
                            </a:schemeClr>
                          </a:solidFill>
                          <a:effectLst/>
                          <a:latin typeface="+mj-lt"/>
                        </a:rPr>
                        <a:t>Mérida Rodríguez, Matías (Univ. de Málaga)</a:t>
                      </a:r>
                    </a:p>
                    <a:p>
                      <a:pPr algn="just">
                        <a:spcBef>
                          <a:spcPts val="0"/>
                        </a:spcBef>
                        <a:spcAft>
                          <a:spcPts val="0"/>
                        </a:spcAft>
                      </a:pPr>
                      <a:r>
                        <a:rPr lang="es-ES" sz="1200" b="0" dirty="0" smtClean="0">
                          <a:solidFill>
                            <a:schemeClr val="bg1">
                              <a:lumMod val="50000"/>
                            </a:schemeClr>
                          </a:solidFill>
                          <a:effectLst/>
                          <a:latin typeface="+mj-lt"/>
                        </a:rPr>
                        <a:t>Natera Rivas, Juan José (Univ. de Málaga)</a:t>
                      </a:r>
                    </a:p>
                    <a:p>
                      <a:pPr algn="just">
                        <a:spcBef>
                          <a:spcPts val="0"/>
                        </a:spcBef>
                        <a:spcAft>
                          <a:spcPts val="0"/>
                        </a:spcAft>
                      </a:pPr>
                      <a:r>
                        <a:rPr lang="es-ES" sz="1200" b="0" dirty="0" smtClean="0">
                          <a:solidFill>
                            <a:schemeClr val="bg1">
                              <a:lumMod val="50000"/>
                            </a:schemeClr>
                          </a:solidFill>
                          <a:effectLst/>
                          <a:latin typeface="+mj-lt"/>
                        </a:rPr>
                        <a:t>Perles </a:t>
                      </a:r>
                      <a:r>
                        <a:rPr lang="es-ES" sz="1200" b="0" dirty="0" err="1" smtClean="0">
                          <a:solidFill>
                            <a:schemeClr val="bg1">
                              <a:lumMod val="50000"/>
                            </a:schemeClr>
                          </a:solidFill>
                          <a:effectLst/>
                          <a:latin typeface="+mj-lt"/>
                        </a:rPr>
                        <a:t>Roselló</a:t>
                      </a:r>
                      <a:r>
                        <a:rPr lang="es-ES" sz="1200" b="0" dirty="0" smtClean="0">
                          <a:solidFill>
                            <a:schemeClr val="bg1">
                              <a:lumMod val="50000"/>
                            </a:schemeClr>
                          </a:solidFill>
                          <a:effectLst/>
                          <a:latin typeface="+mj-lt"/>
                        </a:rPr>
                        <a:t>, María Jesús (Univ. de Málaga)</a:t>
                      </a:r>
                    </a:p>
                    <a:p>
                      <a:pPr algn="just">
                        <a:spcBef>
                          <a:spcPts val="0"/>
                        </a:spcBef>
                        <a:spcAft>
                          <a:spcPts val="0"/>
                        </a:spcAft>
                      </a:pPr>
                      <a:r>
                        <a:rPr lang="es-ES" sz="1200" b="0" dirty="0" smtClean="0">
                          <a:solidFill>
                            <a:schemeClr val="bg1">
                              <a:lumMod val="50000"/>
                            </a:schemeClr>
                          </a:solidFill>
                          <a:effectLst/>
                          <a:latin typeface="+mj-lt"/>
                        </a:rPr>
                        <a:t>Ruiz </a:t>
                      </a:r>
                      <a:r>
                        <a:rPr lang="es-ES" sz="1200" b="0" dirty="0" err="1" smtClean="0">
                          <a:solidFill>
                            <a:schemeClr val="bg1">
                              <a:lumMod val="50000"/>
                            </a:schemeClr>
                          </a:solidFill>
                          <a:effectLst/>
                          <a:latin typeface="+mj-lt"/>
                        </a:rPr>
                        <a:t>Sinoga</a:t>
                      </a:r>
                      <a:r>
                        <a:rPr lang="es-ES" sz="1200" b="0" dirty="0" smtClean="0">
                          <a:solidFill>
                            <a:schemeClr val="bg1">
                              <a:lumMod val="50000"/>
                            </a:schemeClr>
                          </a:solidFill>
                          <a:effectLst/>
                          <a:latin typeface="+mj-lt"/>
                        </a:rPr>
                        <a:t>, José Damián (Univ. de Málaga)</a:t>
                      </a:r>
                    </a:p>
                    <a:p>
                      <a:pPr algn="just">
                        <a:spcBef>
                          <a:spcPts val="0"/>
                        </a:spcBef>
                        <a:spcAft>
                          <a:spcPts val="0"/>
                        </a:spcAft>
                      </a:pPr>
                      <a:r>
                        <a:rPr lang="es-ES" sz="1200" b="0" dirty="0" smtClean="0">
                          <a:solidFill>
                            <a:schemeClr val="bg1">
                              <a:lumMod val="50000"/>
                            </a:schemeClr>
                          </a:solidFill>
                          <a:effectLst/>
                          <a:latin typeface="+mj-lt"/>
                          <a:ea typeface="Times New Roman" panose="02020603050405020304" pitchFamily="18" charset="0"/>
                        </a:rPr>
                        <a:t>Vías Martínez,</a:t>
                      </a:r>
                      <a:r>
                        <a:rPr lang="es-ES" sz="1200" b="0" baseline="0" dirty="0" smtClean="0">
                          <a:solidFill>
                            <a:schemeClr val="bg1">
                              <a:lumMod val="50000"/>
                            </a:schemeClr>
                          </a:solidFill>
                          <a:effectLst/>
                          <a:latin typeface="+mj-lt"/>
                          <a:ea typeface="Times New Roman" panose="02020603050405020304" pitchFamily="18" charset="0"/>
                        </a:rPr>
                        <a:t> Jesús (Univ. De Málaga)</a:t>
                      </a:r>
                      <a:endParaRPr lang="es-ES" sz="1200" b="0" dirty="0" smtClean="0">
                        <a:solidFill>
                          <a:schemeClr val="bg1">
                            <a:lumMod val="50000"/>
                          </a:schemeClr>
                        </a:solidFill>
                        <a:effectLst/>
                        <a:latin typeface="+mj-lt"/>
                        <a:ea typeface="Times New Roman" panose="02020603050405020304" pitchFamily="18" charset="0"/>
                      </a:endParaRPr>
                    </a:p>
                  </a:txBody>
                  <a:tcPr marL="61350" marR="61350" marT="0" marB="0">
                    <a:solidFill>
                      <a:srgbClr val="00B0F0"/>
                    </a:solidFill>
                  </a:tcPr>
                </a:tc>
                <a:tc hMerge="1">
                  <a:txBody>
                    <a:bodyPr/>
                    <a:lstStyle/>
                    <a:p>
                      <a:endParaRPr lang="es-ES"/>
                    </a:p>
                  </a:txBody>
                  <a:tcPr/>
                </a:tc>
              </a:tr>
            </a:tbl>
          </a:graphicData>
        </a:graphic>
      </p:graphicFrame>
      <p:sp>
        <p:nvSpPr>
          <p:cNvPr id="12" name="Rectángulo 11"/>
          <p:cNvSpPr/>
          <p:nvPr/>
        </p:nvSpPr>
        <p:spPr>
          <a:xfrm>
            <a:off x="776536" y="476672"/>
            <a:ext cx="8280920" cy="584775"/>
          </a:xfrm>
          <a:prstGeom prst="rect">
            <a:avLst/>
          </a:prstGeom>
        </p:spPr>
        <p:txBody>
          <a:bodyPr wrap="square">
            <a:spAutoFit/>
          </a:bodyPr>
          <a:lstStyle/>
          <a:p>
            <a:pPr algn="just"/>
            <a:r>
              <a:rPr lang="es-ES" sz="1600" dirty="0" smtClean="0">
                <a:solidFill>
                  <a:srgbClr val="000000"/>
                </a:solidFill>
                <a:latin typeface="+mj-lt"/>
                <a:ea typeface="Times New Roman" panose="02020603050405020304" pitchFamily="18" charset="0"/>
              </a:rPr>
              <a:t>Profesorado pertenece </a:t>
            </a:r>
            <a:r>
              <a:rPr lang="es-ES" sz="1600" dirty="0">
                <a:solidFill>
                  <a:srgbClr val="000000"/>
                </a:solidFill>
                <a:latin typeface="+mj-lt"/>
                <a:ea typeface="Times New Roman" panose="02020603050405020304" pitchFamily="18" charset="0"/>
              </a:rPr>
              <a:t>a </a:t>
            </a:r>
            <a:r>
              <a:rPr lang="es-ES" sz="1600" dirty="0" smtClean="0">
                <a:solidFill>
                  <a:srgbClr val="000000"/>
                </a:solidFill>
                <a:latin typeface="+mj-lt"/>
                <a:ea typeface="Times New Roman" panose="02020603050405020304" pitchFamily="18" charset="0"/>
              </a:rPr>
              <a:t>UGR y URV, </a:t>
            </a:r>
            <a:r>
              <a:rPr lang="es-ES" sz="1600" dirty="0">
                <a:solidFill>
                  <a:srgbClr val="000000"/>
                </a:solidFill>
                <a:latin typeface="+mj-lt"/>
                <a:ea typeface="Times New Roman" panose="02020603050405020304" pitchFamily="18" charset="0"/>
              </a:rPr>
              <a:t>además de docentes de otras </a:t>
            </a:r>
            <a:r>
              <a:rPr lang="es-ES" sz="1600" dirty="0" smtClean="0">
                <a:solidFill>
                  <a:srgbClr val="000000"/>
                </a:solidFill>
                <a:latin typeface="+mj-lt"/>
                <a:ea typeface="Times New Roman" panose="02020603050405020304" pitchFamily="18" charset="0"/>
              </a:rPr>
              <a:t>universidades, </a:t>
            </a:r>
            <a:r>
              <a:rPr lang="es-ES" sz="1600" dirty="0">
                <a:solidFill>
                  <a:srgbClr val="000000"/>
                </a:solidFill>
                <a:latin typeface="+mj-lt"/>
                <a:ea typeface="Times New Roman" panose="02020603050405020304" pitchFamily="18" charset="0"/>
              </a:rPr>
              <a:t>y profesionales del sector privado y </a:t>
            </a:r>
            <a:r>
              <a:rPr lang="es-ES" sz="1600" dirty="0" smtClean="0">
                <a:solidFill>
                  <a:srgbClr val="000000"/>
                </a:solidFill>
                <a:latin typeface="+mj-lt"/>
                <a:ea typeface="Times New Roman" panose="02020603050405020304" pitchFamily="18" charset="0"/>
              </a:rPr>
              <a:t>público</a:t>
            </a:r>
            <a:endParaRPr lang="es-ES" sz="1600" dirty="0">
              <a:latin typeface="+mj-lt"/>
            </a:endParaRPr>
          </a:p>
        </p:txBody>
      </p:sp>
    </p:spTree>
    <p:extLst>
      <p:ext uri="{BB962C8B-B14F-4D97-AF65-F5344CB8AC3E}">
        <p14:creationId xmlns:p14="http://schemas.microsoft.com/office/powerpoint/2010/main" val="4060784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1 Título"/>
          <p:cNvSpPr>
            <a:spLocks noGrp="1"/>
          </p:cNvSpPr>
          <p:nvPr>
            <p:ph type="ctrTitle" sz="quarter"/>
          </p:nvPr>
        </p:nvSpPr>
        <p:spPr>
          <a:xfrm>
            <a:off x="780157" y="620688"/>
            <a:ext cx="8349307" cy="360040"/>
          </a:xfrm>
          <a:solidFill>
            <a:srgbClr val="660066"/>
          </a:solidFill>
          <a:ln>
            <a:solidFill>
              <a:srgbClr val="000000"/>
            </a:solidFill>
          </a:ln>
        </p:spPr>
        <p:txBody>
          <a:bodyPr/>
          <a:lstStyle/>
          <a:p>
            <a:r>
              <a:rPr lang="es-ES" sz="2000" b="1" i="1" dirty="0" smtClean="0">
                <a:solidFill>
                  <a:schemeClr val="tx1"/>
                </a:solidFill>
                <a:effectLst/>
              </a:rPr>
              <a:t>PLAN DE ESTUDIOS</a:t>
            </a:r>
          </a:p>
        </p:txBody>
      </p:sp>
      <p:pic>
        <p:nvPicPr>
          <p:cNvPr id="9" name="Imagen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0682" y="1095793"/>
            <a:ext cx="6270670" cy="4205415"/>
          </a:xfrm>
          <a:prstGeom prst="rect">
            <a:avLst/>
          </a:prstGeom>
          <a:effectLst>
            <a:outerShdw blurRad="50800" dist="50800" dir="5400000" algn="ctr" rotWithShape="0">
              <a:schemeClr val="tx1"/>
            </a:outerShdw>
          </a:effectLst>
        </p:spPr>
      </p:pic>
      <p:sp>
        <p:nvSpPr>
          <p:cNvPr id="10" name="Rectángulo 9"/>
          <p:cNvSpPr/>
          <p:nvPr/>
        </p:nvSpPr>
        <p:spPr>
          <a:xfrm>
            <a:off x="780156" y="5459159"/>
            <a:ext cx="8349307" cy="1354217"/>
          </a:xfrm>
          <a:prstGeom prst="rect">
            <a:avLst/>
          </a:prstGeom>
          <a:solidFill>
            <a:schemeClr val="tx1"/>
          </a:solidFill>
        </p:spPr>
        <p:txBody>
          <a:bodyPr wrap="square">
            <a:spAutoFit/>
          </a:bodyPr>
          <a:lstStyle/>
          <a:p>
            <a:pPr algn="just">
              <a:spcBef>
                <a:spcPts val="600"/>
              </a:spcBef>
              <a:spcAft>
                <a:spcPts val="600"/>
              </a:spcAft>
            </a:pP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El alumno cursa 27 créditos obligatorios (incluidas dos materias obligatorias para cada especialidad y 12 </a:t>
            </a:r>
            <a:r>
              <a:rPr lang="es-ES" sz="1200" b="0" dirty="0" err="1">
                <a:solidFill>
                  <a:srgbClr val="000000"/>
                </a:solidFill>
                <a:latin typeface="Arial Narrow" panose="020B0606020202030204" pitchFamily="34" charset="0"/>
                <a:ea typeface="Calibri" panose="020F0502020204030204" pitchFamily="34" charset="0"/>
                <a:cs typeface="Times New Roman" panose="02020603050405020304" pitchFamily="18" charset="0"/>
              </a:rPr>
              <a:t>cr</a:t>
            </a: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TFM) y 33 optativos a elegir entre dos especialidades (UGR o URV), con un mínimo de 18 créditos por especialidad y el resto (15 créditos máximo) del módulo TIG u optativas </a:t>
            </a:r>
            <a:r>
              <a:rPr lang="es-ES" sz="1200" b="0" dirty="0" err="1">
                <a:solidFill>
                  <a:srgbClr val="000000"/>
                </a:solidFill>
                <a:latin typeface="Arial Narrow" panose="020B0606020202030204" pitchFamily="34" charset="0"/>
                <a:ea typeface="Calibri" panose="020F0502020204030204" pitchFamily="34" charset="0"/>
                <a:cs typeface="Times New Roman" panose="02020603050405020304" pitchFamily="18" charset="0"/>
              </a:rPr>
              <a:t>virtualizadas</a:t>
            </a: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ofertadas en los módulos de especialización (  </a:t>
            </a:r>
            <a:r>
              <a:rPr lang="es-ES" sz="1200" b="0" dirty="0">
                <a:solidFill>
                  <a:srgbClr val="000000"/>
                </a:solidFill>
                <a:latin typeface="Tahoma" panose="020B0604030504040204" pitchFamily="34" charset="0"/>
                <a:ea typeface="Calibri" panose="020F0502020204030204" pitchFamily="34" charset="0"/>
                <a:cs typeface="Times New Roman" panose="02020603050405020304" pitchFamily="18" charset="0"/>
              </a:rPr>
              <a:t>●  )</a:t>
            </a: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Por cuestiones de operatividad, no se contempla la libre elección de materias sin especialidad. Las prácticas externas son optativas para el conjunto del Máster.</a:t>
            </a:r>
            <a:endParaRPr lang="es-ES" sz="1200" b="0" dirty="0">
              <a:latin typeface="Tahoma" panose="020B060403050404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a:t>
            </a:r>
            <a:r>
              <a:rPr lang="es-ES" sz="1200" b="0" dirty="0" smtClean="0">
                <a:solidFill>
                  <a:srgbClr val="000000"/>
                </a:solidFill>
                <a:latin typeface="Arial Narrow" panose="020B0606020202030204" pitchFamily="34" charset="0"/>
                <a:ea typeface="Calibri" panose="020F0502020204030204" pitchFamily="34" charset="0"/>
                <a:cs typeface="Times New Roman" panose="02020603050405020304" pitchFamily="18" charset="0"/>
              </a:rPr>
              <a:t>La </a:t>
            </a:r>
            <a:r>
              <a:rPr lang="es-ES" sz="1200" b="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estructura elegida de módulos y materias que define el Plan de Estudios constituye una propuesta que permite la dedicación de los estudiantes, garantizando la adquisición de competencias contempladas en el título.</a:t>
            </a:r>
            <a:endParaRPr lang="es-ES" sz="1200" b="0" dirty="0"/>
          </a:p>
        </p:txBody>
      </p:sp>
    </p:spTree>
    <p:extLst>
      <p:ext uri="{BB962C8B-B14F-4D97-AF65-F5344CB8AC3E}">
        <p14:creationId xmlns:p14="http://schemas.microsoft.com/office/powerpoint/2010/main" val="3043951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graphicFrame>
        <p:nvGraphicFramePr>
          <p:cNvPr id="4" name="Tabla 3"/>
          <p:cNvGraphicFramePr>
            <a:graphicFrameLocks noGrp="1"/>
          </p:cNvGraphicFramePr>
          <p:nvPr>
            <p:extLst>
              <p:ext uri="{D42A27DB-BD31-4B8C-83A1-F6EECF244321}">
                <p14:modId xmlns:p14="http://schemas.microsoft.com/office/powerpoint/2010/main" val="3916235671"/>
              </p:ext>
            </p:extLst>
          </p:nvPr>
        </p:nvGraphicFramePr>
        <p:xfrm>
          <a:off x="780158" y="404664"/>
          <a:ext cx="8349306" cy="4953426"/>
        </p:xfrm>
        <a:graphic>
          <a:graphicData uri="http://schemas.openxmlformats.org/drawingml/2006/table">
            <a:tbl>
              <a:tblPr firstRow="1" firstCol="1" lastRow="1" lastCol="1" bandRow="1" bandCol="1"/>
              <a:tblGrid>
                <a:gridCol w="1364530"/>
                <a:gridCol w="2673134"/>
                <a:gridCol w="1775489"/>
                <a:gridCol w="1620470"/>
                <a:gridCol w="915683"/>
              </a:tblGrid>
              <a:tr h="356064">
                <a:tc>
                  <a:txBody>
                    <a:bodyPr/>
                    <a:lstStyle/>
                    <a:p>
                      <a:pPr algn="ctr">
                        <a:spcBef>
                          <a:spcPts val="0"/>
                        </a:spcBef>
                        <a:spcAft>
                          <a:spcPts val="0"/>
                        </a:spcAft>
                      </a:pP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Materias</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pt-BR"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 Externo</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pt-BR"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466">
                <a:tc rowSpan="10">
                  <a:txBody>
                    <a:bodyPr/>
                    <a:lstStyle/>
                    <a:p>
                      <a:pPr marL="71755" marR="71755"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MÓDULO FUNDAMENTOS SOBRE GOBERNANZA, LIDERAZGO </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marL="71755" marR="71755"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PLANIFICACIÓN TERRITORIAL</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marL="71755" marR="71755" algn="ctr">
                        <a:spcBef>
                          <a:spcPts val="0"/>
                        </a:spcBef>
                        <a:spcAft>
                          <a:spcPts val="0"/>
                        </a:spcAft>
                      </a:pPr>
                      <a:r>
                        <a:rPr lang="es-ES" sz="1200" b="1" u="sng"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Obligatorio</a:t>
                      </a: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(con margen de “</a:t>
                      </a:r>
                      <a:r>
                        <a:rPr lang="es-ES" sz="1200" b="1"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optatividad</a:t>
                      </a: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(virtual</a:t>
                      </a:r>
                      <a:r>
                        <a:rPr lang="es-ES" sz="12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(19/10/15 a</a:t>
                      </a:r>
                      <a:r>
                        <a:rPr lang="es-ES" sz="1200" b="1" baseline="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18/12/15</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Gobernanza territorial, gestión pública estratégica y calidad en la administración pública </a:t>
                      </a: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(OB. MOD. ESP. UGR)</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LM Valenzuela Montes 1.5</a:t>
                      </a:r>
                    </a:p>
                    <a:p>
                      <a:pPr algn="just">
                        <a:spcBef>
                          <a:spcPts val="0"/>
                        </a:spcBef>
                        <a:spcAft>
                          <a:spcPts val="0"/>
                        </a:spcAft>
                      </a:pP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 Ortega </a:t>
                      </a:r>
                      <a:r>
                        <a:rPr lang="es-ES" sz="120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Villodres</a:t>
                      </a: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1.5</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509986">
                <a:tc vMerge="1">
                  <a:txBody>
                    <a:bodyPr/>
                    <a:lstStyle/>
                    <a:p>
                      <a:endParaRPr lang="es-ES"/>
                    </a:p>
                  </a:txBody>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Condiciones y valores para el liderazgo. Responsabilidad social en la gestión del territorio </a:t>
                      </a: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(OB. MOD. ESP. UGR)</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marL="0" marR="0" indent="0" algn="just" defTabSz="957173" rtl="0" eaLnBrk="1" fontAlgn="auto" latinLnBrk="0" hangingPunct="1">
                        <a:lnSpc>
                          <a:spcPct val="100000"/>
                        </a:lnSpc>
                        <a:spcBef>
                          <a:spcPts val="0"/>
                        </a:spcBef>
                        <a:spcAft>
                          <a:spcPts val="0"/>
                        </a:spcAft>
                        <a:buClrTx/>
                        <a:buSzTx/>
                        <a:buFontTx/>
                        <a:buNone/>
                        <a:tabLst/>
                        <a:defRPr/>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endParaRPr>
                    </a:p>
                    <a:p>
                      <a:pPr marL="0" marR="0" indent="0" algn="just" defTabSz="957173" rtl="0" eaLnBrk="1" fontAlgn="auto" latinLnBrk="0" hangingPunct="1">
                        <a:lnSpc>
                          <a:spcPct val="100000"/>
                        </a:lnSpc>
                        <a:spcBef>
                          <a:spcPts val="0"/>
                        </a:spcBef>
                        <a:spcAft>
                          <a:spcPts val="0"/>
                        </a:spcAft>
                        <a:buClrTx/>
                        <a:buSzTx/>
                        <a:buFontTx/>
                        <a:buNone/>
                        <a:tabLst/>
                        <a:defRPr/>
                      </a:pP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 Martínez </a:t>
                      </a:r>
                      <a:r>
                        <a:rPr lang="es-ES" sz="120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Cortz</a:t>
                      </a: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(US) 3.0</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557136">
                <a:tc vMerge="1">
                  <a:txBody>
                    <a:bodyPr/>
                    <a:lstStyle/>
                    <a:p>
                      <a:endParaRPr lang="es-ES"/>
                    </a:p>
                  </a:txBody>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Derecho urbanístico y régimen jurídico de la ordenación del territorio</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l">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R Fuentes i </a:t>
                      </a:r>
                      <a:r>
                        <a:rPr lang="es-ES" sz="12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Gasó</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M Rodríguez </a:t>
                      </a:r>
                      <a:r>
                        <a:rPr lang="es-ES" sz="12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Beas</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y J M </a:t>
                      </a:r>
                      <a:r>
                        <a:rPr lang="es-ES" sz="120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Sabaté</a:t>
                      </a: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 Vidal (URV) </a:t>
                      </a: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a:t>
                      </a:r>
                    </a:p>
                    <a:p>
                      <a:pPr algn="l">
                        <a:spcBef>
                          <a:spcPts val="0"/>
                        </a:spcBef>
                        <a:spcAft>
                          <a:spcPts val="0"/>
                        </a:spcAft>
                      </a:pPr>
                      <a:r>
                        <a:rPr lang="es-ES" sz="12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Conde (UGR) 1 </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532002">
                <a:tc vMerge="1">
                  <a:txBody>
                    <a:bodyPr/>
                    <a:lstStyle/>
                    <a:p>
                      <a:endParaRPr lang="es-ES"/>
                    </a:p>
                  </a:txBody>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Actores territoriales y participación ciudadana en la gestión del territorio: métodos e instrumentos de planificación participativa</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 </a:t>
                      </a:r>
                      <a:r>
                        <a:rPr lang="es-ES" sz="12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Frolova</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s-ES" sz="12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Ignatieva</a:t>
                      </a: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1.5</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 Matarán Ruiz 1.5</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230394">
                <a:tc vMerge="1">
                  <a:txBody>
                    <a:bodyPr/>
                    <a:lstStyle/>
                    <a:p>
                      <a:endParaRPr lang="es-ES"/>
                    </a:p>
                  </a:txBody>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Planificación y gestión de proyectos territoriales </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Gómez Zotano 2</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 Alomar Garau (UIB) 1</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230394">
                <a:tc vMerge="1">
                  <a:txBody>
                    <a:bodyPr/>
                    <a:lstStyle/>
                    <a:p>
                      <a:endParaRPr lang="es-ES"/>
                    </a:p>
                  </a:txBody>
                  <a:tcPr/>
                </a:tc>
                <a:tc>
                  <a:txBody>
                    <a:bodyPr/>
                    <a:lstStyle/>
                    <a:p>
                      <a:pPr algn="just">
                        <a:spcBef>
                          <a:spcPts val="0"/>
                        </a:spcBef>
                        <a:spcAft>
                          <a:spcPts val="0"/>
                        </a:spcAft>
                      </a:pPr>
                      <a:r>
                        <a:rPr lang="es-ES" sz="12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Información territorial </a:t>
                      </a: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(OB. MOD. ESP. URV)</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Ó Saladié Borraz 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230394">
                <a:tc vMerge="1">
                  <a:txBody>
                    <a:bodyPr/>
                    <a:lstStyle/>
                    <a:p>
                      <a:endParaRPr lang="es-ES"/>
                    </a:p>
                  </a:txBody>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Prospectiva territorial </a:t>
                      </a: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(OB. MOD. ESP. URV)</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Oliveras Samitier 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230394">
                <a:tc vMerge="1">
                  <a:txBody>
                    <a:bodyPr/>
                    <a:lstStyle/>
                    <a:p>
                      <a:endParaRPr lang="es-ES"/>
                    </a:p>
                  </a:txBody>
                  <a:tcPr/>
                </a:tc>
                <a:tc>
                  <a:txBody>
                    <a:bodyPr/>
                    <a:lstStyle/>
                    <a:p>
                      <a:pPr algn="just">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de asignaturas ofertadas</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12.5 / 6</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2.5 /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21</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582270">
                <a:tc vMerge="1">
                  <a:txBody>
                    <a:bodyPr/>
                    <a:lstStyle/>
                    <a:p>
                      <a:endParaRPr lang="es-ES"/>
                    </a:p>
                  </a:txBody>
                  <a:tcPr/>
                </a:tc>
                <a:tc>
                  <a:txBody>
                    <a:bodyPr/>
                    <a:lstStyle/>
                    <a:p>
                      <a:pPr algn="just">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OBLIGATORIOS OFERTADOS</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just">
                        <a:spcBef>
                          <a:spcPts val="0"/>
                        </a:spcBef>
                        <a:spcAft>
                          <a:spcPts val="0"/>
                        </a:spcAft>
                      </a:pPr>
                      <a:r>
                        <a:rPr lang="es-ES" sz="12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b="1" spc="-3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a:t>
                      </a:r>
                      <a:r>
                        <a:rPr lang="es-ES" sz="1200" b="1" spc="-3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13 </a:t>
                      </a:r>
                      <a:r>
                        <a:rPr lang="es-ES" sz="1200" b="1" spc="-3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/URV </a:t>
                      </a:r>
                      <a:r>
                        <a:rPr lang="es-ES" sz="1200" b="1" spc="-3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8</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TFM 12</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 33</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330930">
                <a:tc vMerge="1">
                  <a:txBody>
                    <a:bodyPr/>
                    <a:lstStyle/>
                    <a:p>
                      <a:endParaRPr lang="es-ES"/>
                    </a:p>
                  </a:txBody>
                  <a:tcPr/>
                </a:tc>
                <a:tc>
                  <a:txBody>
                    <a:bodyPr/>
                    <a:lstStyle/>
                    <a:p>
                      <a:pPr algn="just">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OBLIGATORIOS ELEGIBLES POR EL ALUMNADO</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2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9847" marR="29847"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0"/>
                        </a:spcBef>
                        <a:spcAft>
                          <a:spcPts val="0"/>
                        </a:spcAft>
                      </a:pPr>
                      <a:r>
                        <a:rPr lang="es-ES" sz="12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15 + 12 (TFM)= 27</a:t>
                      </a:r>
                      <a:endParaRPr lang="es-ES" sz="12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4661" marR="14661" marT="14661" marB="1466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bl>
          </a:graphicData>
        </a:graphic>
      </p:graphicFrame>
      <p:sp>
        <p:nvSpPr>
          <p:cNvPr id="5" name="4 Flecha derecha"/>
          <p:cNvSpPr/>
          <p:nvPr/>
        </p:nvSpPr>
        <p:spPr>
          <a:xfrm>
            <a:off x="1712640" y="1124744"/>
            <a:ext cx="504056" cy="216024"/>
          </a:xfrm>
          <a:prstGeom prst="rightArrow">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Flecha derecha"/>
          <p:cNvSpPr/>
          <p:nvPr/>
        </p:nvSpPr>
        <p:spPr>
          <a:xfrm>
            <a:off x="1712640" y="1628800"/>
            <a:ext cx="504056" cy="216024"/>
          </a:xfrm>
          <a:prstGeom prst="rightArrow">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Flecha derecha"/>
          <p:cNvSpPr/>
          <p:nvPr/>
        </p:nvSpPr>
        <p:spPr>
          <a:xfrm>
            <a:off x="1712640" y="2348880"/>
            <a:ext cx="504056" cy="216024"/>
          </a:xfrm>
          <a:prstGeom prst="rightArrow">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Flecha derecha"/>
          <p:cNvSpPr/>
          <p:nvPr/>
        </p:nvSpPr>
        <p:spPr>
          <a:xfrm>
            <a:off x="1712640" y="2924944"/>
            <a:ext cx="504056" cy="216024"/>
          </a:xfrm>
          <a:prstGeom prst="rightArrow">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Flecha derecha"/>
          <p:cNvSpPr/>
          <p:nvPr/>
        </p:nvSpPr>
        <p:spPr>
          <a:xfrm>
            <a:off x="1712640" y="3356992"/>
            <a:ext cx="504056" cy="216024"/>
          </a:xfrm>
          <a:prstGeom prst="rightArrow">
            <a:avLst/>
          </a:prstGeom>
          <a:solidFill>
            <a:srgbClr val="FFCC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CuadroTexto"/>
          <p:cNvSpPr txBox="1"/>
          <p:nvPr/>
        </p:nvSpPr>
        <p:spPr>
          <a:xfrm>
            <a:off x="560512" y="5445224"/>
            <a:ext cx="8640960" cy="692497"/>
          </a:xfrm>
          <a:prstGeom prst="rect">
            <a:avLst/>
          </a:prstGeom>
          <a:noFill/>
        </p:spPr>
        <p:txBody>
          <a:bodyPr wrap="square" rtlCol="0">
            <a:spAutoFit/>
          </a:bodyPr>
          <a:lstStyle/>
          <a:p>
            <a:pPr algn="just"/>
            <a:r>
              <a:rPr lang="es-ES" sz="1300" dirty="0" smtClean="0">
                <a:solidFill>
                  <a:srgbClr val="000000"/>
                </a:solidFill>
              </a:rPr>
              <a:t>MUY IMPORTANTE: Si se realiza la especialidad Estrategias Gobernanza y Liderazgo Territorial (UGR), Se deben tomar las asignaturas señaladas con una              de  forma obligatoria, es decir, las tres obligatorias, más las dos de especialidad UGR</a:t>
            </a:r>
            <a:endParaRPr lang="es-ES" sz="1300" dirty="0">
              <a:solidFill>
                <a:srgbClr val="000000"/>
              </a:solidFill>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8984" y="5650978"/>
            <a:ext cx="536575"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49706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528918090"/>
              </p:ext>
            </p:extLst>
          </p:nvPr>
        </p:nvGraphicFramePr>
        <p:xfrm>
          <a:off x="704528" y="620688"/>
          <a:ext cx="8424935" cy="5191760"/>
        </p:xfrm>
        <a:graphic>
          <a:graphicData uri="http://schemas.openxmlformats.org/drawingml/2006/table">
            <a:tbl>
              <a:tblPr firstRow="1" firstCol="1" bandRow="1" bandCol="1"/>
              <a:tblGrid>
                <a:gridCol w="1080120"/>
                <a:gridCol w="2980398"/>
                <a:gridCol w="1591653"/>
                <a:gridCol w="1591653"/>
                <a:gridCol w="1181111"/>
              </a:tblGrid>
              <a:tr h="180340">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Materias</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 Externo</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340">
                <a:tc rowSpan="8">
                  <a:txBody>
                    <a:bodyPr/>
                    <a:lstStyle/>
                    <a:p>
                      <a:pPr marL="71755" marR="71755"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MÓDULO </a:t>
                      </a:r>
                      <a:r>
                        <a:rPr lang="es-ES" sz="14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b="1" u="sng"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optativo</a:t>
                      </a: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común a las 2 especialidades ofertadas por la UGR/URV (virtual) </a:t>
                      </a:r>
                      <a:r>
                        <a:rPr lang="es-ES" sz="1400" b="1" kern="1200" dirty="0" smtClean="0">
                          <a:solidFill>
                            <a:srgbClr val="000000"/>
                          </a:solidFill>
                          <a:effectLst/>
                          <a:latin typeface="Arial Narrow" panose="020B0606020202030204" pitchFamily="34" charset="0"/>
                          <a:ea typeface="+mn-ea"/>
                          <a:cs typeface="+mn-cs"/>
                        </a:rPr>
                        <a:t>(04/04/16 a 03/06/16), común a las dos especialidades</a:t>
                      </a:r>
                      <a:endPar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6195" marR="36195" marT="17780" marB="1778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para la evaluación de la capacidad de acogida del territorio</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FB Galacho Jiménez (UMA) 3</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para la planificación urbanística. Estudio de casos</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pt-BR"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Garrido (geógrafo) 1.5</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JM Cuesta (arquitecto GR-A) 1.5</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geolocalización. Estudio de casos</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n-US" sz="1400" spc="-2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JL </a:t>
                      </a:r>
                      <a:r>
                        <a:rPr lang="en-US" sz="1400" spc="-2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Martínez</a:t>
                      </a:r>
                      <a:r>
                        <a:rPr lang="en-US" sz="1400" spc="-2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400" spc="-2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Fajardo</a:t>
                      </a:r>
                      <a:r>
                        <a:rPr lang="en-US" sz="1400" spc="-2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400" spc="-2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geógrafo</a:t>
                      </a:r>
                      <a:r>
                        <a:rPr lang="en-US" sz="1400" spc="-2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400" spc="-2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1.5</a:t>
                      </a:r>
                    </a:p>
                    <a:p>
                      <a:pPr algn="just">
                        <a:spcBef>
                          <a:spcPts val="0"/>
                        </a:spcBef>
                        <a:spcAft>
                          <a:spcPts val="0"/>
                        </a:spcAft>
                      </a:pPr>
                      <a:r>
                        <a:rPr lang="en-US" sz="1400" spc="-2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a:t>
                      </a:r>
                      <a:r>
                        <a:rPr lang="en-US" sz="1400" spc="-2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Vías</a:t>
                      </a:r>
                      <a:r>
                        <a:rPr lang="en-US" sz="1400" spc="-2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400" spc="-2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Martínez</a:t>
                      </a:r>
                      <a:r>
                        <a:rPr lang="en-US" sz="1400" spc="-2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1.5</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análisis de redes</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spc="-2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Gutiérrez Puebla (UCM) 2</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spc="-2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JC García Palomares (UCM) 1</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prospectiva territorial</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MT Camacho Olmedo 3</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TIG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paisaje</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Pérez Albert 3</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OPTATIVOS OFERTADOS</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 / 3</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12 /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15</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URV 3</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18</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r h="180340">
                <a:tc vMerge="1">
                  <a:txBody>
                    <a:bodyPr/>
                    <a:lstStyle/>
                    <a:p>
                      <a:endParaRPr lang="es-ES"/>
                    </a:p>
                  </a:txBody>
                  <a:tcPr/>
                </a:tc>
                <a:tc>
                  <a:txBody>
                    <a:bodyPr/>
                    <a:lstStyle/>
                    <a:p>
                      <a:pPr algn="just">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ELEGIBLES POR EL ALUMNADO</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just">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15 máximo</a:t>
                      </a:r>
                      <a:endPar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r>
            </a:tbl>
          </a:graphicData>
        </a:graphic>
      </p:graphicFrame>
      <p:sp>
        <p:nvSpPr>
          <p:cNvPr id="4" name="3 CuadroTexto"/>
          <p:cNvSpPr txBox="1"/>
          <p:nvPr/>
        </p:nvSpPr>
        <p:spPr>
          <a:xfrm>
            <a:off x="560512" y="5949280"/>
            <a:ext cx="8640960" cy="492443"/>
          </a:xfrm>
          <a:prstGeom prst="rect">
            <a:avLst/>
          </a:prstGeom>
          <a:noFill/>
        </p:spPr>
        <p:txBody>
          <a:bodyPr wrap="square" rtlCol="0">
            <a:spAutoFit/>
          </a:bodyPr>
          <a:lstStyle/>
          <a:p>
            <a:pPr algn="just"/>
            <a:r>
              <a:rPr lang="es-ES" sz="1300" b="0" dirty="0" smtClean="0">
                <a:solidFill>
                  <a:srgbClr val="000000"/>
                </a:solidFill>
              </a:rPr>
              <a:t>MUY IMPORTANTE:  Este módulo solo es aconsejable para aquellos estudiantes que posean un nivel aceptable en sistemas de información geográfica y que hayan cursado el </a:t>
            </a:r>
            <a:r>
              <a:rPr lang="es-ES" sz="1300" dirty="0" smtClean="0">
                <a:solidFill>
                  <a:srgbClr val="000000"/>
                </a:solidFill>
              </a:rPr>
              <a:t>curso introductorio SIG</a:t>
            </a:r>
            <a:endParaRPr lang="es-ES" sz="1300" dirty="0">
              <a:solidFill>
                <a:srgbClr val="000000"/>
              </a:solidFill>
            </a:endParaRPr>
          </a:p>
        </p:txBody>
      </p:sp>
    </p:spTree>
    <p:extLst>
      <p:ext uri="{BB962C8B-B14F-4D97-AF65-F5344CB8AC3E}">
        <p14:creationId xmlns:p14="http://schemas.microsoft.com/office/powerpoint/2010/main" val="3888585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a 6"/>
          <p:cNvGraphicFramePr>
            <a:graphicFrameLocks noGrp="1"/>
          </p:cNvGraphicFramePr>
          <p:nvPr>
            <p:extLst>
              <p:ext uri="{D42A27DB-BD31-4B8C-83A1-F6EECF244321}">
                <p14:modId xmlns:p14="http://schemas.microsoft.com/office/powerpoint/2010/main" val="1095995756"/>
              </p:ext>
            </p:extLst>
          </p:nvPr>
        </p:nvGraphicFramePr>
        <p:xfrm>
          <a:off x="632522" y="332656"/>
          <a:ext cx="8712967" cy="5181726"/>
        </p:xfrm>
        <a:graphic>
          <a:graphicData uri="http://schemas.openxmlformats.org/drawingml/2006/table">
            <a:tbl>
              <a:tblPr firstRow="1" firstCol="1" lastRow="1" lastCol="1" bandRow="1" bandCol="1"/>
              <a:tblGrid>
                <a:gridCol w="792086"/>
                <a:gridCol w="3407254"/>
                <a:gridCol w="1646068"/>
                <a:gridCol w="1931454"/>
                <a:gridCol w="936105"/>
              </a:tblGrid>
              <a:tr h="209166">
                <a:tc rowSpan="12">
                  <a:txBody>
                    <a:bodyPr/>
                    <a:lstStyle/>
                    <a:p>
                      <a:pPr marL="71755" marR="71755" algn="ctr">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MÓDULO </a:t>
                      </a:r>
                      <a:r>
                        <a:rPr lang="es-ES" sz="1300" b="1" u="sng"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optativo</a:t>
                      </a: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 Especialidad UGR</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p>
                      <a:pPr marL="71755" marR="71755" algn="ctr">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ESTRATEGIAS PARA LA GOBERNANZA Y EL LIDERAZGO </a:t>
                      </a:r>
                      <a:r>
                        <a:rPr lang="es-ES" sz="13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TERRITORIAL (11/01/16 a 01/04/16)</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Estrategias para la sostenibilidad medioambiental</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 Hernández del Águila 3</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711165">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Problemas ambientales en entornos mediterráneos: cambio climático, riesgos ambientales y usos del suelo en espacios de </a:t>
                      </a:r>
                      <a:r>
                        <a:rPr lang="es-ES" sz="13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interfase</a:t>
                      </a: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JD Ruiz Sinoga (UMA) 1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MJ Perles Roselló (UMA)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JF Martínez Murillo (UMA)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711165">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Conflictos paisajísticos y territoriales en espacios rurales y urbanos: integración paisajística, recursos arquitectónicos en zonas rurales y segregación social </a:t>
                      </a:r>
                      <a:r>
                        <a:rPr lang="es-ES" sz="13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intraurbana</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 Mérida Rodríguez (UMA)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 Blanco Sepúlveda (UMA)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JJ Natera Rivas (UMA) 1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209166">
                <a:tc vMerge="1">
                  <a:txBody>
                    <a:bodyPr/>
                    <a:lstStyle/>
                    <a:p>
                      <a:endParaRPr lang="es-ES"/>
                    </a:p>
                  </a:txBody>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Instrumentos de análisis y gestión del paisaje</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Y Jiménez Olivencia </a:t>
                      </a:r>
                      <a:r>
                        <a:rPr lang="es-ES"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3,0</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209166">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Gestión Integrada de Áreas Litorales. Estudio de casos </a:t>
                      </a:r>
                      <a:r>
                        <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 Martínez Ibarra 2</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spc="-2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 Borobio Sanchiz (UdC)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528620">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Estrategias de desarrollo y dinamización del mundo </a:t>
                      </a:r>
                      <a:r>
                        <a:rPr lang="es-ES"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rural</a:t>
                      </a:r>
                      <a:r>
                        <a:rPr lang="es-ES" sz="1300" dirty="0" smtClea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 </a:t>
                      </a:r>
                      <a:r>
                        <a:rPr lang="pt-BR" sz="1300"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Cejudo</a:t>
                      </a:r>
                      <a:r>
                        <a:rPr lang="pt-BR"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García </a:t>
                      </a:r>
                      <a:r>
                        <a:rPr lang="pt-BR"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1,5</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FA Navarro </a:t>
                      </a: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Valverde </a:t>
                      </a:r>
                      <a:r>
                        <a:rPr lang="es-ES" sz="130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1,5</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209166">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Investigación social aplicada a los conflictos urbanos </a:t>
                      </a:r>
                      <a:r>
                        <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 Egea Jiménez </a:t>
                      </a:r>
                      <a:r>
                        <a:rPr lang="es-ES"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DA </a:t>
                      </a:r>
                      <a:r>
                        <a:rPr lang="es-ES"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Fabre </a:t>
                      </a: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 Veracruzana) </a:t>
                      </a:r>
                      <a:r>
                        <a:rPr lang="es-ES" sz="13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23257">
                <a:tc vMerge="1">
                  <a:txBody>
                    <a:bodyPr/>
                    <a:lstStyle/>
                    <a:p>
                      <a:endParaRPr lang="es-ES"/>
                    </a:p>
                  </a:txBody>
                  <a:tcPr/>
                </a:tc>
                <a:tc>
                  <a:txBody>
                    <a:bodyPr/>
                    <a:lstStyle/>
                    <a:p>
                      <a:pPr algn="just">
                        <a:spcBef>
                          <a:spcPts val="0"/>
                        </a:spcBef>
                        <a:spcAft>
                          <a:spcPts val="0"/>
                        </a:spcAft>
                      </a:pPr>
                      <a:r>
                        <a:rPr lang="es-ES"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Gestión práctica del patrimonio cultural. Estudio de casos</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Castillo Ruiz 2</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 Cejudo García 1</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3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532423">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Estrategias de desarrollo de territorios turísticos</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JC Maroto Martos 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23257">
                <a:tc vMerge="1">
                  <a:txBody>
                    <a:bodyPr/>
                    <a:lstStyle/>
                    <a:p>
                      <a:endParaRPr lang="es-ES"/>
                    </a:p>
                  </a:txBody>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Inteligencia Territorial: Innovación y </a:t>
                      </a:r>
                      <a:r>
                        <a:rPr lang="es-ES" sz="130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competitividad </a:t>
                      </a:r>
                      <a:r>
                        <a:rPr lang="es-ES" sz="1300" smtClea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JA Camacho Ballesta 1.5</a:t>
                      </a:r>
                      <a:endPar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 Rodríguez Molina 1.5</a:t>
                      </a:r>
                      <a:endPar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209166">
                <a:tc vMerge="1">
                  <a:txBody>
                    <a:bodyPr/>
                    <a:lstStyle/>
                    <a:p>
                      <a:endParaRPr lang="es-ES"/>
                    </a:p>
                  </a:txBody>
                  <a:tcPr/>
                </a:tc>
                <a:tc>
                  <a:txBody>
                    <a:bodyPr/>
                    <a:lstStyle/>
                    <a:p>
                      <a:pPr algn="just">
                        <a:spcBef>
                          <a:spcPts val="0"/>
                        </a:spcBef>
                        <a:spcAft>
                          <a:spcPts val="0"/>
                        </a:spcAft>
                      </a:pPr>
                      <a:r>
                        <a:rPr lang="es-ES" sz="1300" b="1" spc="-1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OPTATIVOS OFERTADOS</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21 /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9 /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30</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23257">
                <a:tc vMerge="1">
                  <a:txBody>
                    <a:bodyPr/>
                    <a:lstStyle/>
                    <a:p>
                      <a:endParaRPr lang="es-ES"/>
                    </a:p>
                  </a:txBody>
                  <a:tcPr/>
                </a:tc>
                <a:tc>
                  <a:txBody>
                    <a:bodyPr/>
                    <a:lstStyle/>
                    <a:p>
                      <a:pPr algn="just">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ELEGIBLES POR EL ALUMNADO</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27097" marR="27097"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18 mínimo</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3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30 </a:t>
                      </a:r>
                      <a:r>
                        <a:rPr lang="es-ES" sz="13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máximo</a:t>
                      </a:r>
                      <a:r>
                        <a:rPr lang="es-ES" sz="13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a:t>
                      </a:r>
                      <a:endParaRPr lang="es-ES" sz="1300" dirty="0">
                        <a:effectLst/>
                        <a:latin typeface="Tahoma" panose="020B0604030504040204" pitchFamily="34" charset="0"/>
                        <a:ea typeface="Calibri" panose="020F0502020204030204" pitchFamily="34" charset="0"/>
                        <a:cs typeface="Times New Roman" panose="02020603050405020304" pitchFamily="18" charset="0"/>
                      </a:endParaRPr>
                    </a:p>
                  </a:txBody>
                  <a:tcPr marL="13311" marR="13311" marT="13311" marB="133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bl>
          </a:graphicData>
        </a:graphic>
      </p:graphicFrame>
      <p:grpSp>
        <p:nvGrpSpPr>
          <p:cNvPr id="8" name="Grupo 7"/>
          <p:cNvGrpSpPr/>
          <p:nvPr/>
        </p:nvGrpSpPr>
        <p:grpSpPr>
          <a:xfrm>
            <a:off x="-15552" y="6208716"/>
            <a:ext cx="9906000" cy="676668"/>
            <a:chOff x="-15552" y="5849888"/>
            <a:chExt cx="9906000" cy="676668"/>
          </a:xfrm>
        </p:grpSpPr>
        <p:pic>
          <p:nvPicPr>
            <p:cNvPr id="9"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10" name="Imagen 9"/>
            <p:cNvPicPr>
              <a:picLocks noChangeAspect="1"/>
            </p:cNvPicPr>
            <p:nvPr/>
          </p:nvPicPr>
          <p:blipFill>
            <a:blip r:embed="rId3"/>
            <a:stretch>
              <a:fillRect/>
            </a:stretch>
          </p:blipFill>
          <p:spPr>
            <a:xfrm>
              <a:off x="2216696" y="5849888"/>
              <a:ext cx="1173462" cy="676668"/>
            </a:xfrm>
            <a:prstGeom prst="rect">
              <a:avLst/>
            </a:prstGeom>
          </p:spPr>
        </p:pic>
      </p:grpSp>
      <p:sp>
        <p:nvSpPr>
          <p:cNvPr id="6" name="5 CuadroTexto"/>
          <p:cNvSpPr txBox="1"/>
          <p:nvPr/>
        </p:nvSpPr>
        <p:spPr>
          <a:xfrm>
            <a:off x="560512" y="5517232"/>
            <a:ext cx="8784976" cy="461665"/>
          </a:xfrm>
          <a:prstGeom prst="rect">
            <a:avLst/>
          </a:prstGeom>
          <a:noFill/>
        </p:spPr>
        <p:txBody>
          <a:bodyPr wrap="square" rtlCol="0">
            <a:spAutoFit/>
          </a:bodyPr>
          <a:lstStyle/>
          <a:p>
            <a:pPr algn="just"/>
            <a:r>
              <a:rPr lang="es-ES" sz="1200" dirty="0" smtClean="0">
                <a:solidFill>
                  <a:srgbClr val="000000"/>
                </a:solidFill>
              </a:rPr>
              <a:t>MUY IMPORTANTE:  De este modo, si se cursa la especialidad de la UGR, Estrategias para Gobernanza y Liderazgo Territorial, es necesario tomar, mínimo, 18 créditos.</a:t>
            </a:r>
            <a:endParaRPr lang="es-ES" sz="1200" dirty="0">
              <a:solidFill>
                <a:srgbClr val="000000"/>
              </a:solidFill>
            </a:endParaRPr>
          </a:p>
        </p:txBody>
      </p:sp>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5328" y="5092229"/>
            <a:ext cx="536575" cy="280987"/>
          </a:xfrm>
          <a:prstGeom prst="rect">
            <a:avLst/>
          </a:prstGeom>
          <a:solidFill>
            <a:srgbClr val="FFFF00"/>
          </a:solidFill>
          <a:ln>
            <a:noFill/>
          </a:ln>
          <a:effectLst/>
        </p:spPr>
      </p:pic>
      <p:sp>
        <p:nvSpPr>
          <p:cNvPr id="12" name="6 CuadroTexto"/>
          <p:cNvSpPr txBox="1"/>
          <p:nvPr/>
        </p:nvSpPr>
        <p:spPr>
          <a:xfrm>
            <a:off x="560512" y="5944924"/>
            <a:ext cx="8640960" cy="276999"/>
          </a:xfrm>
          <a:prstGeom prst="rect">
            <a:avLst/>
          </a:prstGeom>
          <a:noFill/>
        </p:spPr>
        <p:txBody>
          <a:bodyPr wrap="square" rtlCol="0">
            <a:spAutoFit/>
          </a:bodyPr>
          <a:lstStyle>
            <a:defPPr>
              <a:defRPr lang="es-ES"/>
            </a:defPPr>
            <a:lvl1pPr algn="l" rtl="0" fontAlgn="base">
              <a:spcBef>
                <a:spcPct val="0"/>
              </a:spcBef>
              <a:spcAft>
                <a:spcPct val="0"/>
              </a:spcAft>
              <a:defRPr b="1" kern="1200">
                <a:solidFill>
                  <a:schemeClr val="tx1"/>
                </a:solidFill>
                <a:latin typeface="Arial" charset="0"/>
                <a:ea typeface="+mn-ea"/>
                <a:cs typeface="+mn-cs"/>
              </a:defRPr>
            </a:lvl1pPr>
            <a:lvl2pPr marL="478587" algn="l" rtl="0" fontAlgn="base">
              <a:spcBef>
                <a:spcPct val="0"/>
              </a:spcBef>
              <a:spcAft>
                <a:spcPct val="0"/>
              </a:spcAft>
              <a:defRPr b="1" kern="1200">
                <a:solidFill>
                  <a:schemeClr val="tx1"/>
                </a:solidFill>
                <a:latin typeface="Arial" charset="0"/>
                <a:ea typeface="+mn-ea"/>
                <a:cs typeface="+mn-cs"/>
              </a:defRPr>
            </a:lvl2pPr>
            <a:lvl3pPr marL="957173" algn="l" rtl="0" fontAlgn="base">
              <a:spcBef>
                <a:spcPct val="0"/>
              </a:spcBef>
              <a:spcAft>
                <a:spcPct val="0"/>
              </a:spcAft>
              <a:defRPr b="1" kern="1200">
                <a:solidFill>
                  <a:schemeClr val="tx1"/>
                </a:solidFill>
                <a:latin typeface="Arial" charset="0"/>
                <a:ea typeface="+mn-ea"/>
                <a:cs typeface="+mn-cs"/>
              </a:defRPr>
            </a:lvl3pPr>
            <a:lvl4pPr marL="1435760" algn="l" rtl="0" fontAlgn="base">
              <a:spcBef>
                <a:spcPct val="0"/>
              </a:spcBef>
              <a:spcAft>
                <a:spcPct val="0"/>
              </a:spcAft>
              <a:defRPr b="1" kern="1200">
                <a:solidFill>
                  <a:schemeClr val="tx1"/>
                </a:solidFill>
                <a:latin typeface="Arial" charset="0"/>
                <a:ea typeface="+mn-ea"/>
                <a:cs typeface="+mn-cs"/>
              </a:defRPr>
            </a:lvl4pPr>
            <a:lvl5pPr marL="1914347" algn="l" rtl="0" fontAlgn="base">
              <a:spcBef>
                <a:spcPct val="0"/>
              </a:spcBef>
              <a:spcAft>
                <a:spcPct val="0"/>
              </a:spcAft>
              <a:defRPr b="1" kern="1200">
                <a:solidFill>
                  <a:schemeClr val="tx1"/>
                </a:solidFill>
                <a:latin typeface="Arial" charset="0"/>
                <a:ea typeface="+mn-ea"/>
                <a:cs typeface="+mn-cs"/>
              </a:defRPr>
            </a:lvl5pPr>
            <a:lvl6pPr marL="2392933" algn="l" defTabSz="957173" rtl="0" eaLnBrk="1" latinLnBrk="0" hangingPunct="1">
              <a:defRPr b="1" kern="1200">
                <a:solidFill>
                  <a:schemeClr val="tx1"/>
                </a:solidFill>
                <a:latin typeface="Arial" charset="0"/>
                <a:ea typeface="+mn-ea"/>
                <a:cs typeface="+mn-cs"/>
              </a:defRPr>
            </a:lvl6pPr>
            <a:lvl7pPr marL="2871520" algn="l" defTabSz="957173" rtl="0" eaLnBrk="1" latinLnBrk="0" hangingPunct="1">
              <a:defRPr b="1" kern="1200">
                <a:solidFill>
                  <a:schemeClr val="tx1"/>
                </a:solidFill>
                <a:latin typeface="Arial" charset="0"/>
                <a:ea typeface="+mn-ea"/>
                <a:cs typeface="+mn-cs"/>
              </a:defRPr>
            </a:lvl7pPr>
            <a:lvl8pPr marL="3350106" algn="l" defTabSz="957173" rtl="0" eaLnBrk="1" latinLnBrk="0" hangingPunct="1">
              <a:defRPr b="1" kern="1200">
                <a:solidFill>
                  <a:schemeClr val="tx1"/>
                </a:solidFill>
                <a:latin typeface="Arial" charset="0"/>
                <a:ea typeface="+mn-ea"/>
                <a:cs typeface="+mn-cs"/>
              </a:defRPr>
            </a:lvl8pPr>
            <a:lvl9pPr marL="3828693" algn="l" defTabSz="957173" rtl="0" eaLnBrk="1" latinLnBrk="0" hangingPunct="1">
              <a:defRPr b="1" kern="1200">
                <a:solidFill>
                  <a:schemeClr val="tx1"/>
                </a:solidFill>
                <a:latin typeface="Arial" charset="0"/>
                <a:ea typeface="+mn-ea"/>
                <a:cs typeface="+mn-cs"/>
              </a:defRPr>
            </a:lvl9pPr>
          </a:lstStyle>
          <a:p>
            <a:pPr algn="just"/>
            <a:r>
              <a:rPr lang="es-ES" sz="1200" dirty="0" smtClean="0">
                <a:solidFill>
                  <a:srgbClr val="000000"/>
                </a:solidFill>
              </a:rPr>
              <a:t>IMPORTANTE: Las asignaturas que aparecen con un «</a:t>
            </a:r>
            <a:r>
              <a:rPr lang="es-ES" sz="1200" dirty="0" smtClean="0">
                <a:solidFill>
                  <a:srgbClr val="000000"/>
                </a:solidFill>
                <a:latin typeface="Tahoma" panose="020B0604030504040204" pitchFamily="34" charset="0"/>
                <a:ea typeface="Calibri" panose="020F0502020204030204" pitchFamily="34" charset="0"/>
                <a:cs typeface="Times New Roman" panose="02020603050405020304" pitchFamily="18" charset="0"/>
              </a:rPr>
              <a:t>●» son asignaturas virtuales.</a:t>
            </a:r>
            <a:endParaRPr lang="es-ES" sz="1200" dirty="0">
              <a:solidFill>
                <a:srgbClr val="000000"/>
              </a:solidFill>
            </a:endParaRPr>
          </a:p>
        </p:txBody>
      </p:sp>
    </p:spTree>
    <p:extLst>
      <p:ext uri="{BB962C8B-B14F-4D97-AF65-F5344CB8AC3E}">
        <p14:creationId xmlns:p14="http://schemas.microsoft.com/office/powerpoint/2010/main" val="2417760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658210057"/>
              </p:ext>
            </p:extLst>
          </p:nvPr>
        </p:nvGraphicFramePr>
        <p:xfrm>
          <a:off x="560512" y="548680"/>
          <a:ext cx="8784976" cy="5085080"/>
        </p:xfrm>
        <a:graphic>
          <a:graphicData uri="http://schemas.openxmlformats.org/drawingml/2006/table">
            <a:tbl>
              <a:tblPr firstRow="1" firstCol="1" lastRow="1" lastCol="1" bandRow="1" bandCol="1"/>
              <a:tblGrid>
                <a:gridCol w="1512168"/>
                <a:gridCol w="3844448"/>
                <a:gridCol w="1264467"/>
                <a:gridCol w="1155834"/>
                <a:gridCol w="1008059"/>
              </a:tblGrid>
              <a:tr h="180340">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Materias</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 Externo</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340">
                <a:tc rowSpan="10">
                  <a:txBody>
                    <a:bodyPr/>
                    <a:lstStyle/>
                    <a:p>
                      <a:pPr marL="71755" marR="71755"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MÓDULO </a:t>
                      </a:r>
                      <a:r>
                        <a:rPr lang="es-ES" sz="1400" b="1" u="sng"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optativo</a:t>
                      </a: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 Especialidad URV</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p>
                      <a:pPr marL="71755" marR="71755"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PLANIFICAIÓN TERRITORIAL</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p>
                      <a:pPr marL="71755" marR="71755"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(HABILIDADES PARA EL LIDERAZGO</a:t>
                      </a:r>
                      <a:r>
                        <a:rPr lang="es-ES" sz="14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(11/01/16 a 01/04/16)</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Técnicas cualitativas para la planificación territorial</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Blay </a:t>
                      </a:r>
                      <a:r>
                        <a:rPr lang="es-ES" sz="140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Boqué</a:t>
                      </a: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Técnicas cuantitativas para la planificación territorial </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a:t>
                      </a:r>
                      <a:r>
                        <a:rPr lang="es-ES" sz="1400" dirty="0" err="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Alberich</a:t>
                      </a:r>
                      <a:r>
                        <a:rPr lang="es-ES" sz="140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González </a:t>
                      </a: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Planeamiento territorial. Análisis de casos prácticos </a:t>
                      </a:r>
                      <a:r>
                        <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 Sau Raventós 3</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Planeamiento urbanístico. Análisis de casos prácticos</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 Santacana Portella 1.5</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Bertrán Ilari 1.5</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Planes de movilidad y planificación estratégica de infraestructuras </a:t>
                      </a:r>
                      <a:r>
                        <a:rPr lang="es-ES" sz="14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Manrubia Gibert 3</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Criterios de urbanización del territorio: ciudad compacta versus ciudad difusa</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J Bertran Ilari 1.5</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spc="-1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F Santacana Portella 1.5</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Interrelación y colaboración entre municipios: la diversidad de formas administrativas</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 García Rodríguez 3</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Redes territoriales</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 Gutiérrez Palomero 3</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a:txBody>
                    <a:bodyPr/>
                    <a:lstStyle/>
                    <a:p>
                      <a:pPr algn="just">
                        <a:spcBef>
                          <a:spcPts val="0"/>
                        </a:spcBef>
                        <a:spcAft>
                          <a:spcPts val="0"/>
                        </a:spcAft>
                      </a:pPr>
                      <a:r>
                        <a:rPr lang="es-ES" sz="1400" b="1" spc="-1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OPTATIVOS OFERTADOS</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 24</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24</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0340">
                <a:tc vMerge="1">
                  <a:txBody>
                    <a:bodyPr/>
                    <a:lstStyle/>
                    <a:p>
                      <a:endParaRPr lang="es-ES"/>
                    </a:p>
                  </a:txBody>
                  <a:tcPr/>
                </a:tc>
                <a:tc gridSpan="3">
                  <a:txBody>
                    <a:bodyPr/>
                    <a:lstStyle/>
                    <a:p>
                      <a:pPr algn="just">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ELEGIBLES POR EL ALUMNADO</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hMerge="1">
                  <a:txBody>
                    <a:bodyPr/>
                    <a:lstStyle/>
                    <a:p>
                      <a:endParaRPr lang="es-ES"/>
                    </a:p>
                  </a:txBody>
                  <a:tcPr/>
                </a:tc>
                <a:tc hMerge="1">
                  <a:txBody>
                    <a:bodyPr/>
                    <a:lstStyle/>
                    <a:p>
                      <a:endParaRPr lang="es-ES"/>
                    </a:p>
                  </a:txBody>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18 mínimo</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24 máximo</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bl>
          </a:graphicData>
        </a:graphic>
      </p:graphicFrame>
      <p:grpSp>
        <p:nvGrpSpPr>
          <p:cNvPr id="5" name="Grupo 4"/>
          <p:cNvGrpSpPr/>
          <p:nvPr/>
        </p:nvGrpSpPr>
        <p:grpSpPr>
          <a:xfrm>
            <a:off x="-15552" y="6208716"/>
            <a:ext cx="9906000" cy="676668"/>
            <a:chOff x="-15552" y="5849888"/>
            <a:chExt cx="9906000" cy="676668"/>
          </a:xfrm>
        </p:grpSpPr>
        <p:pic>
          <p:nvPicPr>
            <p:cNvPr id="6"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8" name="Imagen 7"/>
            <p:cNvPicPr>
              <a:picLocks noChangeAspect="1"/>
            </p:cNvPicPr>
            <p:nvPr/>
          </p:nvPicPr>
          <p:blipFill>
            <a:blip r:embed="rId3"/>
            <a:stretch>
              <a:fillRect/>
            </a:stretch>
          </p:blipFill>
          <p:spPr>
            <a:xfrm>
              <a:off x="2216696" y="5849888"/>
              <a:ext cx="1173462" cy="676668"/>
            </a:xfrm>
            <a:prstGeom prst="rect">
              <a:avLst/>
            </a:prstGeom>
          </p:spPr>
        </p:pic>
      </p:grpSp>
      <p:sp>
        <p:nvSpPr>
          <p:cNvPr id="7" name="6 CuadroTexto"/>
          <p:cNvSpPr txBox="1"/>
          <p:nvPr/>
        </p:nvSpPr>
        <p:spPr>
          <a:xfrm>
            <a:off x="560512" y="5661248"/>
            <a:ext cx="8640960" cy="276999"/>
          </a:xfrm>
          <a:prstGeom prst="rect">
            <a:avLst/>
          </a:prstGeom>
          <a:noFill/>
        </p:spPr>
        <p:txBody>
          <a:bodyPr wrap="square" rtlCol="0">
            <a:spAutoFit/>
          </a:bodyPr>
          <a:lstStyle>
            <a:defPPr>
              <a:defRPr lang="es-ES"/>
            </a:defPPr>
            <a:lvl1pPr algn="l" rtl="0" fontAlgn="base">
              <a:spcBef>
                <a:spcPct val="0"/>
              </a:spcBef>
              <a:spcAft>
                <a:spcPct val="0"/>
              </a:spcAft>
              <a:defRPr b="1" kern="1200">
                <a:solidFill>
                  <a:schemeClr val="tx1"/>
                </a:solidFill>
                <a:latin typeface="Arial" charset="0"/>
                <a:ea typeface="+mn-ea"/>
                <a:cs typeface="+mn-cs"/>
              </a:defRPr>
            </a:lvl1pPr>
            <a:lvl2pPr marL="478587" algn="l" rtl="0" fontAlgn="base">
              <a:spcBef>
                <a:spcPct val="0"/>
              </a:spcBef>
              <a:spcAft>
                <a:spcPct val="0"/>
              </a:spcAft>
              <a:defRPr b="1" kern="1200">
                <a:solidFill>
                  <a:schemeClr val="tx1"/>
                </a:solidFill>
                <a:latin typeface="Arial" charset="0"/>
                <a:ea typeface="+mn-ea"/>
                <a:cs typeface="+mn-cs"/>
              </a:defRPr>
            </a:lvl2pPr>
            <a:lvl3pPr marL="957173" algn="l" rtl="0" fontAlgn="base">
              <a:spcBef>
                <a:spcPct val="0"/>
              </a:spcBef>
              <a:spcAft>
                <a:spcPct val="0"/>
              </a:spcAft>
              <a:defRPr b="1" kern="1200">
                <a:solidFill>
                  <a:schemeClr val="tx1"/>
                </a:solidFill>
                <a:latin typeface="Arial" charset="0"/>
                <a:ea typeface="+mn-ea"/>
                <a:cs typeface="+mn-cs"/>
              </a:defRPr>
            </a:lvl3pPr>
            <a:lvl4pPr marL="1435760" algn="l" rtl="0" fontAlgn="base">
              <a:spcBef>
                <a:spcPct val="0"/>
              </a:spcBef>
              <a:spcAft>
                <a:spcPct val="0"/>
              </a:spcAft>
              <a:defRPr b="1" kern="1200">
                <a:solidFill>
                  <a:schemeClr val="tx1"/>
                </a:solidFill>
                <a:latin typeface="Arial" charset="0"/>
                <a:ea typeface="+mn-ea"/>
                <a:cs typeface="+mn-cs"/>
              </a:defRPr>
            </a:lvl4pPr>
            <a:lvl5pPr marL="1914347" algn="l" rtl="0" fontAlgn="base">
              <a:spcBef>
                <a:spcPct val="0"/>
              </a:spcBef>
              <a:spcAft>
                <a:spcPct val="0"/>
              </a:spcAft>
              <a:defRPr b="1" kern="1200">
                <a:solidFill>
                  <a:schemeClr val="tx1"/>
                </a:solidFill>
                <a:latin typeface="Arial" charset="0"/>
                <a:ea typeface="+mn-ea"/>
                <a:cs typeface="+mn-cs"/>
              </a:defRPr>
            </a:lvl5pPr>
            <a:lvl6pPr marL="2392933" algn="l" defTabSz="957173" rtl="0" eaLnBrk="1" latinLnBrk="0" hangingPunct="1">
              <a:defRPr b="1" kern="1200">
                <a:solidFill>
                  <a:schemeClr val="tx1"/>
                </a:solidFill>
                <a:latin typeface="Arial" charset="0"/>
                <a:ea typeface="+mn-ea"/>
                <a:cs typeface="+mn-cs"/>
              </a:defRPr>
            </a:lvl6pPr>
            <a:lvl7pPr marL="2871520" algn="l" defTabSz="957173" rtl="0" eaLnBrk="1" latinLnBrk="0" hangingPunct="1">
              <a:defRPr b="1" kern="1200">
                <a:solidFill>
                  <a:schemeClr val="tx1"/>
                </a:solidFill>
                <a:latin typeface="Arial" charset="0"/>
                <a:ea typeface="+mn-ea"/>
                <a:cs typeface="+mn-cs"/>
              </a:defRPr>
            </a:lvl7pPr>
            <a:lvl8pPr marL="3350106" algn="l" defTabSz="957173" rtl="0" eaLnBrk="1" latinLnBrk="0" hangingPunct="1">
              <a:defRPr b="1" kern="1200">
                <a:solidFill>
                  <a:schemeClr val="tx1"/>
                </a:solidFill>
                <a:latin typeface="Arial" charset="0"/>
                <a:ea typeface="+mn-ea"/>
                <a:cs typeface="+mn-cs"/>
              </a:defRPr>
            </a:lvl8pPr>
            <a:lvl9pPr marL="3828693" algn="l" defTabSz="957173" rtl="0" eaLnBrk="1" latinLnBrk="0" hangingPunct="1">
              <a:defRPr b="1" kern="1200">
                <a:solidFill>
                  <a:schemeClr val="tx1"/>
                </a:solidFill>
                <a:latin typeface="Arial" charset="0"/>
                <a:ea typeface="+mn-ea"/>
                <a:cs typeface="+mn-cs"/>
              </a:defRPr>
            </a:lvl9pPr>
          </a:lstStyle>
          <a:p>
            <a:pPr algn="just"/>
            <a:r>
              <a:rPr lang="es-ES" sz="1200" dirty="0" smtClean="0">
                <a:solidFill>
                  <a:srgbClr val="000000"/>
                </a:solidFill>
              </a:rPr>
              <a:t>IMPORTANTE: Las asignaturas que aparecen con un «</a:t>
            </a:r>
            <a:r>
              <a:rPr lang="es-ES" sz="1200" dirty="0" smtClean="0">
                <a:solidFill>
                  <a:srgbClr val="000000"/>
                </a:solidFill>
                <a:latin typeface="Tahoma" panose="020B0604030504040204" pitchFamily="34" charset="0"/>
                <a:ea typeface="Calibri" panose="020F0502020204030204" pitchFamily="34" charset="0"/>
                <a:cs typeface="Times New Roman" panose="02020603050405020304" pitchFamily="18" charset="0"/>
              </a:rPr>
              <a:t>●» son asignaturas virtuales.</a:t>
            </a:r>
            <a:endParaRPr lang="es-ES" sz="1200" dirty="0">
              <a:solidFill>
                <a:srgbClr val="000000"/>
              </a:solidFill>
            </a:endParaRPr>
          </a:p>
        </p:txBody>
      </p:sp>
    </p:spTree>
    <p:extLst>
      <p:ext uri="{BB962C8B-B14F-4D97-AF65-F5344CB8AC3E}">
        <p14:creationId xmlns:p14="http://schemas.microsoft.com/office/powerpoint/2010/main" val="3721409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770213129"/>
              </p:ext>
            </p:extLst>
          </p:nvPr>
        </p:nvGraphicFramePr>
        <p:xfrm>
          <a:off x="1064568" y="890280"/>
          <a:ext cx="7848872" cy="1818640"/>
        </p:xfrm>
        <a:graphic>
          <a:graphicData uri="http://schemas.openxmlformats.org/drawingml/2006/table">
            <a:tbl>
              <a:tblPr firstRow="1" firstCol="1" lastRow="1" lastCol="1" bandRow="1" bandCol="1"/>
              <a:tblGrid>
                <a:gridCol w="5175079"/>
                <a:gridCol w="2673793"/>
              </a:tblGrid>
              <a:tr h="180340">
                <a:tc>
                  <a:txBody>
                    <a:bodyPr/>
                    <a:lstStyle/>
                    <a:p>
                      <a:pPr algn="just">
                        <a:spcBef>
                          <a:spcPts val="600"/>
                        </a:spcBef>
                        <a:spcAft>
                          <a:spcPts val="600"/>
                        </a:spcAft>
                      </a:pPr>
                      <a:r>
                        <a:rPr lang="es-ES" sz="20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PRÁCTICAS </a:t>
                      </a:r>
                      <a:r>
                        <a:rPr lang="es-ES" sz="2000" b="1" dirty="0"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EXTERNAS</a:t>
                      </a:r>
                      <a:endParaRPr lang="es-ES" sz="20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algn="ctr">
                        <a:spcBef>
                          <a:spcPts val="600"/>
                        </a:spcBef>
                        <a:spcAft>
                          <a:spcPts val="600"/>
                        </a:spcAft>
                      </a:pPr>
                      <a:r>
                        <a:rPr lang="es-ES" sz="20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6</a:t>
                      </a:r>
                      <a:endParaRPr lang="es-ES" sz="200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180340">
                <a:tc>
                  <a:txBody>
                    <a:bodyPr/>
                    <a:lstStyle/>
                    <a:p>
                      <a:pPr algn="just">
                        <a:spcBef>
                          <a:spcPts val="600"/>
                        </a:spcBef>
                        <a:spcAft>
                          <a:spcPts val="600"/>
                        </a:spcAft>
                      </a:pPr>
                      <a:r>
                        <a:rPr lang="es-ES" sz="20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Trabajo Fin </a:t>
                      </a:r>
                      <a:r>
                        <a:rPr lang="es-ES" sz="20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de </a:t>
                      </a:r>
                      <a:r>
                        <a:rPr lang="es-ES" sz="2000" b="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Máster</a:t>
                      </a:r>
                      <a:endParaRPr lang="es-ES" sz="20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a:txBody>
                    <a:bodyPr/>
                    <a:lstStyle/>
                    <a:p>
                      <a:pPr algn="ctr">
                        <a:spcBef>
                          <a:spcPts val="600"/>
                        </a:spcBef>
                        <a:spcAft>
                          <a:spcPts val="600"/>
                        </a:spcAft>
                      </a:pPr>
                      <a:r>
                        <a:rPr lang="es-ES" sz="20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12</a:t>
                      </a:r>
                      <a:endParaRPr lang="es-ES" sz="200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r>
              <a:tr h="180340">
                <a:tc>
                  <a:txBody>
                    <a:bodyPr/>
                    <a:lstStyle/>
                    <a:p>
                      <a:pPr algn="just">
                        <a:spcBef>
                          <a:spcPts val="600"/>
                        </a:spcBef>
                        <a:spcAft>
                          <a:spcPts val="600"/>
                        </a:spcAft>
                      </a:pPr>
                      <a:r>
                        <a:rPr lang="es-ES" sz="20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OFERTADOS</a:t>
                      </a:r>
                      <a:endParaRPr lang="es-ES" sz="20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ES" sz="20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111</a:t>
                      </a:r>
                      <a:endParaRPr lang="es-ES" sz="2000" dirty="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600"/>
                        </a:spcBef>
                        <a:spcAft>
                          <a:spcPts val="600"/>
                        </a:spcAft>
                      </a:pPr>
                      <a:r>
                        <a:rPr lang="es-ES" sz="2000" spc="-2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(incluidas prácticas externas)</a:t>
                      </a:r>
                      <a:endParaRPr lang="es-ES" sz="2000" dirty="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340">
                <a:tc>
                  <a:txBody>
                    <a:bodyPr/>
                    <a:lstStyle/>
                    <a:p>
                      <a:pPr algn="just">
                        <a:spcBef>
                          <a:spcPts val="600"/>
                        </a:spcBef>
                        <a:spcAft>
                          <a:spcPts val="600"/>
                        </a:spcAft>
                      </a:pPr>
                      <a:r>
                        <a:rPr lang="es-ES" sz="1600" b="0" dirty="0" smtClea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Nº</a:t>
                      </a:r>
                      <a:r>
                        <a:rPr lang="es-ES" sz="1600" b="0" baseline="0" dirty="0" smtClea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CRÉDITOS MÍNIMOS PARA SUPERAR MÁSTER</a:t>
                      </a:r>
                      <a:endParaRPr lang="es-ES" sz="1600" b="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ES" sz="2000" dirty="0" smtClea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60</a:t>
                      </a:r>
                      <a:endParaRPr lang="es-ES" sz="2000" dirty="0">
                        <a:solidFill>
                          <a:srgbClr val="000000"/>
                        </a:solidFill>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6" name="Grupo 5"/>
          <p:cNvGrpSpPr/>
          <p:nvPr/>
        </p:nvGrpSpPr>
        <p:grpSpPr>
          <a:xfrm>
            <a:off x="-15552" y="6208716"/>
            <a:ext cx="9906000" cy="676668"/>
            <a:chOff x="-15552" y="5849888"/>
            <a:chExt cx="9906000" cy="676668"/>
          </a:xfrm>
        </p:grpSpPr>
        <p:pic>
          <p:nvPicPr>
            <p:cNvPr id="7"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8" name="Imagen 7"/>
            <p:cNvPicPr>
              <a:picLocks noChangeAspect="1"/>
            </p:cNvPicPr>
            <p:nvPr/>
          </p:nvPicPr>
          <p:blipFill>
            <a:blip r:embed="rId3"/>
            <a:stretch>
              <a:fillRect/>
            </a:stretch>
          </p:blipFill>
          <p:spPr>
            <a:xfrm>
              <a:off x="2216696" y="5849888"/>
              <a:ext cx="1173462" cy="676668"/>
            </a:xfrm>
            <a:prstGeom prst="rect">
              <a:avLst/>
            </a:prstGeom>
          </p:spPr>
        </p:pic>
      </p:gr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656856" y="1289475"/>
            <a:ext cx="536575"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925144" y="908720"/>
            <a:ext cx="536575"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10 CuadroTexto"/>
          <p:cNvSpPr txBox="1"/>
          <p:nvPr/>
        </p:nvSpPr>
        <p:spPr>
          <a:xfrm>
            <a:off x="4605735" y="908720"/>
            <a:ext cx="1152128" cy="292388"/>
          </a:xfrm>
          <a:prstGeom prst="rect">
            <a:avLst/>
          </a:prstGeom>
          <a:noFill/>
        </p:spPr>
        <p:txBody>
          <a:bodyPr wrap="square" rtlCol="0">
            <a:spAutoFit/>
          </a:bodyPr>
          <a:lstStyle/>
          <a:p>
            <a:pPr algn="just"/>
            <a:r>
              <a:rPr lang="es-ES" sz="1300" dirty="0" smtClean="0">
                <a:solidFill>
                  <a:srgbClr val="000000"/>
                </a:solidFill>
              </a:rPr>
              <a:t>Optativa</a:t>
            </a:r>
            <a:endParaRPr lang="es-ES" sz="1300" dirty="0">
              <a:solidFill>
                <a:srgbClr val="000000"/>
              </a:solidFill>
            </a:endParaRPr>
          </a:p>
        </p:txBody>
      </p:sp>
      <p:sp>
        <p:nvSpPr>
          <p:cNvPr id="12" name="11 CuadroTexto"/>
          <p:cNvSpPr txBox="1"/>
          <p:nvPr/>
        </p:nvSpPr>
        <p:spPr>
          <a:xfrm>
            <a:off x="4245695" y="1264404"/>
            <a:ext cx="1152128" cy="292388"/>
          </a:xfrm>
          <a:prstGeom prst="rect">
            <a:avLst/>
          </a:prstGeom>
          <a:noFill/>
        </p:spPr>
        <p:txBody>
          <a:bodyPr wrap="square" rtlCol="0">
            <a:spAutoFit/>
          </a:bodyPr>
          <a:lstStyle/>
          <a:p>
            <a:pPr algn="just"/>
            <a:r>
              <a:rPr lang="es-ES" sz="1300" dirty="0" smtClean="0">
                <a:solidFill>
                  <a:srgbClr val="000000"/>
                </a:solidFill>
              </a:rPr>
              <a:t>Obligatoria</a:t>
            </a:r>
            <a:endParaRPr lang="es-ES" sz="1300" dirty="0">
              <a:solidFill>
                <a:srgbClr val="000000"/>
              </a:solidFill>
            </a:endParaRPr>
          </a:p>
        </p:txBody>
      </p:sp>
      <p:sp>
        <p:nvSpPr>
          <p:cNvPr id="13" name="Rectángulo 6"/>
          <p:cNvSpPr/>
          <p:nvPr/>
        </p:nvSpPr>
        <p:spPr>
          <a:xfrm>
            <a:off x="1064568" y="2756822"/>
            <a:ext cx="7848872" cy="3370153"/>
          </a:xfrm>
          <a:prstGeom prst="rect">
            <a:avLst/>
          </a:prstGeom>
        </p:spPr>
        <p:txBody>
          <a:bodyPr wrap="square">
            <a:spAutoFit/>
          </a:bodyPr>
          <a:lstStyle/>
          <a:p>
            <a:pPr algn="just">
              <a:spcAft>
                <a:spcPts val="600"/>
              </a:spcAft>
            </a:pPr>
            <a:r>
              <a:rPr lang="es-ES" sz="1600" dirty="0" smtClean="0">
                <a:solidFill>
                  <a:srgbClr val="000000"/>
                </a:solidFill>
                <a:latin typeface="+mj-lt"/>
                <a:ea typeface="Times New Roman" panose="02020603050405020304" pitchFamily="18" charset="0"/>
              </a:rPr>
              <a:t>IMPORTANTE:</a:t>
            </a:r>
            <a:r>
              <a:rPr lang="es-ES" sz="1600" b="0" dirty="0" smtClean="0">
                <a:solidFill>
                  <a:srgbClr val="000000"/>
                </a:solidFill>
                <a:latin typeface="+mj-lt"/>
                <a:ea typeface="Times New Roman" panose="02020603050405020304" pitchFamily="18" charset="0"/>
              </a:rPr>
              <a:t> Derecho </a:t>
            </a:r>
            <a:r>
              <a:rPr lang="es-ES" sz="1600" b="0" dirty="0">
                <a:solidFill>
                  <a:srgbClr val="000000"/>
                </a:solidFill>
                <a:latin typeface="+mj-lt"/>
                <a:ea typeface="Times New Roman" panose="02020603050405020304" pitchFamily="18" charset="0"/>
              </a:rPr>
              <a:t>a dos convocatorias por curso académico (junio/julio y septiembre) para todas las asignaturas, incluido el Trabajo Fin de Máster (TFM). Agotadas estas convocatorias (que se agotan incluso si no te has </a:t>
            </a:r>
            <a:r>
              <a:rPr lang="es-ES" sz="1600" b="0" dirty="0" smtClean="0">
                <a:solidFill>
                  <a:srgbClr val="000000"/>
                </a:solidFill>
                <a:latin typeface="+mj-lt"/>
                <a:ea typeface="Times New Roman" panose="02020603050405020304" pitchFamily="18" charset="0"/>
              </a:rPr>
              <a:t>presentado) </a:t>
            </a:r>
            <a:r>
              <a:rPr lang="es-ES" sz="1600" b="0" dirty="0">
                <a:solidFill>
                  <a:srgbClr val="000000"/>
                </a:solidFill>
                <a:latin typeface="+mj-lt"/>
                <a:ea typeface="Times New Roman" panose="02020603050405020304" pitchFamily="18" charset="0"/>
              </a:rPr>
              <a:t>podrás matricularlas de nuevo pero recuerda que el precio del crédito en segunda y tercera matrícula es más caro</a:t>
            </a:r>
            <a:r>
              <a:rPr lang="es-ES" sz="1600" b="0" dirty="0" smtClean="0">
                <a:solidFill>
                  <a:srgbClr val="000000"/>
                </a:solidFill>
                <a:latin typeface="+mj-lt"/>
                <a:ea typeface="Times New Roman" panose="02020603050405020304" pitchFamily="18" charset="0"/>
              </a:rPr>
              <a:t>.</a:t>
            </a:r>
            <a:endParaRPr lang="es-ES" sz="1600" b="0" dirty="0">
              <a:solidFill>
                <a:srgbClr val="000000"/>
              </a:solidFill>
              <a:latin typeface="+mj-lt"/>
              <a:ea typeface="Times New Roman" panose="02020603050405020304" pitchFamily="18" charset="0"/>
            </a:endParaRPr>
          </a:p>
          <a:p>
            <a:pPr algn="just">
              <a:spcAft>
                <a:spcPts val="600"/>
              </a:spcAft>
            </a:pPr>
            <a:r>
              <a:rPr lang="es-ES" sz="1600" b="0" dirty="0">
                <a:solidFill>
                  <a:srgbClr val="000000"/>
                </a:solidFill>
                <a:latin typeface="+mj-lt"/>
                <a:ea typeface="Times New Roman" panose="02020603050405020304" pitchFamily="18" charset="0"/>
              </a:rPr>
              <a:t>La finalización de tus estudios de Máster en un curso académico es un objetivo prioritario si quieres solicitar becas FPU o la admisión en un Programa de Doctorado así como para evitar el sobrecoste mencionado. Esto es particularmente importante en el caso de la matrícula del </a:t>
            </a:r>
            <a:r>
              <a:rPr lang="es-ES" sz="1600" b="0" dirty="0" smtClean="0">
                <a:solidFill>
                  <a:srgbClr val="000000"/>
                </a:solidFill>
                <a:latin typeface="+mj-lt"/>
                <a:ea typeface="Times New Roman" panose="02020603050405020304" pitchFamily="18" charset="0"/>
              </a:rPr>
              <a:t>TFM, 12 </a:t>
            </a:r>
            <a:r>
              <a:rPr lang="es-ES" sz="1600" b="0" dirty="0">
                <a:solidFill>
                  <a:srgbClr val="000000"/>
                </a:solidFill>
                <a:latin typeface="+mj-lt"/>
                <a:ea typeface="Times New Roman" panose="02020603050405020304" pitchFamily="18" charset="0"/>
              </a:rPr>
              <a:t>ECTS. No obstante, si antes del 31 de diciembre eres consciente de que no vas a poder tener terminado el TFM en el curso académico, estás a tiempo de solicitar la modificación de tu matrícula y la devolución de precios públicos, algo que te permitirá no agotar las dos convocatorias del curso y te redimirá de los costes de segunda matrícula en el curso siguiente.</a:t>
            </a:r>
            <a:endParaRPr lang="es-ES" sz="1600" b="0" dirty="0" smtClean="0">
              <a:solidFill>
                <a:srgbClr val="000000"/>
              </a:solidFill>
              <a:latin typeface="+mj-lt"/>
              <a:ea typeface="Times New Roman" panose="02020603050405020304" pitchFamily="18" charset="0"/>
            </a:endParaRPr>
          </a:p>
        </p:txBody>
      </p:sp>
    </p:spTree>
    <p:extLst>
      <p:ext uri="{BB962C8B-B14F-4D97-AF65-F5344CB8AC3E}">
        <p14:creationId xmlns:p14="http://schemas.microsoft.com/office/powerpoint/2010/main" val="311726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upo 5"/>
          <p:cNvGrpSpPr/>
          <p:nvPr/>
        </p:nvGrpSpPr>
        <p:grpSpPr>
          <a:xfrm>
            <a:off x="-15552" y="6208716"/>
            <a:ext cx="9906000" cy="676668"/>
            <a:chOff x="-15552" y="5849888"/>
            <a:chExt cx="9906000" cy="676668"/>
          </a:xfrm>
        </p:grpSpPr>
        <p:pic>
          <p:nvPicPr>
            <p:cNvPr id="7"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8" name="Imagen 7"/>
            <p:cNvPicPr>
              <a:picLocks noChangeAspect="1"/>
            </p:cNvPicPr>
            <p:nvPr/>
          </p:nvPicPr>
          <p:blipFill>
            <a:blip r:embed="rId3"/>
            <a:stretch>
              <a:fillRect/>
            </a:stretch>
          </p:blipFill>
          <p:spPr>
            <a:xfrm>
              <a:off x="2216696" y="5849888"/>
              <a:ext cx="1173462" cy="676668"/>
            </a:xfrm>
            <a:prstGeom prst="rect">
              <a:avLst/>
            </a:prstGeom>
          </p:spPr>
        </p:pic>
      </p:grpSp>
      <p:graphicFrame>
        <p:nvGraphicFramePr>
          <p:cNvPr id="5" name="Tabla 4"/>
          <p:cNvGraphicFramePr>
            <a:graphicFrameLocks noGrp="1"/>
          </p:cNvGraphicFramePr>
          <p:nvPr>
            <p:extLst>
              <p:ext uri="{D42A27DB-BD31-4B8C-83A1-F6EECF244321}">
                <p14:modId xmlns:p14="http://schemas.microsoft.com/office/powerpoint/2010/main" val="4188750630"/>
              </p:ext>
            </p:extLst>
          </p:nvPr>
        </p:nvGraphicFramePr>
        <p:xfrm>
          <a:off x="762794" y="1364340"/>
          <a:ext cx="8349308" cy="3330240"/>
        </p:xfrm>
        <a:graphic>
          <a:graphicData uri="http://schemas.openxmlformats.org/drawingml/2006/table">
            <a:tbl>
              <a:tblPr/>
              <a:tblGrid>
                <a:gridCol w="680974"/>
                <a:gridCol w="7668334"/>
              </a:tblGrid>
              <a:tr h="200025">
                <a:tc>
                  <a:txBody>
                    <a:bodyPr/>
                    <a:lstStyle/>
                    <a:p>
                      <a:pPr algn="ctr" fontAlgn="b">
                        <a:spcBef>
                          <a:spcPts val="600"/>
                        </a:spcBef>
                        <a:spcAft>
                          <a:spcPts val="600"/>
                        </a:spcAft>
                      </a:pPr>
                      <a:r>
                        <a:rPr lang="es-ES" sz="1600" b="1" i="0" u="none" strike="noStrike" dirty="0">
                          <a:solidFill>
                            <a:srgbClr val="000000"/>
                          </a:solidFill>
                          <a:effectLst/>
                          <a:latin typeface="+mj-lt"/>
                        </a:rPr>
                        <a:t>Nº</a:t>
                      </a: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b">
                        <a:spcBef>
                          <a:spcPts val="600"/>
                        </a:spcBef>
                        <a:spcAft>
                          <a:spcPts val="600"/>
                        </a:spcAft>
                      </a:pPr>
                      <a:r>
                        <a:rPr lang="es-ES" sz="1600" b="1" i="0" u="none" strike="noStrike" dirty="0" smtClean="0">
                          <a:solidFill>
                            <a:srgbClr val="000000"/>
                          </a:solidFill>
                          <a:effectLst/>
                          <a:latin typeface="+mj-lt"/>
                        </a:rPr>
                        <a:t>Empresa/Institución</a:t>
                      </a:r>
                      <a:endParaRPr lang="es-ES" sz="1600" b="1"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00025">
                <a:tc>
                  <a:txBody>
                    <a:bodyPr/>
                    <a:lstStyle/>
                    <a:p>
                      <a:pPr algn="ctr" fontAlgn="b">
                        <a:spcBef>
                          <a:spcPts val="600"/>
                        </a:spcBef>
                        <a:spcAft>
                          <a:spcPts val="600"/>
                        </a:spcAft>
                      </a:pPr>
                      <a:r>
                        <a:rPr lang="es-ES" sz="1600" b="0" i="0" u="none" strike="noStrike" dirty="0" smtClean="0">
                          <a:solidFill>
                            <a:srgbClr val="000000"/>
                          </a:solidFill>
                          <a:effectLst/>
                          <a:latin typeface="+mj-lt"/>
                        </a:rPr>
                        <a:t>1</a:t>
                      </a:r>
                      <a:endParaRPr lang="es-ES" sz="1600" b="0" i="0" u="none" strike="noStrike" dirty="0">
                        <a:solidFill>
                          <a:srgbClr val="000000"/>
                        </a:solidFill>
                        <a:effectLst/>
                        <a:latin typeface="+mj-lt"/>
                      </a:endParaRPr>
                    </a:p>
                  </a:txBody>
                  <a:tcPr marL="0" marR="0" marT="108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spcBef>
                          <a:spcPts val="600"/>
                        </a:spcBef>
                        <a:spcAft>
                          <a:spcPts val="600"/>
                        </a:spcAft>
                      </a:pPr>
                      <a:r>
                        <a:rPr lang="es-ES" sz="1600" b="0" i="0" u="none" strike="noStrike" dirty="0">
                          <a:solidFill>
                            <a:srgbClr val="000000"/>
                          </a:solidFill>
                          <a:effectLst/>
                          <a:latin typeface="+mj-lt"/>
                        </a:rPr>
                        <a:t>GDR Altiplano de </a:t>
                      </a:r>
                      <a:r>
                        <a:rPr lang="es-ES" sz="1600" b="0" i="0" u="none" strike="noStrike" dirty="0" smtClean="0">
                          <a:solidFill>
                            <a:srgbClr val="000000"/>
                          </a:solidFill>
                          <a:effectLst/>
                          <a:latin typeface="+mj-lt"/>
                        </a:rPr>
                        <a:t>Granada, </a:t>
                      </a:r>
                      <a:r>
                        <a:rPr lang="es-ES" sz="1600" b="0" i="0" u="none" strike="noStrike" dirty="0" err="1" smtClean="0">
                          <a:solidFill>
                            <a:srgbClr val="000000"/>
                          </a:solidFill>
                          <a:effectLst/>
                          <a:latin typeface="+mj-lt"/>
                        </a:rPr>
                        <a:t>Alfanevada</a:t>
                      </a:r>
                      <a:r>
                        <a:rPr lang="es-ES" sz="1600" b="0" i="0" u="none" strike="noStrike" dirty="0" smtClean="0">
                          <a:solidFill>
                            <a:srgbClr val="000000"/>
                          </a:solidFill>
                          <a:effectLst/>
                          <a:latin typeface="+mj-lt"/>
                        </a:rPr>
                        <a:t> y Guadalhorce, ALVELAL</a:t>
                      </a:r>
                      <a:endParaRPr lang="es-ES" sz="1600" b="0"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200025">
                <a:tc>
                  <a:txBody>
                    <a:bodyPr/>
                    <a:lstStyle/>
                    <a:p>
                      <a:pPr algn="ctr" fontAlgn="ctr">
                        <a:spcBef>
                          <a:spcPts val="600"/>
                        </a:spcBef>
                        <a:spcAft>
                          <a:spcPts val="600"/>
                        </a:spcAft>
                      </a:pPr>
                      <a:r>
                        <a:rPr lang="es-ES" sz="1600" b="0" i="0" u="none" strike="noStrike" dirty="0" smtClean="0">
                          <a:solidFill>
                            <a:srgbClr val="000000"/>
                          </a:solidFill>
                          <a:effectLst/>
                          <a:latin typeface="+mj-lt"/>
                        </a:rPr>
                        <a:t>2</a:t>
                      </a:r>
                      <a:endParaRPr lang="es-ES" sz="1600" b="0" i="0" u="none" strike="noStrike" dirty="0">
                        <a:solidFill>
                          <a:srgbClr val="000000"/>
                        </a:solidFill>
                        <a:effectLst/>
                        <a:latin typeface="+mj-lt"/>
                      </a:endParaRPr>
                    </a:p>
                  </a:txBody>
                  <a:tcPr marL="0" marR="0" marT="108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indent="0" algn="l" defTabSz="957173" rtl="0" eaLnBrk="1" fontAlgn="b" latinLnBrk="0" hangingPunct="1">
                        <a:lnSpc>
                          <a:spcPct val="100000"/>
                        </a:lnSpc>
                        <a:spcBef>
                          <a:spcPts val="600"/>
                        </a:spcBef>
                        <a:spcAft>
                          <a:spcPts val="600"/>
                        </a:spcAft>
                        <a:buClrTx/>
                        <a:buSzTx/>
                        <a:buFontTx/>
                        <a:buNone/>
                        <a:tabLst/>
                        <a:defRPr/>
                      </a:pPr>
                      <a:r>
                        <a:rPr lang="es-ES" sz="1600" b="0" i="0" u="none" strike="noStrike" dirty="0">
                          <a:solidFill>
                            <a:srgbClr val="000000"/>
                          </a:solidFill>
                          <a:effectLst/>
                          <a:latin typeface="+mj-lt"/>
                        </a:rPr>
                        <a:t>Gesto, Patrimonio y </a:t>
                      </a:r>
                      <a:r>
                        <a:rPr lang="es-ES" sz="1600" b="0" i="0" u="none" strike="noStrike" dirty="0" smtClean="0">
                          <a:solidFill>
                            <a:srgbClr val="000000"/>
                          </a:solidFill>
                          <a:effectLst/>
                          <a:latin typeface="+mj-lt"/>
                        </a:rPr>
                        <a:t>SIG; </a:t>
                      </a:r>
                      <a:r>
                        <a:rPr lang="es-ES" sz="1600" b="0" i="0" u="none" strike="noStrike" kern="1200" dirty="0" err="1" smtClean="0">
                          <a:solidFill>
                            <a:srgbClr val="000000"/>
                          </a:solidFill>
                          <a:effectLst/>
                          <a:latin typeface="+mn-lt"/>
                          <a:ea typeface="+mn-ea"/>
                          <a:cs typeface="+mn-cs"/>
                        </a:rPr>
                        <a:t>Iliberi</a:t>
                      </a:r>
                      <a:r>
                        <a:rPr lang="es-ES" sz="1600" b="0" i="0" u="none" strike="noStrike" kern="1200" dirty="0" smtClean="0">
                          <a:solidFill>
                            <a:srgbClr val="000000"/>
                          </a:solidFill>
                          <a:effectLst/>
                          <a:latin typeface="+mn-lt"/>
                          <a:ea typeface="+mn-ea"/>
                          <a:cs typeface="+mn-cs"/>
                        </a:rPr>
                        <a:t> Software y Geografía, S.L.L.; GR Arquitectos; Consultora urbanismo y OT; PASOS, Participación y Sostenibilidad Cooperativa; </a:t>
                      </a:r>
                      <a:r>
                        <a:rPr lang="es-ES" sz="1600" b="0" i="0" u="none" strike="noStrike" kern="1200" dirty="0" err="1" smtClean="0">
                          <a:solidFill>
                            <a:srgbClr val="000000"/>
                          </a:solidFill>
                          <a:effectLst/>
                          <a:latin typeface="+mn-lt"/>
                          <a:ea typeface="+mn-ea"/>
                          <a:cs typeface="+mn-cs"/>
                        </a:rPr>
                        <a:t>Heritage</a:t>
                      </a:r>
                      <a:r>
                        <a:rPr lang="es-ES" sz="1600" b="0" i="0" u="none" strike="noStrike" kern="1200" dirty="0" smtClean="0">
                          <a:solidFill>
                            <a:srgbClr val="000000"/>
                          </a:solidFill>
                          <a:effectLst/>
                          <a:latin typeface="+mn-lt"/>
                          <a:ea typeface="+mn-ea"/>
                          <a:cs typeface="+mn-cs"/>
                        </a:rPr>
                        <a:t>, </a:t>
                      </a:r>
                      <a:r>
                        <a:rPr lang="es-ES" sz="1600" b="0" i="0" u="none" strike="noStrike" kern="1200" dirty="0" err="1" smtClean="0">
                          <a:solidFill>
                            <a:srgbClr val="000000"/>
                          </a:solidFill>
                          <a:effectLst/>
                          <a:latin typeface="+mn-lt"/>
                          <a:ea typeface="+mn-ea"/>
                          <a:cs typeface="+mn-cs"/>
                        </a:rPr>
                        <a:t>FFGeo</a:t>
                      </a:r>
                      <a:r>
                        <a:rPr lang="es-ES" sz="1600" b="0" i="0" u="none" strike="noStrike" kern="1200" dirty="0" smtClean="0">
                          <a:solidFill>
                            <a:srgbClr val="000000"/>
                          </a:solidFill>
                          <a:effectLst/>
                          <a:latin typeface="+mn-lt"/>
                          <a:ea typeface="+mn-ea"/>
                          <a:cs typeface="+mn-cs"/>
                        </a:rPr>
                        <a:t> Territorio y movilidad</a:t>
                      </a:r>
                      <a:endParaRPr lang="es-ES" sz="1600" b="0"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200025">
                <a:tc>
                  <a:txBody>
                    <a:bodyPr/>
                    <a:lstStyle/>
                    <a:p>
                      <a:pPr algn="ctr" fontAlgn="ctr">
                        <a:spcBef>
                          <a:spcPts val="600"/>
                        </a:spcBef>
                        <a:spcAft>
                          <a:spcPts val="600"/>
                        </a:spcAft>
                      </a:pPr>
                      <a:r>
                        <a:rPr lang="es-ES" sz="1600" b="0" i="0" u="none" strike="noStrike" dirty="0" smtClean="0">
                          <a:solidFill>
                            <a:srgbClr val="000000"/>
                          </a:solidFill>
                          <a:effectLst/>
                          <a:latin typeface="+mj-lt"/>
                        </a:rPr>
                        <a:t>3</a:t>
                      </a:r>
                      <a:endParaRPr lang="es-ES" sz="1600" b="0" i="0" u="none" strike="noStrike" dirty="0">
                        <a:solidFill>
                          <a:srgbClr val="000000"/>
                        </a:solidFill>
                        <a:effectLst/>
                        <a:latin typeface="+mj-lt"/>
                      </a:endParaRPr>
                    </a:p>
                  </a:txBody>
                  <a:tcPr marL="0" marR="0" marT="108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spcBef>
                          <a:spcPts val="600"/>
                        </a:spcBef>
                        <a:spcAft>
                          <a:spcPts val="600"/>
                        </a:spcAft>
                      </a:pPr>
                      <a:r>
                        <a:rPr lang="es-ES" sz="1600" b="0" i="0" u="none" strike="noStrike" dirty="0" smtClean="0">
                          <a:solidFill>
                            <a:srgbClr val="000000"/>
                          </a:solidFill>
                          <a:effectLst/>
                          <a:latin typeface="+mj-lt"/>
                        </a:rPr>
                        <a:t>Ayuntamientos y Diputación de Granada (Urbanismo y OT)</a:t>
                      </a:r>
                      <a:endParaRPr lang="es-ES" sz="1600" b="0"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200025">
                <a:tc>
                  <a:txBody>
                    <a:bodyPr/>
                    <a:lstStyle/>
                    <a:p>
                      <a:pPr algn="ctr" fontAlgn="ctr">
                        <a:spcBef>
                          <a:spcPts val="600"/>
                        </a:spcBef>
                        <a:spcAft>
                          <a:spcPts val="600"/>
                        </a:spcAft>
                      </a:pPr>
                      <a:r>
                        <a:rPr lang="es-ES" sz="1600" b="0" i="0" u="none" strike="noStrike" dirty="0" smtClean="0">
                          <a:solidFill>
                            <a:srgbClr val="000000"/>
                          </a:solidFill>
                          <a:effectLst/>
                          <a:latin typeface="+mj-lt"/>
                        </a:rPr>
                        <a:t>4</a:t>
                      </a:r>
                      <a:endParaRPr lang="es-ES" sz="1600" b="0" i="0" u="none" strike="noStrike" dirty="0">
                        <a:solidFill>
                          <a:srgbClr val="000000"/>
                        </a:solidFill>
                        <a:effectLst/>
                        <a:latin typeface="+mj-lt"/>
                      </a:endParaRPr>
                    </a:p>
                  </a:txBody>
                  <a:tcPr marL="0" marR="0" marT="108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spcBef>
                          <a:spcPts val="600"/>
                        </a:spcBef>
                        <a:spcAft>
                          <a:spcPts val="600"/>
                        </a:spcAft>
                      </a:pPr>
                      <a:r>
                        <a:rPr lang="es-ES" sz="1600" b="0" i="0" u="none" strike="noStrike" dirty="0" smtClean="0">
                          <a:solidFill>
                            <a:srgbClr val="000000"/>
                          </a:solidFill>
                          <a:effectLst/>
                          <a:latin typeface="+mj-lt"/>
                        </a:rPr>
                        <a:t>Delegación</a:t>
                      </a:r>
                      <a:r>
                        <a:rPr lang="es-ES" sz="1600" b="0" i="0" u="none" strike="noStrike" baseline="0" dirty="0" smtClean="0">
                          <a:solidFill>
                            <a:srgbClr val="000000"/>
                          </a:solidFill>
                          <a:effectLst/>
                          <a:latin typeface="+mj-lt"/>
                        </a:rPr>
                        <a:t> de Medio Ambiente y O.T. de la Consejería homónima en Granada, Centro Administrativo y de Gestión PN Sierra Nevada</a:t>
                      </a:r>
                      <a:endParaRPr lang="es-ES" sz="1600" b="0"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200025">
                <a:tc>
                  <a:txBody>
                    <a:bodyPr/>
                    <a:lstStyle/>
                    <a:p>
                      <a:pPr algn="ctr" fontAlgn="ctr">
                        <a:spcBef>
                          <a:spcPts val="600"/>
                        </a:spcBef>
                        <a:spcAft>
                          <a:spcPts val="600"/>
                        </a:spcAft>
                      </a:pPr>
                      <a:r>
                        <a:rPr lang="es-ES" sz="1600" b="0" i="0" u="none" strike="noStrike" dirty="0" smtClean="0">
                          <a:solidFill>
                            <a:srgbClr val="000000"/>
                          </a:solidFill>
                          <a:effectLst/>
                          <a:latin typeface="+mj-lt"/>
                        </a:rPr>
                        <a:t>5</a:t>
                      </a:r>
                      <a:endParaRPr lang="es-ES" sz="1600" b="0" i="0" u="none" strike="noStrike" dirty="0">
                        <a:solidFill>
                          <a:srgbClr val="000000"/>
                        </a:solidFill>
                        <a:effectLst/>
                        <a:latin typeface="+mj-lt"/>
                      </a:endParaRPr>
                    </a:p>
                  </a:txBody>
                  <a:tcPr marL="0" marR="0" marT="108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b">
                        <a:spcBef>
                          <a:spcPts val="600"/>
                        </a:spcBef>
                        <a:spcAft>
                          <a:spcPts val="600"/>
                        </a:spcAft>
                      </a:pPr>
                      <a:r>
                        <a:rPr lang="es-ES" sz="1600" b="0" i="0" u="none" strike="noStrike" dirty="0">
                          <a:solidFill>
                            <a:srgbClr val="000000"/>
                          </a:solidFill>
                          <a:effectLst/>
                          <a:latin typeface="+mj-lt"/>
                        </a:rPr>
                        <a:t>IDR </a:t>
                      </a:r>
                      <a:r>
                        <a:rPr lang="es-ES" sz="1600" b="0" i="0" u="none" strike="noStrike" dirty="0" smtClean="0">
                          <a:solidFill>
                            <a:srgbClr val="000000"/>
                          </a:solidFill>
                          <a:effectLst/>
                          <a:latin typeface="+mj-lt"/>
                        </a:rPr>
                        <a:t>UGR,</a:t>
                      </a:r>
                      <a:r>
                        <a:rPr lang="es-ES" sz="1600" b="0" i="0" u="none" strike="noStrike" baseline="0" dirty="0" smtClean="0">
                          <a:solidFill>
                            <a:srgbClr val="000000"/>
                          </a:solidFill>
                          <a:effectLst/>
                          <a:latin typeface="+mj-lt"/>
                        </a:rPr>
                        <a:t> </a:t>
                      </a:r>
                      <a:r>
                        <a:rPr lang="es-ES" sz="1600" b="0" i="0" u="none" strike="noStrike" kern="1200" dirty="0" smtClean="0">
                          <a:solidFill>
                            <a:srgbClr val="000000"/>
                          </a:solidFill>
                          <a:effectLst/>
                          <a:latin typeface="+mn-lt"/>
                          <a:ea typeface="+mn-ea"/>
                          <a:cs typeface="+mn-cs"/>
                        </a:rPr>
                        <a:t>Marina </a:t>
                      </a:r>
                      <a:r>
                        <a:rPr lang="es-ES" sz="1600" b="0" i="0" u="none" strike="noStrike" kern="1200" dirty="0" err="1" smtClean="0">
                          <a:solidFill>
                            <a:srgbClr val="000000"/>
                          </a:solidFill>
                          <a:effectLst/>
                          <a:latin typeface="+mn-lt"/>
                          <a:ea typeface="+mn-ea"/>
                          <a:cs typeface="+mn-cs"/>
                        </a:rPr>
                        <a:t>Frolova</a:t>
                      </a:r>
                      <a:r>
                        <a:rPr lang="es-ES" sz="1600" b="0" i="0" u="none" strike="noStrike" kern="1200" dirty="0" smtClean="0">
                          <a:solidFill>
                            <a:srgbClr val="000000"/>
                          </a:solidFill>
                          <a:effectLst/>
                          <a:latin typeface="+mn-lt"/>
                          <a:ea typeface="+mn-ea"/>
                          <a:cs typeface="+mn-cs"/>
                        </a:rPr>
                        <a:t>; Mayte Camacho;</a:t>
                      </a:r>
                      <a:r>
                        <a:rPr lang="es-ES" sz="1600" b="0" i="0" u="none" strike="noStrike" kern="1200" baseline="0" dirty="0" smtClean="0">
                          <a:solidFill>
                            <a:srgbClr val="000000"/>
                          </a:solidFill>
                          <a:effectLst/>
                          <a:latin typeface="+mn-lt"/>
                          <a:ea typeface="+mn-ea"/>
                          <a:cs typeface="+mn-cs"/>
                        </a:rPr>
                        <a:t> Eugenio Cejudo; </a:t>
                      </a:r>
                      <a:r>
                        <a:rPr lang="es-ES" sz="1600" b="0" i="0" u="none" strike="noStrike" kern="1200" dirty="0" smtClean="0">
                          <a:solidFill>
                            <a:srgbClr val="000000"/>
                          </a:solidFill>
                          <a:effectLst/>
                          <a:latin typeface="+mn-lt"/>
                          <a:ea typeface="+mn-ea"/>
                          <a:cs typeface="+mn-cs"/>
                        </a:rPr>
                        <a:t>José Damián Ruiz </a:t>
                      </a:r>
                      <a:r>
                        <a:rPr lang="es-ES" sz="1600" b="0" i="0" u="none" strike="noStrike" kern="1200" dirty="0" err="1" smtClean="0">
                          <a:solidFill>
                            <a:srgbClr val="000000"/>
                          </a:solidFill>
                          <a:effectLst/>
                          <a:latin typeface="+mn-lt"/>
                          <a:ea typeface="+mn-ea"/>
                          <a:cs typeface="+mn-cs"/>
                        </a:rPr>
                        <a:t>Sinoga</a:t>
                      </a:r>
                      <a:r>
                        <a:rPr lang="es-ES" sz="1600" b="0" i="0" u="none" strike="noStrike" kern="1200" dirty="0" smtClean="0">
                          <a:solidFill>
                            <a:srgbClr val="000000"/>
                          </a:solidFill>
                          <a:effectLst/>
                          <a:latin typeface="+mn-lt"/>
                          <a:ea typeface="+mn-ea"/>
                          <a:cs typeface="+mn-cs"/>
                        </a:rPr>
                        <a:t>, Laboratorio de Geomorfología y Suelos (Dpto. Geografía), Univ. Málaga </a:t>
                      </a:r>
                      <a:r>
                        <a:rPr lang="es-ES" sz="1600" b="0" i="0" u="none" strike="noStrike" kern="1200" dirty="0" smtClean="0">
                          <a:solidFill>
                            <a:srgbClr val="000000"/>
                          </a:solidFill>
                          <a:effectLst/>
                          <a:latin typeface="+mn-lt"/>
                          <a:ea typeface="+mn-ea"/>
                          <a:cs typeface="+mn-cs"/>
                          <a:hlinkClick r:id="rId4"/>
                        </a:rPr>
                        <a:t>http://gsoillab.uma.es</a:t>
                      </a:r>
                      <a:r>
                        <a:rPr lang="es-ES" sz="1600" b="0" i="0" u="none" strike="noStrike" kern="1200" dirty="0" smtClean="0">
                          <a:solidFill>
                            <a:srgbClr val="000000"/>
                          </a:solidFill>
                          <a:effectLst/>
                          <a:latin typeface="+mn-lt"/>
                          <a:ea typeface="+mn-ea"/>
                          <a:cs typeface="+mn-cs"/>
                        </a:rPr>
                        <a:t>; UGR Solidaria (JC Maroto); Grupo o proyecto investigación</a:t>
                      </a:r>
                      <a:endParaRPr lang="es-ES" sz="1600" b="0" i="0" u="none" strike="noStrike" dirty="0">
                        <a:solidFill>
                          <a:srgbClr val="000000"/>
                        </a:solidFill>
                        <a:effectLst/>
                        <a:latin typeface="+mj-lt"/>
                      </a:endParaRPr>
                    </a:p>
                  </a:txBody>
                  <a:tcPr marL="0" marR="0" marT="10800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21" name="AutoShape 1" descr="foto"/>
          <p:cNvSpPr>
            <a:spLocks noChangeAspect="1" noChangeArrowheads="1"/>
          </p:cNvSpPr>
          <p:nvPr/>
        </p:nvSpPr>
        <p:spPr bwMode="auto">
          <a:xfrm>
            <a:off x="704529" y="1619250"/>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2" name="AutoShape 2" descr="foto"/>
          <p:cNvSpPr>
            <a:spLocks noChangeAspect="1" noChangeArrowheads="1"/>
          </p:cNvSpPr>
          <p:nvPr/>
        </p:nvSpPr>
        <p:spPr bwMode="auto">
          <a:xfrm>
            <a:off x="704529" y="1619250"/>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4" name="AutoShape 4" descr="foto"/>
          <p:cNvSpPr>
            <a:spLocks noChangeAspect="1" noChangeArrowheads="1"/>
          </p:cNvSpPr>
          <p:nvPr/>
        </p:nvSpPr>
        <p:spPr bwMode="auto">
          <a:xfrm>
            <a:off x="704529" y="221932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5" name="AutoShape 5" descr="foto"/>
          <p:cNvSpPr>
            <a:spLocks noChangeAspect="1" noChangeArrowheads="1"/>
          </p:cNvSpPr>
          <p:nvPr/>
        </p:nvSpPr>
        <p:spPr bwMode="auto">
          <a:xfrm>
            <a:off x="704529" y="227647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6" name="AutoShape 6" descr="foto"/>
          <p:cNvSpPr>
            <a:spLocks noChangeAspect="1" noChangeArrowheads="1"/>
          </p:cNvSpPr>
          <p:nvPr/>
        </p:nvSpPr>
        <p:spPr bwMode="auto">
          <a:xfrm>
            <a:off x="704529" y="261937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7" name="AutoShape 7" descr="foto"/>
          <p:cNvSpPr>
            <a:spLocks noChangeAspect="1" noChangeArrowheads="1"/>
          </p:cNvSpPr>
          <p:nvPr/>
        </p:nvSpPr>
        <p:spPr bwMode="auto">
          <a:xfrm>
            <a:off x="704529" y="2838450"/>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8" name="AutoShape 8" descr="foto"/>
          <p:cNvSpPr>
            <a:spLocks noChangeAspect="1" noChangeArrowheads="1"/>
          </p:cNvSpPr>
          <p:nvPr/>
        </p:nvSpPr>
        <p:spPr bwMode="auto">
          <a:xfrm>
            <a:off x="704529" y="301942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29" name="AutoShape 9" descr="foto"/>
          <p:cNvSpPr>
            <a:spLocks noChangeAspect="1" noChangeArrowheads="1"/>
          </p:cNvSpPr>
          <p:nvPr/>
        </p:nvSpPr>
        <p:spPr bwMode="auto">
          <a:xfrm>
            <a:off x="704529" y="341947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30" name="AutoShape 10" descr="foto"/>
          <p:cNvSpPr>
            <a:spLocks noChangeAspect="1" noChangeArrowheads="1"/>
          </p:cNvSpPr>
          <p:nvPr/>
        </p:nvSpPr>
        <p:spPr bwMode="auto">
          <a:xfrm>
            <a:off x="704529" y="3438525"/>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31" name="AutoShape 11" descr="foto"/>
          <p:cNvSpPr>
            <a:spLocks noChangeAspect="1" noChangeArrowheads="1"/>
          </p:cNvSpPr>
          <p:nvPr/>
        </p:nvSpPr>
        <p:spPr bwMode="auto">
          <a:xfrm>
            <a:off x="704529" y="3619500"/>
            <a:ext cx="428625" cy="523875"/>
          </a:xfrm>
          <a:prstGeom prst="rect">
            <a:avLst/>
          </a:prstGeom>
          <a:noFill/>
          <a:extLst>
            <a:ext uri="{909E8E84-426E-40DD-AFC4-6F175D3DCCD1}">
              <a14:hiddenFill xmlns:a14="http://schemas.microsoft.com/office/drawing/2010/main">
                <a:solidFill>
                  <a:srgbClr val="FFFFFF"/>
                </a:solidFill>
              </a14:hiddenFill>
            </a:ext>
          </a:extLst>
        </p:spPr>
        <p:txBody>
          <a:bodyPr/>
          <a:lstStyle/>
          <a:p>
            <a:endParaRPr lang="es-ES"/>
          </a:p>
        </p:txBody>
      </p:sp>
      <p:sp>
        <p:nvSpPr>
          <p:cNvPr id="32" name="1 Título"/>
          <p:cNvSpPr>
            <a:spLocks noGrp="1"/>
          </p:cNvSpPr>
          <p:nvPr>
            <p:ph type="ctrTitle" sz="quarter"/>
          </p:nvPr>
        </p:nvSpPr>
        <p:spPr>
          <a:xfrm>
            <a:off x="780157" y="764704"/>
            <a:ext cx="8349307" cy="360040"/>
          </a:xfrm>
          <a:solidFill>
            <a:srgbClr val="660066"/>
          </a:solidFill>
          <a:ln>
            <a:solidFill>
              <a:srgbClr val="000000"/>
            </a:solidFill>
          </a:ln>
        </p:spPr>
        <p:txBody>
          <a:bodyPr/>
          <a:lstStyle/>
          <a:p>
            <a:r>
              <a:rPr lang="es-ES" sz="2000" b="1" i="1" dirty="0" smtClean="0">
                <a:solidFill>
                  <a:schemeClr val="tx1"/>
                </a:solidFill>
                <a:effectLst/>
              </a:rPr>
              <a:t>PRÁCTICAS EXTERNAS</a:t>
            </a:r>
          </a:p>
        </p:txBody>
      </p:sp>
    </p:spTree>
    <p:extLst>
      <p:ext uri="{BB962C8B-B14F-4D97-AF65-F5344CB8AC3E}">
        <p14:creationId xmlns:p14="http://schemas.microsoft.com/office/powerpoint/2010/main" val="5356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graphicFrame>
        <p:nvGraphicFramePr>
          <p:cNvPr id="5" name="Tabla 4"/>
          <p:cNvGraphicFramePr>
            <a:graphicFrameLocks noGrp="1"/>
          </p:cNvGraphicFramePr>
          <p:nvPr>
            <p:extLst>
              <p:ext uri="{D42A27DB-BD31-4B8C-83A1-F6EECF244321}">
                <p14:modId xmlns:p14="http://schemas.microsoft.com/office/powerpoint/2010/main" val="1485625321"/>
              </p:ext>
            </p:extLst>
          </p:nvPr>
        </p:nvGraphicFramePr>
        <p:xfrm>
          <a:off x="704526" y="260648"/>
          <a:ext cx="8496946" cy="6214248"/>
        </p:xfrm>
        <a:graphic>
          <a:graphicData uri="http://schemas.openxmlformats.org/drawingml/2006/table">
            <a:tbl>
              <a:tblPr firstRow="1" firstCol="1" bandRow="1">
                <a:tableStyleId>{5C22544A-7EE6-4342-B048-85BDC9FD1C3A}</a:tableStyleId>
              </a:tblPr>
              <a:tblGrid>
                <a:gridCol w="1349639"/>
                <a:gridCol w="1078747"/>
                <a:gridCol w="5394946"/>
                <a:gridCol w="673614"/>
              </a:tblGrid>
              <a:tr h="174593">
                <a:tc>
                  <a:txBody>
                    <a:bodyPr/>
                    <a:lstStyle/>
                    <a:p>
                      <a:pPr>
                        <a:lnSpc>
                          <a:spcPct val="115000"/>
                        </a:lnSpc>
                        <a:spcAft>
                          <a:spcPts val="0"/>
                        </a:spcAft>
                      </a:pPr>
                      <a:r>
                        <a:rPr lang="es-ES" sz="1000" dirty="0">
                          <a:solidFill>
                            <a:srgbClr val="000000"/>
                          </a:solidFill>
                          <a:effectLst/>
                          <a:latin typeface="+mj-lt"/>
                        </a:rPr>
                        <a:t>Apellidos</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nchor="ctr"/>
                </a:tc>
                <a:tc>
                  <a:txBody>
                    <a:bodyPr/>
                    <a:lstStyle/>
                    <a:p>
                      <a:pPr>
                        <a:lnSpc>
                          <a:spcPct val="115000"/>
                        </a:lnSpc>
                        <a:spcAft>
                          <a:spcPts val="0"/>
                        </a:spcAft>
                      </a:pPr>
                      <a:r>
                        <a:rPr lang="es-ES" sz="1000">
                          <a:solidFill>
                            <a:srgbClr val="000000"/>
                          </a:solidFill>
                          <a:effectLst/>
                          <a:latin typeface="+mj-lt"/>
                        </a:rPr>
                        <a:t>Nombre</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nchor="ctr"/>
                </a:tc>
                <a:tc>
                  <a:txBody>
                    <a:bodyPr/>
                    <a:lstStyle/>
                    <a:p>
                      <a:pPr marL="53340" indent="-53340">
                        <a:lnSpc>
                          <a:spcPct val="115000"/>
                        </a:lnSpc>
                        <a:spcAft>
                          <a:spcPts val="0"/>
                        </a:spcAft>
                      </a:pPr>
                      <a:r>
                        <a:rPr lang="es-ES" sz="1000" dirty="0">
                          <a:solidFill>
                            <a:srgbClr val="000000"/>
                          </a:solidFill>
                          <a:effectLst/>
                          <a:latin typeface="+mj-lt"/>
                        </a:rPr>
                        <a:t>Líneas de investigación TFM</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nchor="ctr"/>
                </a:tc>
                <a:tc>
                  <a:txBody>
                    <a:bodyPr/>
                    <a:lstStyle/>
                    <a:p>
                      <a:pPr algn="ctr">
                        <a:lnSpc>
                          <a:spcPct val="115000"/>
                        </a:lnSpc>
                        <a:spcAft>
                          <a:spcPts val="0"/>
                        </a:spcAft>
                      </a:pPr>
                      <a:r>
                        <a:rPr lang="es-ES" sz="1000">
                          <a:solidFill>
                            <a:srgbClr val="000000"/>
                          </a:solidFill>
                          <a:effectLst/>
                          <a:latin typeface="+mj-lt"/>
                        </a:rPr>
                        <a:t>Nº máx TFM tutelar</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nchor="ctr"/>
                </a:tc>
              </a:tr>
              <a:tr h="184464">
                <a:tc>
                  <a:txBody>
                    <a:bodyPr/>
                    <a:lstStyle/>
                    <a:p>
                      <a:pPr>
                        <a:lnSpc>
                          <a:spcPct val="115000"/>
                        </a:lnSpc>
                        <a:spcAft>
                          <a:spcPts val="0"/>
                        </a:spcAft>
                      </a:pPr>
                      <a:r>
                        <a:rPr lang="es-ES" sz="1000" dirty="0">
                          <a:solidFill>
                            <a:srgbClr val="000000"/>
                          </a:solidFill>
                          <a:effectLst/>
                          <a:latin typeface="+mj-lt"/>
                        </a:rPr>
                        <a:t>Borobio </a:t>
                      </a:r>
                      <a:r>
                        <a:rPr lang="es-ES" sz="1000" dirty="0" err="1">
                          <a:solidFill>
                            <a:srgbClr val="000000"/>
                          </a:solidFill>
                          <a:effectLst/>
                          <a:latin typeface="+mj-lt"/>
                        </a:rPr>
                        <a:t>Sanchiz</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dirty="0">
                          <a:solidFill>
                            <a:srgbClr val="000000"/>
                          </a:solidFill>
                          <a:effectLst/>
                          <a:latin typeface="+mj-lt"/>
                        </a:rPr>
                        <a:t>Manuel</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Planificación territorial y estratégica</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SIG</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a:solidFill>
                            <a:srgbClr val="000000"/>
                          </a:solidFill>
                          <a:effectLst/>
                          <a:latin typeface="+mj-lt"/>
                        </a:rPr>
                        <a:t>1</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110524">
                <a:tc>
                  <a:txBody>
                    <a:bodyPr/>
                    <a:lstStyle/>
                    <a:p>
                      <a:pPr>
                        <a:lnSpc>
                          <a:spcPct val="115000"/>
                        </a:lnSpc>
                        <a:spcAft>
                          <a:spcPts val="0"/>
                        </a:spcAft>
                      </a:pPr>
                      <a:r>
                        <a:rPr lang="es-ES" sz="1000" dirty="0">
                          <a:solidFill>
                            <a:srgbClr val="000000"/>
                          </a:solidFill>
                          <a:effectLst/>
                          <a:latin typeface="+mj-lt"/>
                        </a:rPr>
                        <a:t>Camacho Ballesta</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José Antonio</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 Estrategias regionales de especialización inteligente</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a:solidFill>
                            <a:srgbClr val="000000"/>
                          </a:solidFill>
                          <a:effectLst/>
                          <a:latin typeface="+mj-lt"/>
                        </a:rPr>
                        <a:t>2</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52065">
                <a:tc>
                  <a:txBody>
                    <a:bodyPr/>
                    <a:lstStyle/>
                    <a:p>
                      <a:pPr>
                        <a:lnSpc>
                          <a:spcPct val="115000"/>
                        </a:lnSpc>
                        <a:spcAft>
                          <a:spcPts val="0"/>
                        </a:spcAft>
                      </a:pPr>
                      <a:r>
                        <a:rPr lang="es-ES" sz="1000" dirty="0">
                          <a:solidFill>
                            <a:srgbClr val="000000"/>
                          </a:solidFill>
                          <a:effectLst/>
                          <a:latin typeface="+mj-lt"/>
                        </a:rPr>
                        <a:t>Camacho Olmedo</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Mª Teresa</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dirty="0" err="1" smtClean="0">
                          <a:solidFill>
                            <a:srgbClr val="000000"/>
                          </a:solidFill>
                          <a:effectLst/>
                          <a:latin typeface="+mj-lt"/>
                          <a:ea typeface="Calibri" panose="020F0502020204030204" pitchFamily="34" charset="0"/>
                          <a:cs typeface="Times New Roman" panose="02020603050405020304" pitchFamily="18" charset="0"/>
                        </a:rPr>
                        <a:t>TIGs</a:t>
                      </a:r>
                      <a:r>
                        <a:rPr lang="es-ES" sz="1000" dirty="0" smtClean="0">
                          <a:solidFill>
                            <a:srgbClr val="000000"/>
                          </a:solidFill>
                          <a:effectLst/>
                          <a:latin typeface="+mj-lt"/>
                          <a:ea typeface="Calibri" panose="020F0502020204030204" pitchFamily="34" charset="0"/>
                          <a:cs typeface="Times New Roman" panose="02020603050405020304" pitchFamily="18" charset="0"/>
                        </a:rPr>
                        <a:t> y modelización de usos y coberturas del suelo</a:t>
                      </a:r>
                    </a:p>
                    <a:p>
                      <a:pPr marL="342900" lvl="0" indent="-342900">
                        <a:lnSpc>
                          <a:spcPct val="115000"/>
                        </a:lnSpc>
                        <a:spcAft>
                          <a:spcPts val="0"/>
                        </a:spcAft>
                        <a:buFont typeface="Symbol" panose="05050102010706020507" pitchFamily="18" charset="2"/>
                        <a:buChar char=""/>
                      </a:pPr>
                      <a:r>
                        <a:rPr lang="es-ES" sz="1000" dirty="0" err="1" smtClean="0">
                          <a:solidFill>
                            <a:srgbClr val="000000"/>
                          </a:solidFill>
                          <a:effectLst/>
                          <a:latin typeface="+mj-lt"/>
                          <a:ea typeface="Calibri" panose="020F0502020204030204" pitchFamily="34" charset="0"/>
                          <a:cs typeface="Times New Roman" panose="02020603050405020304" pitchFamily="18" charset="0"/>
                        </a:rPr>
                        <a:t>TIGs</a:t>
                      </a:r>
                      <a:r>
                        <a:rPr lang="es-ES" sz="1000" dirty="0" smtClean="0">
                          <a:solidFill>
                            <a:srgbClr val="000000"/>
                          </a:solidFill>
                          <a:effectLst/>
                          <a:latin typeface="+mj-lt"/>
                          <a:ea typeface="Calibri" panose="020F0502020204030204" pitchFamily="34" charset="0"/>
                          <a:cs typeface="Times New Roman" panose="02020603050405020304" pitchFamily="18" charset="0"/>
                        </a:rPr>
                        <a:t> y dinámicas de usos y cobertura del suelo</a:t>
                      </a:r>
                    </a:p>
                    <a:p>
                      <a:pPr marL="342900" lvl="0" indent="-342900">
                        <a:lnSpc>
                          <a:spcPct val="115000"/>
                        </a:lnSpc>
                        <a:spcAft>
                          <a:spcPts val="0"/>
                        </a:spcAft>
                        <a:buFont typeface="Symbol" panose="05050102010706020507" pitchFamily="18" charset="2"/>
                        <a:buChar char=""/>
                      </a:pPr>
                      <a:r>
                        <a:rPr lang="es-ES" sz="1000" dirty="0" smtClean="0">
                          <a:solidFill>
                            <a:srgbClr val="000000"/>
                          </a:solidFill>
                          <a:effectLst/>
                          <a:latin typeface="+mj-lt"/>
                          <a:ea typeface="Calibri" panose="020F0502020204030204" pitchFamily="34" charset="0"/>
                          <a:cs typeface="Times New Roman" panose="02020603050405020304" pitchFamily="18" charset="0"/>
                        </a:rPr>
                        <a:t>Posibilidad de desarrollo de un TFM en la UNIVERSITY OF SCIENCES AND TECHNOLOGY HOUARI BOUMEDIENE, Argel, Argelia. </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a:solidFill>
                            <a:srgbClr val="000000"/>
                          </a:solidFill>
                          <a:effectLst/>
                          <a:latin typeface="+mj-lt"/>
                        </a:rPr>
                        <a:t>2</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a:solidFill>
                            <a:srgbClr val="000000"/>
                          </a:solidFill>
                          <a:effectLst/>
                          <a:latin typeface="+mj-lt"/>
                        </a:rPr>
                        <a:t>Castillo Ruiz</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dirty="0">
                          <a:solidFill>
                            <a:srgbClr val="000000"/>
                          </a:solidFill>
                          <a:effectLst/>
                          <a:latin typeface="+mj-lt"/>
                        </a:rPr>
                        <a:t>José</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Patrimonio agrario, </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Regadíos Históricos</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Paisaje cultural</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dirty="0" smtClean="0">
                          <a:solidFill>
                            <a:srgbClr val="000000"/>
                          </a:solidFill>
                          <a:effectLst/>
                          <a:latin typeface="+mj-lt"/>
                          <a:ea typeface="Calibri" panose="020F0502020204030204" pitchFamily="34" charset="0"/>
                          <a:cs typeface="Times New Roman" panose="02020603050405020304" pitchFamily="18" charset="0"/>
                        </a:rPr>
                        <a:t>2</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a:solidFill>
                            <a:srgbClr val="000000"/>
                          </a:solidFill>
                          <a:effectLst/>
                          <a:latin typeface="+mj-lt"/>
                        </a:rPr>
                        <a:t>Cejudo García</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Eugenio</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dirty="0">
                          <a:solidFill>
                            <a:srgbClr val="000000"/>
                          </a:solidFill>
                          <a:effectLst/>
                          <a:latin typeface="+mj-lt"/>
                        </a:rPr>
                        <a:t>Desarrollo rural</a:t>
                      </a:r>
                    </a:p>
                    <a:p>
                      <a:pPr marL="342900" lvl="0" indent="-342900">
                        <a:lnSpc>
                          <a:spcPct val="115000"/>
                        </a:lnSpc>
                        <a:spcAft>
                          <a:spcPts val="0"/>
                        </a:spcAft>
                        <a:buFont typeface="Symbol" panose="05050102010706020507" pitchFamily="18" charset="2"/>
                        <a:buChar char=""/>
                      </a:pPr>
                      <a:r>
                        <a:rPr lang="es-ES" sz="1000" dirty="0">
                          <a:solidFill>
                            <a:srgbClr val="000000"/>
                          </a:solidFill>
                          <a:effectLst/>
                          <a:latin typeface="+mj-lt"/>
                        </a:rPr>
                        <a:t>Políticas agrarias y de desarrollo rural</a:t>
                      </a:r>
                    </a:p>
                    <a:p>
                      <a:pPr marL="342900" lvl="0" indent="-342900">
                        <a:lnSpc>
                          <a:spcPct val="115000"/>
                        </a:lnSpc>
                        <a:spcAft>
                          <a:spcPts val="0"/>
                        </a:spcAft>
                        <a:buFont typeface="Symbol" panose="05050102010706020507" pitchFamily="18" charset="2"/>
                        <a:buChar char=""/>
                      </a:pPr>
                      <a:r>
                        <a:rPr lang="es-ES" sz="1000" dirty="0">
                          <a:solidFill>
                            <a:srgbClr val="000000"/>
                          </a:solidFill>
                          <a:effectLst/>
                          <a:latin typeface="+mj-lt"/>
                        </a:rPr>
                        <a:t>Patrimonio y desarrollo rural</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dirty="0">
                          <a:solidFill>
                            <a:srgbClr val="000000"/>
                          </a:solidFill>
                          <a:effectLst/>
                          <a:latin typeface="+mj-lt"/>
                        </a:rPr>
                        <a:t>2</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126173">
                <a:tc>
                  <a:txBody>
                    <a:bodyPr/>
                    <a:lstStyle/>
                    <a:p>
                      <a:pPr>
                        <a:lnSpc>
                          <a:spcPct val="115000"/>
                        </a:lnSpc>
                        <a:spcAft>
                          <a:spcPts val="0"/>
                        </a:spcAft>
                      </a:pPr>
                      <a:r>
                        <a:rPr lang="es-ES" sz="1000" dirty="0">
                          <a:solidFill>
                            <a:srgbClr val="000000"/>
                          </a:solidFill>
                          <a:effectLst/>
                          <a:latin typeface="+mj-lt"/>
                        </a:rPr>
                        <a:t>Conde Antequera</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Jesús</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La prevención de inundaciones a través de la ordenación territorial</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dirty="0">
                          <a:solidFill>
                            <a:srgbClr val="000000"/>
                          </a:solidFill>
                          <a:effectLst/>
                          <a:latin typeface="+mj-lt"/>
                        </a:rPr>
                        <a:t>1</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a:solidFill>
                            <a:srgbClr val="000000"/>
                          </a:solidFill>
                          <a:effectLst/>
                          <a:latin typeface="+mj-lt"/>
                        </a:rPr>
                        <a:t>Cuesta Guerrero</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Jesús </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Elaboración de instrumentos de plantemiento urbanístico</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Aplicaciones SIG y otras herramientas fundamentales para la planificación urbanística</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Evaluación del acceso y calidad de la información territorial para el diagnóstico y la planificación urbanística</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dirty="0" smtClean="0">
                          <a:solidFill>
                            <a:srgbClr val="000000"/>
                          </a:solidFill>
                          <a:effectLst/>
                          <a:latin typeface="+mj-lt"/>
                          <a:ea typeface="Calibri" panose="020F0502020204030204" pitchFamily="34" charset="0"/>
                          <a:cs typeface="Times New Roman" panose="02020603050405020304" pitchFamily="18" charset="0"/>
                        </a:rPr>
                        <a:t>2</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a:solidFill>
                            <a:srgbClr val="000000"/>
                          </a:solidFill>
                          <a:effectLst/>
                          <a:latin typeface="+mj-lt"/>
                        </a:rPr>
                        <a:t>Egea Jiménez</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dirty="0">
                          <a:solidFill>
                            <a:srgbClr val="000000"/>
                          </a:solidFill>
                          <a:effectLst/>
                          <a:latin typeface="+mj-lt"/>
                        </a:rPr>
                        <a:t>Carmen</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Vulnerabilidad social y estrategias de afrontamiento</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Análisis social de espacios urbanos</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La ciudad como espacio de vida: el derecho de la ciudad y los espacios públicos</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a:solidFill>
                            <a:srgbClr val="000000"/>
                          </a:solidFill>
                          <a:effectLst/>
                          <a:latin typeface="+mj-lt"/>
                        </a:rPr>
                        <a:t>2</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a:solidFill>
                            <a:srgbClr val="000000"/>
                          </a:solidFill>
                          <a:effectLst/>
                          <a:latin typeface="+mj-lt"/>
                        </a:rPr>
                        <a:t>Fabre Platas</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a:solidFill>
                            <a:srgbClr val="000000"/>
                          </a:solidFill>
                          <a:effectLst/>
                          <a:latin typeface="+mj-lt"/>
                        </a:rPr>
                        <a:t>Danú </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Dinámicas culturales y reconfiguraciones socioterritoriales</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Vulnerabilidad, pobreza y desigualdad social</a:t>
                      </a:r>
                    </a:p>
                    <a:p>
                      <a:pPr marL="342900" lvl="0" indent="-342900">
                        <a:lnSpc>
                          <a:spcPct val="115000"/>
                        </a:lnSpc>
                        <a:spcAft>
                          <a:spcPts val="0"/>
                        </a:spcAft>
                        <a:buFont typeface="Symbol" panose="05050102010706020507" pitchFamily="18" charset="2"/>
                        <a:buChar char=""/>
                      </a:pPr>
                      <a:r>
                        <a:rPr lang="es-ES" sz="1000">
                          <a:solidFill>
                            <a:srgbClr val="000000"/>
                          </a:solidFill>
                          <a:effectLst/>
                          <a:latin typeface="+mj-lt"/>
                        </a:rPr>
                        <a:t>Medio ambiente y desarrollo regional-territorial</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a:solidFill>
                            <a:srgbClr val="000000"/>
                          </a:solidFill>
                          <a:effectLst/>
                          <a:latin typeface="+mj-lt"/>
                        </a:rPr>
                        <a:t>2</a:t>
                      </a:r>
                      <a:endParaRPr lang="es-ES" sz="100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15000"/>
                        </a:lnSpc>
                        <a:spcAft>
                          <a:spcPts val="0"/>
                        </a:spcAft>
                      </a:pPr>
                      <a:r>
                        <a:rPr lang="es-ES" sz="1000" dirty="0" smtClean="0">
                          <a:solidFill>
                            <a:srgbClr val="000000"/>
                          </a:solidFill>
                          <a:effectLst/>
                          <a:latin typeface="+mj-lt"/>
                          <a:ea typeface="Calibri" panose="020F0502020204030204" pitchFamily="34" charset="0"/>
                          <a:cs typeface="Times New Roman" panose="02020603050405020304" pitchFamily="18" charset="0"/>
                        </a:rPr>
                        <a:t>Fischer</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nSpc>
                          <a:spcPct val="115000"/>
                        </a:lnSpc>
                        <a:spcAft>
                          <a:spcPts val="0"/>
                        </a:spcAft>
                      </a:pPr>
                      <a:r>
                        <a:rPr lang="es-ES" sz="1000" dirty="0" err="1" smtClean="0">
                          <a:solidFill>
                            <a:srgbClr val="000000"/>
                          </a:solidFill>
                          <a:effectLst/>
                          <a:latin typeface="+mj-lt"/>
                          <a:ea typeface="Calibri" panose="020F0502020204030204" pitchFamily="34" charset="0"/>
                          <a:cs typeface="Times New Roman" panose="02020603050405020304" pitchFamily="18" charset="0"/>
                        </a:rPr>
                        <a:t>Jörg</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marL="342900" lvl="0" indent="-342900">
                        <a:lnSpc>
                          <a:spcPct val="115000"/>
                        </a:lnSpc>
                        <a:spcAft>
                          <a:spcPts val="0"/>
                        </a:spcAft>
                        <a:buFont typeface="Symbol" panose="05050102010706020507" pitchFamily="18" charset="2"/>
                        <a:buChar char=""/>
                      </a:pPr>
                      <a:r>
                        <a:rPr lang="es-ES" sz="1000" dirty="0" smtClean="0">
                          <a:solidFill>
                            <a:srgbClr val="000000"/>
                          </a:solidFill>
                          <a:effectLst/>
                          <a:latin typeface="+mj-lt"/>
                          <a:ea typeface="Calibri" panose="020F0502020204030204" pitchFamily="34" charset="0"/>
                          <a:cs typeface="Times New Roman" panose="02020603050405020304" pitchFamily="18" charset="0"/>
                        </a:rPr>
                        <a:t>Movilidad</a:t>
                      </a:r>
                      <a:r>
                        <a:rPr lang="es-ES" sz="1000" baseline="0" dirty="0">
                          <a:solidFill>
                            <a:srgbClr val="000000"/>
                          </a:solidFill>
                          <a:effectLst/>
                          <a:latin typeface="+mj-lt"/>
                          <a:ea typeface="Calibri" panose="020F0502020204030204" pitchFamily="34" charset="0"/>
                          <a:cs typeface="Times New Roman" panose="02020603050405020304" pitchFamily="18" charset="0"/>
                        </a:rPr>
                        <a:t> </a:t>
                      </a:r>
                      <a:r>
                        <a:rPr lang="es-ES" sz="1000" baseline="0" dirty="0" smtClean="0">
                          <a:solidFill>
                            <a:srgbClr val="000000"/>
                          </a:solidFill>
                          <a:effectLst/>
                          <a:latin typeface="+mj-lt"/>
                          <a:ea typeface="Calibri" panose="020F0502020204030204" pitchFamily="34" charset="0"/>
                          <a:cs typeface="Times New Roman" panose="02020603050405020304" pitchFamily="18" charset="0"/>
                        </a:rPr>
                        <a:t>y urbanismo</a:t>
                      </a:r>
                    </a:p>
                    <a:p>
                      <a:pPr marL="342900" lvl="0" indent="-342900">
                        <a:lnSpc>
                          <a:spcPct val="115000"/>
                        </a:lnSpc>
                        <a:spcAft>
                          <a:spcPts val="0"/>
                        </a:spcAft>
                        <a:buFont typeface="Symbol" panose="05050102010706020507" pitchFamily="18" charset="2"/>
                        <a:buChar char=""/>
                      </a:pPr>
                      <a:r>
                        <a:rPr lang="es-ES" sz="1000" baseline="0" dirty="0" smtClean="0">
                          <a:solidFill>
                            <a:srgbClr val="000000"/>
                          </a:solidFill>
                          <a:effectLst/>
                          <a:latin typeface="+mj-lt"/>
                          <a:ea typeface="Calibri" panose="020F0502020204030204" pitchFamily="34" charset="0"/>
                          <a:cs typeface="Times New Roman" panose="02020603050405020304" pitchFamily="18" charset="0"/>
                        </a:rPr>
                        <a:t>Sistemas de Información Geográfica</a:t>
                      </a:r>
                      <a:endParaRPr lang="es-ES" sz="1000" dirty="0" smtClean="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c>
                  <a:txBody>
                    <a:bodyPr/>
                    <a:lstStyle/>
                    <a:p>
                      <a:pPr algn="ctr">
                        <a:lnSpc>
                          <a:spcPct val="115000"/>
                        </a:lnSpc>
                        <a:spcAft>
                          <a:spcPts val="0"/>
                        </a:spcAft>
                      </a:pPr>
                      <a:r>
                        <a:rPr lang="es-ES" sz="1000" dirty="0" smtClean="0">
                          <a:solidFill>
                            <a:srgbClr val="000000"/>
                          </a:solidFill>
                          <a:effectLst/>
                          <a:latin typeface="+mj-lt"/>
                          <a:ea typeface="Calibri" panose="020F0502020204030204" pitchFamily="34" charset="0"/>
                          <a:cs typeface="Times New Roman" panose="02020603050405020304" pitchFamily="18" charset="0"/>
                        </a:rPr>
                        <a:t>1</a:t>
                      </a:r>
                      <a:endParaRPr lang="es-ES" sz="1000" dirty="0">
                        <a:solidFill>
                          <a:srgbClr val="000000"/>
                        </a:solidFill>
                        <a:effectLst/>
                        <a:latin typeface="+mj-lt"/>
                        <a:ea typeface="Calibri" panose="020F0502020204030204" pitchFamily="34" charset="0"/>
                        <a:cs typeface="Times New Roman" panose="02020603050405020304" pitchFamily="18" charset="0"/>
                      </a:endParaRPr>
                    </a:p>
                  </a:txBody>
                  <a:tcPr marL="17014" marR="17014" marT="8358" marB="8358"/>
                </a:tc>
              </a:tr>
              <a:tr h="266871">
                <a:tc>
                  <a:txBody>
                    <a:bodyPr/>
                    <a:lstStyle/>
                    <a:p>
                      <a:pPr>
                        <a:lnSpc>
                          <a:spcPct val="100000"/>
                        </a:lnSpc>
                        <a:spcAft>
                          <a:spcPts val="0"/>
                        </a:spcAft>
                      </a:pPr>
                      <a:r>
                        <a:rPr lang="es-ES" sz="1000" dirty="0" err="1">
                          <a:solidFill>
                            <a:srgbClr val="000000"/>
                          </a:solidFill>
                          <a:effectLst/>
                          <a:latin typeface="Arial" pitchFamily="34" charset="0"/>
                          <a:cs typeface="Arial" pitchFamily="34" charset="0"/>
                        </a:rPr>
                        <a:t>Frolova</a:t>
                      </a:r>
                      <a:r>
                        <a:rPr lang="es-ES" sz="1000" dirty="0">
                          <a:solidFill>
                            <a:srgbClr val="000000"/>
                          </a:solidFill>
                          <a:effectLst/>
                          <a:latin typeface="Arial" pitchFamily="34" charset="0"/>
                          <a:cs typeface="Arial" pitchFamily="34" charset="0"/>
                        </a:rPr>
                        <a:t> </a:t>
                      </a:r>
                      <a:r>
                        <a:rPr lang="es-ES" sz="1000" dirty="0" err="1">
                          <a:solidFill>
                            <a:srgbClr val="000000"/>
                          </a:solidFill>
                          <a:effectLst/>
                          <a:latin typeface="Arial" pitchFamily="34" charset="0"/>
                          <a:cs typeface="Arial" pitchFamily="34" charset="0"/>
                        </a:rPr>
                        <a:t>Ignatieva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Marina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Paisaje, energías renovables y participación pública</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Energías renovables y desarrollo local</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266871">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Galacho Jiménez</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Federico </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Evaluación de la capacidad de acogida del territorio respecto a usos urbanos con </a:t>
                      </a:r>
                      <a:r>
                        <a:rPr lang="es-ES" sz="1000" dirty="0" err="1" smtClean="0">
                          <a:solidFill>
                            <a:srgbClr val="000000"/>
                          </a:solidFill>
                          <a:effectLst/>
                          <a:latin typeface="Arial" pitchFamily="34" charset="0"/>
                          <a:ea typeface="Calibri" panose="020F0502020204030204" pitchFamily="34" charset="0"/>
                          <a:cs typeface="Arial" pitchFamily="34" charset="0"/>
                        </a:rPr>
                        <a:t>TIGs</a:t>
                      </a:r>
                      <a:r>
                        <a:rPr lang="es-ES" sz="1000" dirty="0" smtClean="0">
                          <a:solidFill>
                            <a:srgbClr val="000000"/>
                          </a:solidFill>
                          <a:effectLst/>
                          <a:latin typeface="Arial" pitchFamily="34" charset="0"/>
                          <a:ea typeface="Calibri" panose="020F0502020204030204" pitchFamily="34" charset="0"/>
                          <a:cs typeface="Arial" pitchFamily="34" charset="0"/>
                        </a:rPr>
                        <a:t> y técnicas de evaluación </a:t>
                      </a:r>
                      <a:r>
                        <a:rPr lang="es-ES" sz="1000" dirty="0" err="1" smtClean="0">
                          <a:solidFill>
                            <a:srgbClr val="000000"/>
                          </a:solidFill>
                          <a:effectLst/>
                          <a:latin typeface="Arial" pitchFamily="34" charset="0"/>
                          <a:ea typeface="Calibri" panose="020F0502020204030204" pitchFamily="34" charset="0"/>
                          <a:cs typeface="Arial" pitchFamily="34" charset="0"/>
                        </a:rPr>
                        <a:t>multicriterio</a:t>
                      </a:r>
                      <a:r>
                        <a:rPr lang="es-ES" sz="1000" dirty="0" smtClean="0">
                          <a:solidFill>
                            <a:srgbClr val="000000"/>
                          </a:solidFill>
                          <a:effectLst/>
                          <a:latin typeface="Arial" pitchFamily="34" charset="0"/>
                          <a:ea typeface="Calibri" panose="020F0502020204030204" pitchFamily="34" charset="0"/>
                          <a:cs typeface="Arial" pitchFamily="34" charset="0"/>
                        </a:rPr>
                        <a:t>.</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Aplicación de técnicas de análisis espacial para el diagnóstico de las zonas rurales.</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Análisis de redes con SIG para la planificación de la movilidad sostenible.</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bl>
          </a:graphicData>
        </a:graphic>
      </p:graphicFrame>
    </p:spTree>
    <p:extLst>
      <p:ext uri="{BB962C8B-B14F-4D97-AF65-F5344CB8AC3E}">
        <p14:creationId xmlns:p14="http://schemas.microsoft.com/office/powerpoint/2010/main" val="21330950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836712"/>
            <a:ext cx="8349307" cy="504056"/>
          </a:xfrm>
          <a:solidFill>
            <a:srgbClr val="660066"/>
          </a:solidFill>
          <a:ln>
            <a:solidFill>
              <a:srgbClr val="000000"/>
            </a:solidFill>
          </a:ln>
        </p:spPr>
        <p:txBody>
          <a:bodyPr/>
          <a:lstStyle/>
          <a:p>
            <a:r>
              <a:rPr lang="es-ES" sz="2400" b="1" i="1" cap="all" dirty="0" smtClean="0">
                <a:solidFill>
                  <a:schemeClr val="tx1"/>
                </a:solidFill>
                <a:effectLst/>
              </a:rPr>
              <a:t>ASPECTOS A ABORDAR</a:t>
            </a:r>
            <a:endParaRPr lang="es-ES" sz="24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4" name="Rectángulo 3"/>
          <p:cNvSpPr/>
          <p:nvPr/>
        </p:nvSpPr>
        <p:spPr>
          <a:xfrm>
            <a:off x="780157" y="2132856"/>
            <a:ext cx="6477099" cy="2277547"/>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ES" sz="1600" b="0" dirty="0" smtClean="0">
                <a:solidFill>
                  <a:srgbClr val="000000"/>
                </a:solidFill>
                <a:latin typeface="+mj-lt"/>
              </a:rPr>
              <a:t>Presentación profesores: </a:t>
            </a:r>
            <a:r>
              <a:rPr lang="es-ES" sz="1600" b="0" dirty="0" err="1" smtClean="0">
                <a:solidFill>
                  <a:srgbClr val="000000"/>
                </a:solidFill>
                <a:latin typeface="+mj-lt"/>
              </a:rPr>
              <a:t>skype</a:t>
            </a:r>
            <a:r>
              <a:rPr lang="es-ES" sz="1600" b="0" dirty="0" smtClean="0">
                <a:solidFill>
                  <a:srgbClr val="000000"/>
                </a:solidFill>
                <a:latin typeface="+mj-lt"/>
              </a:rPr>
              <a:t>, presentes</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Presentación estudiantes: </a:t>
            </a:r>
            <a:r>
              <a:rPr lang="es-ES" sz="1600" b="0" dirty="0" err="1" smtClean="0">
                <a:solidFill>
                  <a:srgbClr val="000000"/>
                </a:solidFill>
                <a:latin typeface="+mj-lt"/>
              </a:rPr>
              <a:t>skype</a:t>
            </a:r>
            <a:r>
              <a:rPr lang="es-ES" sz="1600" b="0" dirty="0" smtClean="0">
                <a:solidFill>
                  <a:srgbClr val="000000"/>
                </a:solidFill>
                <a:latin typeface="+mj-lt"/>
              </a:rPr>
              <a:t>, presentes</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Configuración asignaturas Máster</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El Trabajo Fin de Máster</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Asignatura de Prácticas externas</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Otras cuestiones relativas al Máster</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Representante estudiante, y fijar próxima reunión</a:t>
            </a:r>
            <a:endParaRPr lang="es-ES" sz="1600" b="0" dirty="0">
              <a:solidFill>
                <a:srgbClr val="000000"/>
              </a:solidFill>
              <a:latin typeface="+mj-lt"/>
            </a:endParaRPr>
          </a:p>
        </p:txBody>
      </p:sp>
    </p:spTree>
    <p:extLst>
      <p:ext uri="{BB962C8B-B14F-4D97-AF65-F5344CB8AC3E}">
        <p14:creationId xmlns:p14="http://schemas.microsoft.com/office/powerpoint/2010/main" val="1451726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aphicFrame>
        <p:nvGraphicFramePr>
          <p:cNvPr id="5" name="Tabla 4"/>
          <p:cNvGraphicFramePr>
            <a:graphicFrameLocks noGrp="1"/>
          </p:cNvGraphicFramePr>
          <p:nvPr>
            <p:extLst>
              <p:ext uri="{D42A27DB-BD31-4B8C-83A1-F6EECF244321}">
                <p14:modId xmlns:p14="http://schemas.microsoft.com/office/powerpoint/2010/main" val="4171228450"/>
              </p:ext>
            </p:extLst>
          </p:nvPr>
        </p:nvGraphicFramePr>
        <p:xfrm>
          <a:off x="344488" y="189416"/>
          <a:ext cx="9217024" cy="6538049"/>
        </p:xfrm>
        <a:graphic>
          <a:graphicData uri="http://schemas.openxmlformats.org/drawingml/2006/table">
            <a:tbl>
              <a:tblPr firstRow="1" firstCol="1" bandRow="1">
                <a:tableStyleId>{5C22544A-7EE6-4342-B048-85BDC9FD1C3A}</a:tableStyleId>
              </a:tblPr>
              <a:tblGrid>
                <a:gridCol w="1464015"/>
                <a:gridCol w="1170166"/>
                <a:gridCol w="5852143"/>
                <a:gridCol w="730700"/>
              </a:tblGrid>
              <a:tr h="174593">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Apellidos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nchor="ctr"/>
                </a:tc>
                <a:tc>
                  <a:txBody>
                    <a:bodyPr/>
                    <a:lstStyle/>
                    <a:p>
                      <a:pPr>
                        <a:lnSpc>
                          <a:spcPct val="100000"/>
                        </a:lnSpc>
                        <a:spcAft>
                          <a:spcPts val="0"/>
                        </a:spcAft>
                      </a:pPr>
                      <a:r>
                        <a:rPr lang="es-ES" sz="1000">
                          <a:solidFill>
                            <a:srgbClr val="000000"/>
                          </a:solidFill>
                          <a:effectLst/>
                          <a:latin typeface="Arial" pitchFamily="34" charset="0"/>
                          <a:cs typeface="Arial" pitchFamily="34" charset="0"/>
                        </a:rPr>
                        <a:t>Nombre</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nchor="ctr"/>
                </a:tc>
                <a:tc>
                  <a:txBody>
                    <a:bodyPr/>
                    <a:lstStyle/>
                    <a:p>
                      <a:pPr marL="53340" indent="-53340">
                        <a:lnSpc>
                          <a:spcPct val="100000"/>
                        </a:lnSpc>
                        <a:spcAft>
                          <a:spcPts val="0"/>
                        </a:spcAft>
                      </a:pPr>
                      <a:r>
                        <a:rPr lang="es-ES" sz="1000">
                          <a:solidFill>
                            <a:srgbClr val="000000"/>
                          </a:solidFill>
                          <a:effectLst/>
                          <a:latin typeface="Arial" pitchFamily="34" charset="0"/>
                          <a:cs typeface="Arial" pitchFamily="34" charset="0"/>
                        </a:rPr>
                        <a:t>Líneas de investigación TFM</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nchor="ctr"/>
                </a:tc>
                <a:tc>
                  <a:txBody>
                    <a:bodyPr/>
                    <a:lstStyle/>
                    <a:p>
                      <a:pPr algn="ctr">
                        <a:lnSpc>
                          <a:spcPct val="100000"/>
                        </a:lnSpc>
                        <a:spcAft>
                          <a:spcPts val="0"/>
                        </a:spcAft>
                      </a:pPr>
                      <a:r>
                        <a:rPr lang="es-ES" sz="1000" dirty="0">
                          <a:solidFill>
                            <a:srgbClr val="000000"/>
                          </a:solidFill>
                          <a:effectLst/>
                          <a:latin typeface="Arial" pitchFamily="34" charset="0"/>
                          <a:cs typeface="Arial" pitchFamily="34" charset="0"/>
                        </a:rPr>
                        <a:t>Nº </a:t>
                      </a:r>
                      <a:r>
                        <a:rPr lang="es-ES" sz="1000" dirty="0" err="1" smtClean="0">
                          <a:solidFill>
                            <a:srgbClr val="000000"/>
                          </a:solidFill>
                          <a:effectLst/>
                          <a:latin typeface="Arial" pitchFamily="34" charset="0"/>
                          <a:cs typeface="Arial" pitchFamily="34" charset="0"/>
                        </a:rPr>
                        <a:t>máx</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nchor="ctr"/>
                </a:tc>
              </a:tr>
              <a:tr h="266871">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Garrido Clavero</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Juan</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Planificación urbanística</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Estudio Ambiental Estratégico (antes Estudio de Impacto Ambiental)</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Estudio de Riesgos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84464">
                <a:tc>
                  <a:txBody>
                    <a:bodyPr/>
                    <a:lstStyle/>
                    <a:p>
                      <a:pPr>
                        <a:lnSpc>
                          <a:spcPct val="100000"/>
                        </a:lnSpc>
                        <a:spcAft>
                          <a:spcPts val="0"/>
                        </a:spcAft>
                      </a:pPr>
                      <a:r>
                        <a:rPr lang="es-ES" sz="1000">
                          <a:solidFill>
                            <a:srgbClr val="000000"/>
                          </a:solidFill>
                          <a:effectLst/>
                          <a:latin typeface="Arial" pitchFamily="34" charset="0"/>
                          <a:cs typeface="Arial" pitchFamily="34" charset="0"/>
                        </a:rPr>
                        <a:t>Gómez Zotano</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José</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Paisaje natural</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Patrimonio natural</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a:solidFill>
                            <a:srgbClr val="000000"/>
                          </a:solidFill>
                          <a:effectLst/>
                          <a:latin typeface="Arial"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84464">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Jiménez Olivencia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Yolanda</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Dinámica y transformación del paisaje</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Los SIG en el análisis de los cambios de las coberturas del suelo</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pPr>
                      <a:r>
                        <a:rPr lang="es-ES" sz="1000" dirty="0" smtClean="0">
                          <a:solidFill>
                            <a:srgbClr val="000000"/>
                          </a:solidFill>
                          <a:effectLst/>
                          <a:latin typeface="Arial" pitchFamily="34" charset="0"/>
                          <a:cs typeface="Arial" pitchFamily="34" charset="0"/>
                        </a:rPr>
                        <a:t>2</a:t>
                      </a:r>
                      <a:endParaRPr lang="es-ES" sz="1000" dirty="0">
                        <a:solidFill>
                          <a:srgbClr val="000000"/>
                        </a:solidFill>
                        <a:effectLst/>
                        <a:latin typeface="Arial" pitchFamily="34" charset="0"/>
                        <a:cs typeface="Arial" pitchFamily="34" charset="0"/>
                      </a:endParaRPr>
                    </a:p>
                  </a:txBody>
                  <a:tcPr marL="17014" marR="17014" marT="8358" marB="8358"/>
                </a:tc>
              </a:tr>
              <a:tr h="266871">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Maroto Martos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Juan Carlos</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Turismo</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Planificación y ordenación del turismo rural</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Voluntariado y cooperación al desarrollo</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84464">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Martínez Fajardo </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José Luis</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Utilización de la Geolocalización por parte de las empresas</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Big Data aplicado a Geolocalización</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26173">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Martínez Ibarra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Emilio</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Climatología litoral y gestión del territorio</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Climatología turística</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Riesgos climáticos </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26173">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Martínez Murillo</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Juan Francisco </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Dinámica territorial y </a:t>
                      </a:r>
                      <a:r>
                        <a:rPr lang="es-ES" sz="1000" dirty="0" err="1" smtClean="0">
                          <a:solidFill>
                            <a:srgbClr val="000000"/>
                          </a:solidFill>
                          <a:effectLst/>
                          <a:latin typeface="Arial" pitchFamily="34" charset="0"/>
                          <a:ea typeface="Calibri" panose="020F0502020204030204" pitchFamily="34" charset="0"/>
                          <a:cs typeface="Arial" pitchFamily="34" charset="0"/>
                        </a:rPr>
                        <a:t>ecogeomorfológica</a:t>
                      </a:r>
                      <a:r>
                        <a:rPr lang="es-ES" sz="1000" dirty="0" smtClean="0">
                          <a:solidFill>
                            <a:srgbClr val="000000"/>
                          </a:solidFill>
                          <a:effectLst/>
                          <a:latin typeface="Arial" pitchFamily="34" charset="0"/>
                          <a:ea typeface="Calibri" panose="020F0502020204030204" pitchFamily="34" charset="0"/>
                          <a:cs typeface="Arial" pitchFamily="34" charset="0"/>
                        </a:rPr>
                        <a:t> de los incendios forestales.</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Geomorfología aplicada a la gestión y planificación del territorio.</a:t>
                      </a:r>
                    </a:p>
                    <a:p>
                      <a:pPr marL="342900" lvl="0" indent="-342900">
                        <a:lnSpc>
                          <a:spcPct val="100000"/>
                        </a:lnSpc>
                        <a:spcAft>
                          <a:spcPts val="0"/>
                        </a:spcAft>
                        <a:buFont typeface="Symbol" panose="05050102010706020507" pitchFamily="18" charset="2"/>
                        <a:buChar char=""/>
                      </a:pPr>
                      <a:r>
                        <a:rPr lang="es-ES" sz="1000" dirty="0" err="1" smtClean="0">
                          <a:solidFill>
                            <a:srgbClr val="000000"/>
                          </a:solidFill>
                          <a:effectLst/>
                          <a:latin typeface="Arial" pitchFamily="34" charset="0"/>
                          <a:ea typeface="Calibri" panose="020F0502020204030204" pitchFamily="34" charset="0"/>
                          <a:cs typeface="Arial" pitchFamily="34" charset="0"/>
                        </a:rPr>
                        <a:t>Geodiversidad</a:t>
                      </a:r>
                      <a:r>
                        <a:rPr lang="es-ES" sz="1000" dirty="0" smtClean="0">
                          <a:solidFill>
                            <a:srgbClr val="000000"/>
                          </a:solidFill>
                          <a:effectLst/>
                          <a:latin typeface="Arial" pitchFamily="34" charset="0"/>
                          <a:ea typeface="Calibri" panose="020F0502020204030204" pitchFamily="34" charset="0"/>
                          <a:cs typeface="Arial" pitchFamily="34" charset="0"/>
                        </a:rPr>
                        <a:t> y gestión de espacios con riqueza geomorfológica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266871">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Matarán Ruiz</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Alberto</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Participación social en planificación agrourbana y sistemas alimentarios alternativos</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Sostenibilidad urbana, barrios y participación social</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Gobernanza territorial de las transiciones socioecológicas</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266871">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Mérida Rodríguez</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Matías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Estudios de impacto e integración paisajística</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Estudios de paisaje urbano</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Paisajes culturales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84464">
                <a:tc>
                  <a:txBody>
                    <a:bodyPr/>
                    <a:lstStyle/>
                    <a:p>
                      <a:pPr>
                        <a:lnSpc>
                          <a:spcPct val="100000"/>
                        </a:lnSpc>
                        <a:spcAft>
                          <a:spcPts val="0"/>
                        </a:spcAft>
                      </a:pPr>
                      <a:r>
                        <a:rPr lang="es-ES" sz="1000">
                          <a:solidFill>
                            <a:srgbClr val="000000"/>
                          </a:solidFill>
                          <a:effectLst/>
                          <a:latin typeface="Arial" pitchFamily="34" charset="0"/>
                          <a:cs typeface="Arial" pitchFamily="34" charset="0"/>
                        </a:rPr>
                        <a:t>Natera Rivas</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Juan José</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Diferenciación residencial de la población en el espacio urbano</a:t>
                      </a:r>
                    </a:p>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Dinámicas poblacionales en el interior de la ciudad</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a:solidFill>
                            <a:srgbClr val="000000"/>
                          </a:solidFill>
                          <a:effectLst/>
                          <a:latin typeface="Arial" pitchFamily="34" charset="0"/>
                          <a:cs typeface="Arial" pitchFamily="34" charset="0"/>
                        </a:rPr>
                        <a:t>2</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266871">
                <a:tc>
                  <a:txBody>
                    <a:bodyPr/>
                    <a:lstStyle/>
                    <a:p>
                      <a:pPr>
                        <a:lnSpc>
                          <a:spcPct val="100000"/>
                        </a:lnSpc>
                        <a:spcAft>
                          <a:spcPts val="0"/>
                        </a:spcAft>
                      </a:pPr>
                      <a:r>
                        <a:rPr lang="es-ES" sz="1000">
                          <a:solidFill>
                            <a:srgbClr val="000000"/>
                          </a:solidFill>
                          <a:effectLst/>
                          <a:latin typeface="Arial" pitchFamily="34" charset="0"/>
                          <a:cs typeface="Arial" pitchFamily="34" charset="0"/>
                        </a:rPr>
                        <a:t>Navarro Valverde</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Francisco </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Desarrollo rural</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Políticas agrarias y de desarrollo rural</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Espacios rurales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a:solidFill>
                            <a:srgbClr val="000000"/>
                          </a:solidFill>
                          <a:effectLst/>
                          <a:latin typeface="Arial" pitchFamily="34" charset="0"/>
                          <a:cs typeface="Arial" pitchFamily="34" charset="0"/>
                        </a:rPr>
                        <a:t>2</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84464">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Porcel Rodríguez</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Laura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Dinámica y transformación del paisaje</a:t>
                      </a:r>
                    </a:p>
                    <a:p>
                      <a:pPr marL="342900" lvl="0" indent="-342900">
                        <a:lnSpc>
                          <a:spcPct val="100000"/>
                        </a:lnSpc>
                        <a:spcAft>
                          <a:spcPts val="0"/>
                        </a:spcAft>
                        <a:buFont typeface="Symbol" panose="05050102010706020507" pitchFamily="18" charset="2"/>
                        <a:buChar char=""/>
                      </a:pPr>
                      <a:r>
                        <a:rPr lang="es-ES" sz="1000" dirty="0">
                          <a:solidFill>
                            <a:srgbClr val="000000"/>
                          </a:solidFill>
                          <a:effectLst/>
                          <a:latin typeface="Arial" pitchFamily="34" charset="0"/>
                          <a:cs typeface="Arial" pitchFamily="34" charset="0"/>
                        </a:rPr>
                        <a:t>Los SIG en el análisis de los cambios de las coberturas del suelo</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pPr>
                      <a:r>
                        <a:rPr lang="es-ES" sz="1000" dirty="0" smtClean="0">
                          <a:solidFill>
                            <a:srgbClr val="000000"/>
                          </a:solidFill>
                          <a:effectLst/>
                          <a:latin typeface="Arial" pitchFamily="34" charset="0"/>
                          <a:cs typeface="Arial" pitchFamily="34" charset="0"/>
                        </a:rPr>
                        <a:t>2</a:t>
                      </a:r>
                      <a:endParaRPr lang="es-ES" sz="1000" dirty="0">
                        <a:solidFill>
                          <a:srgbClr val="000000"/>
                        </a:solidFill>
                        <a:effectLst/>
                        <a:latin typeface="Arial" pitchFamily="34" charset="0"/>
                        <a:cs typeface="Arial" pitchFamily="34" charset="0"/>
                      </a:endParaRPr>
                    </a:p>
                  </a:txBody>
                  <a:tcPr marL="17014" marR="17014" marT="8358" marB="8358"/>
                </a:tc>
              </a:tr>
              <a:tr h="102057">
                <a:tc>
                  <a:txBody>
                    <a:bodyPr/>
                    <a:lstStyle/>
                    <a:p>
                      <a:pPr>
                        <a:lnSpc>
                          <a:spcPct val="100000"/>
                        </a:lnSpc>
                        <a:spcAft>
                          <a:spcPts val="0"/>
                        </a:spcAft>
                      </a:pPr>
                      <a:r>
                        <a:rPr lang="es-ES" sz="1000" dirty="0">
                          <a:solidFill>
                            <a:srgbClr val="000000"/>
                          </a:solidFill>
                          <a:effectLst/>
                          <a:latin typeface="Arial" pitchFamily="34" charset="0"/>
                          <a:cs typeface="Arial" pitchFamily="34" charset="0"/>
                        </a:rPr>
                        <a:t>Rodríguez Molina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a:solidFill>
                            <a:srgbClr val="000000"/>
                          </a:solidFill>
                          <a:effectLst/>
                          <a:latin typeface="Arial" pitchFamily="34" charset="0"/>
                          <a:cs typeface="Arial" pitchFamily="34" charset="0"/>
                        </a:rPr>
                        <a:t>Mercedes</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a:solidFill>
                            <a:srgbClr val="000000"/>
                          </a:solidFill>
                          <a:effectLst/>
                          <a:latin typeface="Arial" pitchFamily="34" charset="0"/>
                          <a:cs typeface="Arial" pitchFamily="34" charset="0"/>
                        </a:rPr>
                        <a:t>Estrategias regionales de especialización inteligente</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a:solidFill>
                            <a:srgbClr val="000000"/>
                          </a:solidFill>
                          <a:effectLst/>
                          <a:latin typeface="Arial" pitchFamily="34" charset="0"/>
                          <a:cs typeface="Arial" pitchFamily="34" charset="0"/>
                        </a:rPr>
                        <a:t>2</a:t>
                      </a:r>
                      <a:endParaRPr lang="es-ES" sz="100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02057">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Ruiz </a:t>
                      </a:r>
                      <a:r>
                        <a:rPr lang="es-ES" sz="1000" dirty="0" err="1" smtClean="0">
                          <a:solidFill>
                            <a:srgbClr val="000000"/>
                          </a:solidFill>
                          <a:effectLst/>
                          <a:latin typeface="Arial" pitchFamily="34" charset="0"/>
                          <a:ea typeface="Calibri" panose="020F0502020204030204" pitchFamily="34" charset="0"/>
                          <a:cs typeface="Arial" pitchFamily="34" charset="0"/>
                        </a:rPr>
                        <a:t>Sinoga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José Damián</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Indicadores de cambio climático en el Sur de España</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El uso de gradientes para la determinación de procesos de degradación de suelos</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Determinación de óptimos de cubierta vegetal</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102057">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Valenzuela Montes</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Luis Miguel</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Metodologías de evaluación de la gobernanza metropolitana y la planificación territorial.</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Estrategias de accesibilidad orientadas a la integración entre transporte y desarrollo urbano.</a:t>
                      </a:r>
                    </a:p>
                    <a:p>
                      <a:pPr marL="342900" lvl="0" indent="-342900">
                        <a:lnSpc>
                          <a:spcPct val="100000"/>
                        </a:lnSpc>
                        <a:spcAft>
                          <a:spcPts val="0"/>
                        </a:spcAft>
                        <a:buFont typeface="Symbol" panose="05050102010706020507" pitchFamily="18" charset="2"/>
                        <a:buChar char=""/>
                      </a:pPr>
                      <a:r>
                        <a:rPr lang="es-ES" sz="1000" dirty="0" smtClean="0">
                          <a:solidFill>
                            <a:srgbClr val="000000"/>
                          </a:solidFill>
                          <a:effectLst/>
                          <a:latin typeface="Arial" pitchFamily="34" charset="0"/>
                          <a:ea typeface="Calibri" panose="020F0502020204030204" pitchFamily="34" charset="0"/>
                          <a:cs typeface="Arial" pitchFamily="34" charset="0"/>
                        </a:rPr>
                        <a:t>Diseño de escenarios colaborativos e inteligentes de planificación urbana.</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a:txBody>
                    <a:bodyPr/>
                    <a:lstStyle/>
                    <a:p>
                      <a:pPr algn="ctr">
                        <a:lnSpc>
                          <a:spcPct val="100000"/>
                        </a:lnSpc>
                        <a:spcAft>
                          <a:spcPts val="0"/>
                        </a:spcAft>
                      </a:pPr>
                      <a:r>
                        <a:rPr lang="es-ES" sz="1000" dirty="0" smtClean="0">
                          <a:solidFill>
                            <a:srgbClr val="000000"/>
                          </a:solidFill>
                          <a:effectLst/>
                          <a:latin typeface="Arial" pitchFamily="34" charset="0"/>
                          <a:ea typeface="Calibri" panose="020F0502020204030204" pitchFamily="34" charset="0"/>
                          <a:cs typeface="Arial" pitchFamily="34" charset="0"/>
                        </a:rPr>
                        <a:t>2</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r h="252065">
                <a:tc gridSpan="4">
                  <a:txBody>
                    <a:bodyPr/>
                    <a:lstStyle/>
                    <a:p>
                      <a:pPr>
                        <a:lnSpc>
                          <a:spcPct val="100000"/>
                        </a:lnSpc>
                        <a:spcAft>
                          <a:spcPts val="0"/>
                        </a:spcAft>
                      </a:pPr>
                      <a:r>
                        <a:rPr lang="es-ES" sz="1000" dirty="0" smtClean="0">
                          <a:solidFill>
                            <a:srgbClr val="000000"/>
                          </a:solidFill>
                          <a:effectLst/>
                          <a:latin typeface="Arial" pitchFamily="34" charset="0"/>
                          <a:cs typeface="Arial" pitchFamily="34" charset="0"/>
                        </a:rPr>
                        <a:t>Otros: Interés </a:t>
                      </a:r>
                      <a:r>
                        <a:rPr lang="es-ES" sz="1000" dirty="0">
                          <a:solidFill>
                            <a:srgbClr val="000000"/>
                          </a:solidFill>
                          <a:effectLst/>
                          <a:latin typeface="Arial" pitchFamily="34" charset="0"/>
                          <a:cs typeface="Arial" pitchFamily="34" charset="0"/>
                        </a:rPr>
                        <a:t>de la Universidad de Granada por incentivar las investigaciones sobre la Vega de Granada, a fin de tratar de conocerla mejor, protegerla y dinamizarla </a:t>
                      </a:r>
                      <a:r>
                        <a:rPr lang="es-ES" sz="1000" dirty="0" err="1">
                          <a:solidFill>
                            <a:srgbClr val="000000"/>
                          </a:solidFill>
                          <a:effectLst/>
                          <a:latin typeface="Arial" pitchFamily="34" charset="0"/>
                          <a:cs typeface="Arial" pitchFamily="34" charset="0"/>
                        </a:rPr>
                        <a:t>socieconómicamente</a:t>
                      </a:r>
                      <a:r>
                        <a:rPr lang="es-ES" sz="1000" dirty="0">
                          <a:solidFill>
                            <a:srgbClr val="000000"/>
                          </a:solidFill>
                          <a:effectLst/>
                          <a:latin typeface="Arial" pitchFamily="34" charset="0"/>
                          <a:cs typeface="Arial" pitchFamily="34" charset="0"/>
                        </a:rPr>
                        <a:t>. </a:t>
                      </a:r>
                      <a:r>
                        <a:rPr lang="es-ES" sz="1000" dirty="0" smtClean="0">
                          <a:solidFill>
                            <a:srgbClr val="000000"/>
                          </a:solidFill>
                          <a:effectLst/>
                          <a:latin typeface="Arial" pitchFamily="34" charset="0"/>
                          <a:cs typeface="Arial" pitchFamily="34" charset="0"/>
                        </a:rPr>
                        <a:t>Alhambra</a:t>
                      </a:r>
                      <a:r>
                        <a:rPr lang="es-ES" sz="1000" dirty="0">
                          <a:solidFill>
                            <a:srgbClr val="000000"/>
                          </a:solidFill>
                          <a:effectLst/>
                          <a:latin typeface="Arial" pitchFamily="34" charset="0"/>
                          <a:cs typeface="Arial" pitchFamily="34" charset="0"/>
                        </a:rPr>
                        <a:t>: Patronato de la </a:t>
                      </a:r>
                      <a:r>
                        <a:rPr lang="es-ES" sz="1000" dirty="0" smtClean="0">
                          <a:solidFill>
                            <a:srgbClr val="000000"/>
                          </a:solidFill>
                          <a:effectLst/>
                          <a:latin typeface="Arial" pitchFamily="34" charset="0"/>
                          <a:cs typeface="Arial" pitchFamily="34" charset="0"/>
                        </a:rPr>
                        <a:t>Alhambra</a:t>
                      </a:r>
                      <a:r>
                        <a:rPr lang="es-ES" sz="1000" dirty="0">
                          <a:solidFill>
                            <a:srgbClr val="000000"/>
                          </a:solidFill>
                          <a:effectLst/>
                          <a:latin typeface="Arial" pitchFamily="34" charset="0"/>
                          <a:cs typeface="Arial" pitchFamily="34" charset="0"/>
                        </a:rPr>
                        <a:t> </a:t>
                      </a: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c hMerge="1">
                  <a:txBody>
                    <a:bodyPr/>
                    <a:lstStyle/>
                    <a:p>
                      <a:endParaRPr lang="es-ES"/>
                    </a:p>
                  </a:txBody>
                  <a:tcPr/>
                </a:tc>
                <a:tc hMerge="1">
                  <a:txBody>
                    <a:bodyPr/>
                    <a:lstStyle/>
                    <a:p>
                      <a:pPr marL="342900" lvl="0" indent="-342900">
                        <a:lnSpc>
                          <a:spcPct val="115000"/>
                        </a:lnSpc>
                        <a:spcAft>
                          <a:spcPts val="0"/>
                        </a:spcAft>
                        <a:buFont typeface="Symbol" panose="05050102010706020507" pitchFamily="18" charset="2"/>
                        <a:buChar char=""/>
                      </a:pP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7014" marR="17014" marT="8358" marB="8358"/>
                </a:tc>
                <a:tc hMerge="1">
                  <a:txBody>
                    <a:bodyPr/>
                    <a:lstStyle/>
                    <a:p>
                      <a:pPr algn="ctr">
                        <a:lnSpc>
                          <a:spcPct val="100000"/>
                        </a:lnSpc>
                        <a:spcAft>
                          <a:spcPts val="0"/>
                        </a:spcAft>
                      </a:pPr>
                      <a:endParaRPr lang="es-ES" sz="1000" dirty="0">
                        <a:solidFill>
                          <a:srgbClr val="000000"/>
                        </a:solidFill>
                        <a:effectLst/>
                        <a:latin typeface="Arial" pitchFamily="34" charset="0"/>
                        <a:ea typeface="Calibri" panose="020F0502020204030204" pitchFamily="34" charset="0"/>
                        <a:cs typeface="Arial" pitchFamily="34" charset="0"/>
                      </a:endParaRPr>
                    </a:p>
                  </a:txBody>
                  <a:tcPr marL="17014" marR="17014" marT="8358" marB="8358"/>
                </a:tc>
              </a:tr>
            </a:tbl>
          </a:graphicData>
        </a:graphic>
      </p:graphicFrame>
    </p:spTree>
    <p:extLst>
      <p:ext uri="{BB962C8B-B14F-4D97-AF65-F5344CB8AC3E}">
        <p14:creationId xmlns:p14="http://schemas.microsoft.com/office/powerpoint/2010/main" val="31958643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165746051"/>
              </p:ext>
            </p:extLst>
          </p:nvPr>
        </p:nvGraphicFramePr>
        <p:xfrm>
          <a:off x="632520" y="1098963"/>
          <a:ext cx="8712968" cy="4416552"/>
        </p:xfrm>
        <a:graphic>
          <a:graphicData uri="http://schemas.openxmlformats.org/drawingml/2006/table">
            <a:tbl>
              <a:tblPr firstRow="1" firstCol="1" bandRow="1">
                <a:tableStyleId>{5C22544A-7EE6-4342-B048-85BDC9FD1C3A}</a:tableStyleId>
              </a:tblPr>
              <a:tblGrid>
                <a:gridCol w="1641148"/>
                <a:gridCol w="7071820"/>
              </a:tblGrid>
              <a:tr h="224949">
                <a:tc>
                  <a:txBody>
                    <a:bodyPr/>
                    <a:lstStyle/>
                    <a:p>
                      <a:pPr>
                        <a:lnSpc>
                          <a:spcPct val="115000"/>
                        </a:lnSpc>
                        <a:spcAft>
                          <a:spcPts val="0"/>
                        </a:spcAft>
                      </a:pPr>
                      <a:r>
                        <a:rPr lang="es-ES" sz="1400" b="1" dirty="0">
                          <a:solidFill>
                            <a:srgbClr val="000000"/>
                          </a:solidFill>
                          <a:effectLst/>
                        </a:rPr>
                        <a:t>Estudiante</a:t>
                      </a:r>
                      <a:endParaRPr lang="es-ES" sz="1400" b="1"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1" dirty="0">
                          <a:solidFill>
                            <a:srgbClr val="000000"/>
                          </a:solidFill>
                          <a:effectLst/>
                        </a:rPr>
                        <a:t>Título TFM</a:t>
                      </a:r>
                      <a:endParaRPr lang="es-ES" sz="1400" b="1" dirty="0">
                        <a:solidFill>
                          <a:srgbClr val="000000"/>
                        </a:solidFill>
                        <a:effectLst/>
                        <a:latin typeface="Calibri"/>
                        <a:ea typeface="Calibri"/>
                        <a:cs typeface="Times New Roman"/>
                      </a:endParaRPr>
                    </a:p>
                  </a:txBody>
                  <a:tcPr marL="55015" marR="55015" marT="0" marB="0">
                    <a:noFill/>
                  </a:tcPr>
                </a:tc>
              </a:tr>
              <a:tr h="112474">
                <a:tc>
                  <a:txBody>
                    <a:bodyPr/>
                    <a:lstStyle/>
                    <a:p>
                      <a:pPr>
                        <a:lnSpc>
                          <a:spcPct val="115000"/>
                        </a:lnSpc>
                        <a:spcAft>
                          <a:spcPts val="0"/>
                        </a:spcAft>
                      </a:pPr>
                      <a:r>
                        <a:rPr lang="es-ES" sz="1400" b="0" baseline="0" dirty="0" err="1">
                          <a:solidFill>
                            <a:srgbClr val="000000"/>
                          </a:solidFill>
                          <a:effectLst/>
                          <a:highlight>
                            <a:srgbClr val="FFFF00"/>
                          </a:highlight>
                        </a:rPr>
                        <a:t>Dujic</a:t>
                      </a:r>
                      <a:r>
                        <a:rPr lang="es-ES" sz="1400" b="0" baseline="0" dirty="0">
                          <a:solidFill>
                            <a:srgbClr val="000000"/>
                          </a:solidFill>
                          <a:effectLst/>
                          <a:highlight>
                            <a:srgbClr val="FFFF00"/>
                          </a:highlight>
                        </a:rPr>
                        <a:t>, </a:t>
                      </a:r>
                      <a:r>
                        <a:rPr lang="es-ES" sz="1400" b="0" baseline="0" dirty="0" err="1">
                          <a:solidFill>
                            <a:srgbClr val="000000"/>
                          </a:solidFill>
                          <a:effectLst/>
                          <a:highlight>
                            <a:srgbClr val="FFFF00"/>
                          </a:highlight>
                        </a:rPr>
                        <a:t>Marija</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FFFF00"/>
                          </a:highlight>
                        </a:rPr>
                        <a:t>Análisis, planificación y estrategia de desarrollo turístico del Condado de </a:t>
                      </a:r>
                      <a:r>
                        <a:rPr lang="es-ES" sz="1400" b="0" baseline="0" dirty="0" err="1">
                          <a:solidFill>
                            <a:srgbClr val="000000"/>
                          </a:solidFill>
                          <a:effectLst/>
                          <a:highlight>
                            <a:srgbClr val="FFFF00"/>
                          </a:highlight>
                        </a:rPr>
                        <a:t>Zadar</a:t>
                      </a:r>
                      <a:r>
                        <a:rPr lang="es-ES" sz="1400" b="0" baseline="0" dirty="0">
                          <a:solidFill>
                            <a:srgbClr val="000000"/>
                          </a:solidFill>
                          <a:effectLst/>
                          <a:highlight>
                            <a:srgbClr val="FFFF00"/>
                          </a:highlight>
                        </a:rPr>
                        <a:t> (Croacia)</a:t>
                      </a:r>
                      <a:endParaRPr lang="es-ES" sz="1400" b="0" baseline="0" dirty="0">
                        <a:solidFill>
                          <a:srgbClr val="000000"/>
                        </a:solidFill>
                        <a:effectLst/>
                        <a:latin typeface="Calibri"/>
                        <a:ea typeface="Calibri"/>
                        <a:cs typeface="Times New Roman"/>
                      </a:endParaRPr>
                    </a:p>
                  </a:txBody>
                  <a:tcPr marL="55015" marR="55015" marT="0" marB="0">
                    <a:noFill/>
                  </a:tcPr>
                </a:tc>
              </a:tr>
              <a:tr h="112474">
                <a:tc>
                  <a:txBody>
                    <a:bodyPr/>
                    <a:lstStyle/>
                    <a:p>
                      <a:pPr>
                        <a:lnSpc>
                          <a:spcPct val="115000"/>
                        </a:lnSpc>
                        <a:spcAft>
                          <a:spcPts val="0"/>
                        </a:spcAft>
                      </a:pPr>
                      <a:r>
                        <a:rPr lang="es-ES" sz="1400" b="0" baseline="0" dirty="0">
                          <a:solidFill>
                            <a:srgbClr val="000000"/>
                          </a:solidFill>
                          <a:effectLst/>
                          <a:highlight>
                            <a:srgbClr val="FFFF00"/>
                          </a:highlight>
                        </a:rPr>
                        <a:t>Fernández Quero, Juan Luis</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FFFF00"/>
                          </a:highlight>
                        </a:rPr>
                        <a:t>Desarrollo local en el municipio de </a:t>
                      </a:r>
                      <a:r>
                        <a:rPr lang="es-ES" sz="1400" b="0" baseline="0" dirty="0" err="1">
                          <a:solidFill>
                            <a:srgbClr val="000000"/>
                          </a:solidFill>
                          <a:effectLst/>
                          <a:highlight>
                            <a:srgbClr val="FFFF00"/>
                          </a:highlight>
                        </a:rPr>
                        <a:t>Ugíjar</a:t>
                      </a:r>
                      <a:endParaRPr lang="es-ES" sz="1400" b="0" baseline="0" dirty="0">
                        <a:solidFill>
                          <a:srgbClr val="000000"/>
                        </a:solidFill>
                        <a:effectLst/>
                        <a:latin typeface="Calibri"/>
                        <a:ea typeface="Calibri"/>
                        <a:cs typeface="Times New Roman"/>
                      </a:endParaRPr>
                    </a:p>
                  </a:txBody>
                  <a:tcPr marL="55015" marR="55015" marT="0" marB="0">
                    <a:noFill/>
                  </a:tcPr>
                </a:tc>
              </a:tr>
              <a:tr h="224949">
                <a:tc>
                  <a:txBody>
                    <a:bodyPr/>
                    <a:lstStyle/>
                    <a:p>
                      <a:pPr>
                        <a:lnSpc>
                          <a:spcPct val="115000"/>
                        </a:lnSpc>
                        <a:spcAft>
                          <a:spcPts val="0"/>
                        </a:spcAft>
                      </a:pPr>
                      <a:r>
                        <a:rPr lang="es-ES" sz="1400" b="0" baseline="0" dirty="0">
                          <a:solidFill>
                            <a:srgbClr val="000000"/>
                          </a:solidFill>
                          <a:effectLst/>
                          <a:highlight>
                            <a:srgbClr val="FFFF00"/>
                          </a:highlight>
                        </a:rPr>
                        <a:t>González Izquierdo, Miguel Ángel</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00FFFF"/>
                          </a:highlight>
                        </a:rPr>
                        <a:t>Análisis prospectivo y capacidad de acogida del ámbito (Jun, Peligros y </a:t>
                      </a:r>
                      <a:r>
                        <a:rPr lang="es-ES" sz="1400" b="0" baseline="0" dirty="0" err="1">
                          <a:solidFill>
                            <a:srgbClr val="000000"/>
                          </a:solidFill>
                          <a:effectLst/>
                          <a:highlight>
                            <a:srgbClr val="00FFFF"/>
                          </a:highlight>
                        </a:rPr>
                        <a:t>Pulianas</a:t>
                      </a:r>
                      <a:r>
                        <a:rPr lang="es-ES" sz="1400" b="0" baseline="0" dirty="0">
                          <a:solidFill>
                            <a:srgbClr val="000000"/>
                          </a:solidFill>
                          <a:effectLst/>
                          <a:highlight>
                            <a:srgbClr val="00FFFF"/>
                          </a:highlight>
                        </a:rPr>
                        <a:t>); </a:t>
                      </a:r>
                      <a:endParaRPr lang="es-ES" sz="1400" b="0" baseline="0" dirty="0">
                        <a:solidFill>
                          <a:srgbClr val="000000"/>
                        </a:solidFill>
                        <a:effectLst/>
                        <a:latin typeface="Calibri"/>
                        <a:ea typeface="Calibri"/>
                        <a:cs typeface="Times New Roman"/>
                      </a:endParaRPr>
                    </a:p>
                  </a:txBody>
                  <a:tcPr marL="55015" marR="55015" marT="0" marB="0">
                    <a:noFill/>
                  </a:tcPr>
                </a:tc>
              </a:tr>
              <a:tr h="112474">
                <a:tc>
                  <a:txBody>
                    <a:bodyPr/>
                    <a:lstStyle/>
                    <a:p>
                      <a:pPr>
                        <a:lnSpc>
                          <a:spcPct val="115000"/>
                        </a:lnSpc>
                        <a:spcAft>
                          <a:spcPts val="0"/>
                        </a:spcAft>
                      </a:pPr>
                      <a:r>
                        <a:rPr lang="es-ES" sz="1400" b="0" baseline="0" dirty="0">
                          <a:solidFill>
                            <a:srgbClr val="000000"/>
                          </a:solidFill>
                          <a:effectLst/>
                          <a:highlight>
                            <a:srgbClr val="FFFF00"/>
                          </a:highlight>
                        </a:rPr>
                        <a:t>Hernández Martín, Javier</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00FFFF"/>
                          </a:highlight>
                        </a:rPr>
                        <a:t>Comparación evolución paisaje patrimonial: la Vega </a:t>
                      </a:r>
                      <a:endParaRPr lang="es-ES" sz="1400" b="0" baseline="0" dirty="0">
                        <a:solidFill>
                          <a:srgbClr val="000000"/>
                        </a:solidFill>
                        <a:effectLst/>
                        <a:latin typeface="Calibri"/>
                        <a:ea typeface="Calibri"/>
                        <a:cs typeface="Times New Roman"/>
                      </a:endParaRPr>
                    </a:p>
                  </a:txBody>
                  <a:tcPr marL="55015" marR="55015" marT="0" marB="0">
                    <a:noFill/>
                  </a:tcPr>
                </a:tc>
              </a:tr>
              <a:tr h="224949">
                <a:tc>
                  <a:txBody>
                    <a:bodyPr/>
                    <a:lstStyle/>
                    <a:p>
                      <a:pPr>
                        <a:lnSpc>
                          <a:spcPct val="115000"/>
                        </a:lnSpc>
                        <a:spcAft>
                          <a:spcPts val="0"/>
                        </a:spcAft>
                      </a:pPr>
                      <a:r>
                        <a:rPr lang="es-ES" sz="1400" b="0" baseline="0">
                          <a:solidFill>
                            <a:srgbClr val="000000"/>
                          </a:solidFill>
                          <a:effectLst/>
                          <a:highlight>
                            <a:srgbClr val="FFFF00"/>
                          </a:highlight>
                        </a:rPr>
                        <a:t>Labao Santana, Eliana María</a:t>
                      </a:r>
                      <a:endParaRPr lang="es-ES" sz="1400" b="0" baseline="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FFFF00"/>
                          </a:highlight>
                        </a:rPr>
                        <a:t>Potencialidades para desarrollar el turismo rural en la comarca Norte de Gran Canaria</a:t>
                      </a:r>
                      <a:endParaRPr lang="es-ES" sz="1400" b="0" baseline="0" dirty="0">
                        <a:solidFill>
                          <a:srgbClr val="000000"/>
                        </a:solidFill>
                        <a:effectLst/>
                        <a:latin typeface="Calibri"/>
                        <a:ea typeface="Calibri"/>
                        <a:cs typeface="Times New Roman"/>
                      </a:endParaRPr>
                    </a:p>
                  </a:txBody>
                  <a:tcPr marL="55015" marR="55015" marT="0" marB="0">
                    <a:noFill/>
                  </a:tcPr>
                </a:tc>
              </a:tr>
              <a:tr h="224949">
                <a:tc>
                  <a:txBody>
                    <a:bodyPr/>
                    <a:lstStyle/>
                    <a:p>
                      <a:pPr>
                        <a:lnSpc>
                          <a:spcPct val="115000"/>
                        </a:lnSpc>
                        <a:spcAft>
                          <a:spcPts val="0"/>
                        </a:spcAft>
                      </a:pPr>
                      <a:r>
                        <a:rPr lang="es-ES" sz="1400" b="0" baseline="0">
                          <a:solidFill>
                            <a:srgbClr val="000000"/>
                          </a:solidFill>
                          <a:effectLst/>
                          <a:highlight>
                            <a:srgbClr val="FF0000"/>
                          </a:highlight>
                        </a:rPr>
                        <a:t>Lliso Iborra, Reyes</a:t>
                      </a:r>
                      <a:endParaRPr lang="es-ES" sz="1400" b="0" baseline="0">
                        <a:solidFill>
                          <a:srgbClr val="000000"/>
                        </a:solidFill>
                        <a:effectLst/>
                        <a:latin typeface="Calibri"/>
                        <a:ea typeface="Calibri"/>
                        <a:cs typeface="Times New Roman"/>
                      </a:endParaRPr>
                    </a:p>
                  </a:txBody>
                  <a:tcPr marL="55015" marR="55015" marT="0" marB="0">
                    <a:noFill/>
                  </a:tcPr>
                </a:tc>
                <a:tc>
                  <a:txBody>
                    <a:bodyPr/>
                    <a:lstStyle/>
                    <a:p>
                      <a:pPr algn="just">
                        <a:lnSpc>
                          <a:spcPct val="115000"/>
                        </a:lnSpc>
                        <a:spcAft>
                          <a:spcPts val="0"/>
                        </a:spcAft>
                      </a:pPr>
                      <a:r>
                        <a:rPr lang="es-ES" sz="1400" b="0" baseline="0" dirty="0">
                          <a:solidFill>
                            <a:srgbClr val="000000"/>
                          </a:solidFill>
                          <a:effectLst/>
                          <a:highlight>
                            <a:srgbClr val="FF0000"/>
                          </a:highlight>
                        </a:rPr>
                        <a:t>Conflictos sociales relacionados con las energías renovables: análisis comparativo entre energía solar </a:t>
                      </a:r>
                      <a:r>
                        <a:rPr lang="es-ES" sz="1400" b="0" baseline="0" dirty="0" err="1">
                          <a:solidFill>
                            <a:srgbClr val="000000"/>
                          </a:solidFill>
                          <a:effectLst/>
                          <a:highlight>
                            <a:srgbClr val="FF0000"/>
                          </a:highlight>
                        </a:rPr>
                        <a:t>fotovoltáica</a:t>
                      </a:r>
                      <a:r>
                        <a:rPr lang="es-ES" sz="1400" b="0" baseline="0" dirty="0">
                          <a:solidFill>
                            <a:srgbClr val="000000"/>
                          </a:solidFill>
                          <a:effectLst/>
                          <a:highlight>
                            <a:srgbClr val="FF0000"/>
                          </a:highlight>
                        </a:rPr>
                        <a:t> y energía eólica</a:t>
                      </a:r>
                      <a:endParaRPr lang="es-ES" sz="1400" b="0" baseline="0" dirty="0">
                        <a:solidFill>
                          <a:srgbClr val="000000"/>
                        </a:solidFill>
                        <a:effectLst/>
                        <a:latin typeface="Calibri"/>
                        <a:ea typeface="Calibri"/>
                        <a:cs typeface="Times New Roman"/>
                      </a:endParaRPr>
                    </a:p>
                  </a:txBody>
                  <a:tcPr marL="55015" marR="55015" marT="0" marB="0">
                    <a:noFill/>
                  </a:tcPr>
                </a:tc>
              </a:tr>
              <a:tr h="112474">
                <a:tc>
                  <a:txBody>
                    <a:bodyPr/>
                    <a:lstStyle/>
                    <a:p>
                      <a:pPr>
                        <a:lnSpc>
                          <a:spcPct val="115000"/>
                        </a:lnSpc>
                        <a:spcAft>
                          <a:spcPts val="0"/>
                        </a:spcAft>
                      </a:pPr>
                      <a:r>
                        <a:rPr lang="es-ES" sz="1400" b="0" baseline="0" dirty="0">
                          <a:solidFill>
                            <a:srgbClr val="000000"/>
                          </a:solidFill>
                          <a:effectLst/>
                          <a:highlight>
                            <a:srgbClr val="FFFF00"/>
                          </a:highlight>
                        </a:rPr>
                        <a:t>Mora Higueras, Jorge</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nSpc>
                          <a:spcPct val="115000"/>
                        </a:lnSpc>
                        <a:spcAft>
                          <a:spcPts val="0"/>
                        </a:spcAft>
                      </a:pPr>
                      <a:r>
                        <a:rPr lang="es-ES" sz="1400" b="0" baseline="0" dirty="0">
                          <a:solidFill>
                            <a:srgbClr val="000000"/>
                          </a:solidFill>
                          <a:effectLst/>
                          <a:highlight>
                            <a:srgbClr val="FFFF00"/>
                          </a:highlight>
                        </a:rPr>
                        <a:t>Participación pública y desarrollo territorial en la escala local en España</a:t>
                      </a:r>
                      <a:endParaRPr lang="es-ES" sz="1400" b="0" baseline="0" dirty="0">
                        <a:solidFill>
                          <a:srgbClr val="000000"/>
                        </a:solidFill>
                        <a:effectLst/>
                        <a:latin typeface="Calibri"/>
                        <a:ea typeface="Calibri"/>
                        <a:cs typeface="Times New Roman"/>
                      </a:endParaRPr>
                    </a:p>
                  </a:txBody>
                  <a:tcPr marL="55015" marR="55015" marT="0" marB="0">
                    <a:noFill/>
                  </a:tcPr>
                </a:tc>
              </a:tr>
              <a:tr h="224949">
                <a:tc>
                  <a:txBody>
                    <a:bodyPr/>
                    <a:lstStyle/>
                    <a:p>
                      <a:pPr>
                        <a:lnSpc>
                          <a:spcPct val="115000"/>
                        </a:lnSpc>
                        <a:spcAft>
                          <a:spcPts val="0"/>
                        </a:spcAft>
                      </a:pPr>
                      <a:r>
                        <a:rPr lang="es-ES" sz="1400" b="0" baseline="0" dirty="0">
                          <a:solidFill>
                            <a:srgbClr val="000000"/>
                          </a:solidFill>
                          <a:effectLst/>
                          <a:highlight>
                            <a:srgbClr val="00FF00"/>
                          </a:highlight>
                        </a:rPr>
                        <a:t>Muñoz </a:t>
                      </a:r>
                      <a:r>
                        <a:rPr lang="es-ES" sz="1400" b="0" baseline="0" dirty="0" err="1">
                          <a:solidFill>
                            <a:srgbClr val="000000"/>
                          </a:solidFill>
                          <a:effectLst/>
                          <a:highlight>
                            <a:srgbClr val="00FF00"/>
                          </a:highlight>
                        </a:rPr>
                        <a:t>Herzog</a:t>
                      </a:r>
                      <a:r>
                        <a:rPr lang="es-ES" sz="1400" b="0" baseline="0" dirty="0">
                          <a:solidFill>
                            <a:srgbClr val="000000"/>
                          </a:solidFill>
                          <a:effectLst/>
                          <a:highlight>
                            <a:srgbClr val="00FF00"/>
                          </a:highlight>
                        </a:rPr>
                        <a:t>, Juan</a:t>
                      </a:r>
                      <a:endParaRPr lang="es-ES" sz="1400" b="0" baseline="0" dirty="0">
                        <a:solidFill>
                          <a:srgbClr val="000000"/>
                        </a:solidFill>
                        <a:effectLst/>
                        <a:latin typeface="Calibri"/>
                        <a:ea typeface="Calibri"/>
                        <a:cs typeface="Times New Roman"/>
                      </a:endParaRPr>
                    </a:p>
                  </a:txBody>
                  <a:tcPr marL="55015" marR="55015" marT="0" marB="0">
                    <a:noFill/>
                  </a:tcPr>
                </a:tc>
                <a:tc>
                  <a:txBody>
                    <a:bodyPr/>
                    <a:lstStyle/>
                    <a:p>
                      <a:pPr algn="just">
                        <a:lnSpc>
                          <a:spcPct val="115000"/>
                        </a:lnSpc>
                        <a:spcAft>
                          <a:spcPts val="0"/>
                        </a:spcAft>
                      </a:pPr>
                      <a:r>
                        <a:rPr lang="es-ES" sz="1400" b="0" baseline="0" dirty="0">
                          <a:solidFill>
                            <a:srgbClr val="000000"/>
                          </a:solidFill>
                          <a:effectLst/>
                          <a:highlight>
                            <a:srgbClr val="00FF00"/>
                          </a:highlight>
                        </a:rPr>
                        <a:t>El sector occidental del Valle del Guadalquivir cordobés: análisis y valoración de la realidad y perspectivas turísticas</a:t>
                      </a:r>
                      <a:endParaRPr lang="es-ES" sz="1400" b="0" baseline="0" dirty="0">
                        <a:solidFill>
                          <a:srgbClr val="000000"/>
                        </a:solidFill>
                        <a:effectLst/>
                        <a:latin typeface="Calibri"/>
                        <a:ea typeface="Calibri"/>
                        <a:cs typeface="Times New Roman"/>
                      </a:endParaRPr>
                    </a:p>
                  </a:txBody>
                  <a:tcPr marL="55015" marR="55015" marT="0" marB="0">
                    <a:noFill/>
                  </a:tcPr>
                </a:tc>
              </a:tr>
            </a:tbl>
          </a:graphicData>
        </a:graphic>
      </p:graphicFrame>
      <p:grpSp>
        <p:nvGrpSpPr>
          <p:cNvPr id="6" name="Grupo 2"/>
          <p:cNvGrpSpPr/>
          <p:nvPr/>
        </p:nvGrpSpPr>
        <p:grpSpPr>
          <a:xfrm>
            <a:off x="-15552" y="6208716"/>
            <a:ext cx="9906000" cy="676668"/>
            <a:chOff x="-15552" y="5849888"/>
            <a:chExt cx="9906000" cy="676668"/>
          </a:xfrm>
        </p:grpSpPr>
        <p:pic>
          <p:nvPicPr>
            <p:cNvPr id="7" name="6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8" name="Imagen 1"/>
            <p:cNvPicPr>
              <a:picLocks noChangeAspect="1"/>
            </p:cNvPicPr>
            <p:nvPr/>
          </p:nvPicPr>
          <p:blipFill>
            <a:blip r:embed="rId3"/>
            <a:stretch>
              <a:fillRect/>
            </a:stretch>
          </p:blipFill>
          <p:spPr>
            <a:xfrm>
              <a:off x="2216696" y="5849888"/>
              <a:ext cx="1173462" cy="676668"/>
            </a:xfrm>
            <a:prstGeom prst="rect">
              <a:avLst/>
            </a:prstGeom>
          </p:spPr>
        </p:pic>
      </p:grpSp>
    </p:spTree>
    <p:extLst>
      <p:ext uri="{BB962C8B-B14F-4D97-AF65-F5344CB8AC3E}">
        <p14:creationId xmlns:p14="http://schemas.microsoft.com/office/powerpoint/2010/main" val="5164732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Tabla 8"/>
          <p:cNvGraphicFramePr>
            <a:graphicFrameLocks noGrp="1"/>
          </p:cNvGraphicFramePr>
          <p:nvPr>
            <p:extLst>
              <p:ext uri="{D42A27DB-BD31-4B8C-83A1-F6EECF244321}">
                <p14:modId xmlns:p14="http://schemas.microsoft.com/office/powerpoint/2010/main" val="16948341"/>
              </p:ext>
            </p:extLst>
          </p:nvPr>
        </p:nvGraphicFramePr>
        <p:xfrm>
          <a:off x="848544" y="1050920"/>
          <a:ext cx="8136904" cy="2275840"/>
        </p:xfrm>
        <a:graphic>
          <a:graphicData uri="http://schemas.openxmlformats.org/drawingml/2006/table">
            <a:tbl>
              <a:tblPr firstRow="1" firstCol="1" lastRow="1" lastCol="1" bandRow="1" bandCol="1"/>
              <a:tblGrid>
                <a:gridCol w="864096"/>
                <a:gridCol w="3137300"/>
                <a:gridCol w="1556011"/>
                <a:gridCol w="1556011"/>
                <a:gridCol w="667422"/>
                <a:gridCol w="356064"/>
              </a:tblGrid>
              <a:tr h="0">
                <a:tc>
                  <a:txBody>
                    <a:bodyPr/>
                    <a:lstStyle/>
                    <a:p>
                      <a:pPr algn="just">
                        <a:spcBef>
                          <a:spcPts val="0"/>
                        </a:spcBef>
                        <a:spcAft>
                          <a:spcPts val="0"/>
                        </a:spcAft>
                      </a:pPr>
                      <a:r>
                        <a:rPr lang="es-ES" sz="140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Asignaturas</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Profesorado Externo</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ctr">
                        <a:spcBef>
                          <a:spcPts val="0"/>
                        </a:spcBef>
                        <a:spcAft>
                          <a:spcPts val="0"/>
                        </a:spcAft>
                      </a:pPr>
                      <a:r>
                        <a:rPr lang="pt-BR"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 / URV</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Sem.</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2">
                  <a:txBody>
                    <a:bodyPr/>
                    <a:lstStyle/>
                    <a:p>
                      <a:pPr algn="just">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MOD. </a:t>
                      </a:r>
                      <a:r>
                        <a:rPr lang="es-ES" sz="1400" b="1" u="sng" dirty="0" err="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Opt</a:t>
                      </a:r>
                      <a:r>
                        <a:rPr lang="es-ES" sz="1400" b="1" u="sng"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UGR</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Técnicas, habilidades e instrumentos para la dirección, gestión y mediación en las entidades públicas (se oferta en el máster en Dirección y Gestión Pública por la UGR)</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C Gómez Bueno 1</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MA Lozano Martín 1</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 Martínez Martín 1</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 No computa</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400" spc="-3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1º y 2º</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0">
                <a:tc vMerge="1">
                  <a:txBody>
                    <a:bodyPr/>
                    <a:lstStyle/>
                    <a:p>
                      <a:endParaRPr lang="es-ES"/>
                    </a:p>
                  </a:txBody>
                  <a:tcPr/>
                </a:tc>
                <a:tc>
                  <a:txBody>
                    <a:bodyPr/>
                    <a:lstStyle/>
                    <a:p>
                      <a:pPr algn="just">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Gestión pública local  (se oferta en el máster en Dirección y Gestión Pública por la UGR)</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R Ojeda García 1</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p>
                      <a:pPr algn="just">
                        <a:spcBef>
                          <a:spcPts val="0"/>
                        </a:spcBef>
                        <a:spcAft>
                          <a:spcPts val="0"/>
                        </a:spcAft>
                      </a:pPr>
                      <a:r>
                        <a:rPr lang="pt-BR"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M Zafra Víctor 2</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just">
                        <a:spcBef>
                          <a:spcPts val="0"/>
                        </a:spcBef>
                        <a:spcAft>
                          <a:spcPts val="0"/>
                        </a:spcAft>
                      </a:pPr>
                      <a:r>
                        <a:rPr lang="pt-BR"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40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3 No computa</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gn="ctr">
                        <a:spcBef>
                          <a:spcPts val="0"/>
                        </a:spcBef>
                        <a:spcAft>
                          <a:spcPts val="0"/>
                        </a:spcAft>
                      </a:pPr>
                      <a:r>
                        <a:rPr lang="es-ES" sz="1400" spc="-3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1º y 2º</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0">
                <a:tc gridSpan="4">
                  <a:txBody>
                    <a:bodyPr/>
                    <a:lstStyle/>
                    <a:p>
                      <a:pPr algn="just">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TOTAL ECTS DE OTROS MASTERES OFERTADOS</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c>
                  <a:txBody>
                    <a:bodyPr/>
                    <a:lstStyle/>
                    <a:p>
                      <a:pPr algn="ctr">
                        <a:spcBef>
                          <a:spcPts val="0"/>
                        </a:spcBef>
                        <a:spcAft>
                          <a:spcPts val="0"/>
                        </a:spcAft>
                      </a:pPr>
                      <a:r>
                        <a:rPr lang="es-ES" sz="1400" b="1" smtClean="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6 </a:t>
                      </a:r>
                      <a:r>
                        <a:rPr lang="es-ES" sz="1400" b="1">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No computa</a:t>
                      </a:r>
                      <a:endParaRPr lang="es-ES" sz="1400">
                        <a:effectLst/>
                        <a:latin typeface="Tahoma" panose="020B0604030504040204" pitchFamily="34" charset="0"/>
                        <a:ea typeface="Calibri" panose="020F0502020204030204" pitchFamily="34" charset="0"/>
                        <a:cs typeface="Times New Roman" panose="02020603050405020304" pitchFamily="18" charset="0"/>
                      </a:endParaRPr>
                    </a:p>
                  </a:txBody>
                  <a:tcPr marL="17780" marR="177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0"/>
                        </a:spcBef>
                        <a:spcAft>
                          <a:spcPts val="0"/>
                        </a:spcAft>
                      </a:pPr>
                      <a:r>
                        <a:rPr lang="es-ES" sz="1400" b="1"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s-ES" sz="1400" dirty="0">
                        <a:effectLst/>
                        <a:latin typeface="Tahoma" panose="020B0604030504040204" pitchFamily="34" charset="0"/>
                        <a:ea typeface="Calibri" panose="020F0502020204030204" pitchFamily="34" charset="0"/>
                        <a:cs typeface="Times New Roman" panose="02020603050405020304" pitchFamily="18" charset="0"/>
                      </a:endParaRPr>
                    </a:p>
                  </a:txBody>
                  <a:tcPr marL="36195" marR="36195"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1 Título"/>
          <p:cNvSpPr>
            <a:spLocks noGrp="1"/>
          </p:cNvSpPr>
          <p:nvPr>
            <p:ph type="ctrTitle" sz="quarter"/>
          </p:nvPr>
        </p:nvSpPr>
        <p:spPr>
          <a:xfrm>
            <a:off x="780157" y="548680"/>
            <a:ext cx="8349307" cy="360040"/>
          </a:xfrm>
          <a:solidFill>
            <a:srgbClr val="660066"/>
          </a:solidFill>
          <a:ln>
            <a:solidFill>
              <a:srgbClr val="000000"/>
            </a:solidFill>
          </a:ln>
        </p:spPr>
        <p:txBody>
          <a:bodyPr/>
          <a:lstStyle/>
          <a:p>
            <a:r>
              <a:rPr lang="es-ES" sz="1400" b="1" i="1" dirty="0" smtClean="0">
                <a:solidFill>
                  <a:schemeClr val="tx1"/>
                </a:solidFill>
                <a:effectLst/>
              </a:rPr>
              <a:t>ASIGNATURAS OFERTADAS EN OTROS MÁSTERES</a:t>
            </a:r>
          </a:p>
        </p:txBody>
      </p:sp>
      <p:sp>
        <p:nvSpPr>
          <p:cNvPr id="11" name="Rectangle 2"/>
          <p:cNvSpPr>
            <a:spLocks noChangeArrowheads="1"/>
          </p:cNvSpPr>
          <p:nvPr/>
        </p:nvSpPr>
        <p:spPr bwMode="auto">
          <a:xfrm>
            <a:off x="780157" y="4128755"/>
            <a:ext cx="820529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marL="457200" eaLnBrk="0" hangingPunct="0">
              <a:defRPr>
                <a:solidFill>
                  <a:schemeClr val="tx1"/>
                </a:solidFill>
                <a:latin typeface="Arial" panose="020B0604020202020204" pitchFamily="34" charset="0"/>
              </a:defRPr>
            </a:lvl2pPr>
            <a:lvl3pPr marL="914400" eaLnBrk="0" hangingPunct="0">
              <a:defRPr>
                <a:solidFill>
                  <a:schemeClr val="tx1"/>
                </a:solidFill>
                <a:latin typeface="Arial" panose="020B0604020202020204" pitchFamily="34" charset="0"/>
              </a:defRPr>
            </a:lvl3pPr>
            <a:lvl4pPr marL="1371600" eaLnBrk="0" hangingPunct="0">
              <a:defRPr>
                <a:solidFill>
                  <a:schemeClr val="tx1"/>
                </a:solidFill>
                <a:latin typeface="Arial" panose="020B0604020202020204" pitchFamily="34" charset="0"/>
              </a:defRPr>
            </a:lvl4pPr>
            <a:lvl5pPr marL="1828800" eaLnBrk="0" hangingPunct="0">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1" i="0" u="sng" strike="noStrike" cap="none" normalizeH="0" baseline="0" dirty="0" smtClean="0">
                <a:ln>
                  <a:noFill/>
                </a:ln>
                <a:solidFill>
                  <a:srgbClr val="000000"/>
                </a:solidFill>
                <a:effectLst/>
                <a:latin typeface="Arial Narrow" panose="020B0606020202030204" pitchFamily="34" charset="0"/>
                <a:ea typeface="Calibri" panose="020F0502020204030204" pitchFamily="34" charset="0"/>
                <a:cs typeface="Tahoma" panose="020B0604030504040204" pitchFamily="34" charset="0"/>
              </a:rPr>
              <a:t>POSIBLES SEMINARIOS</a:t>
            </a:r>
            <a:endParaRPr kumimoji="0" lang="es-ES" altLang="es-E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200" b="0" i="0" u="none" strike="noStrike" cap="none" normalizeH="0" baseline="0" dirty="0" smtClean="0">
                <a:ln>
                  <a:noFill/>
                </a:ln>
                <a:solidFill>
                  <a:srgbClr val="000000"/>
                </a:solidFill>
                <a:effectLst/>
                <a:latin typeface="Arial Narrow" panose="020B0606020202030204" pitchFamily="34" charset="0"/>
                <a:ea typeface="Calibri" panose="020F0502020204030204" pitchFamily="34" charset="0"/>
                <a:cs typeface="Tahoma" panose="020B0604030504040204" pitchFamily="34" charset="0"/>
              </a:rPr>
              <a:t>S Álvarez Muñoz (</a:t>
            </a:r>
            <a:r>
              <a:rPr kumimoji="0" lang="es-ES" altLang="es-ES" sz="1200" b="0" i="0" u="none" strike="noStrike" cap="none" normalizeH="0" baseline="0" dirty="0" err="1" smtClean="0">
                <a:ln>
                  <a:noFill/>
                </a:ln>
                <a:solidFill>
                  <a:srgbClr val="000000"/>
                </a:solidFill>
                <a:effectLst/>
                <a:latin typeface="Arial Narrow" panose="020B0606020202030204" pitchFamily="34" charset="0"/>
                <a:ea typeface="Calibri" panose="020F0502020204030204" pitchFamily="34" charset="0"/>
                <a:cs typeface="Tahoma" panose="020B0604030504040204" pitchFamily="34" charset="0"/>
              </a:rPr>
              <a:t>Heritage</a:t>
            </a:r>
            <a:r>
              <a:rPr kumimoji="0" lang="es-ES" altLang="es-ES" sz="1200" b="0" i="0" u="none" strike="noStrike" cap="none" normalizeH="0" baseline="0" dirty="0" smtClean="0">
                <a:ln>
                  <a:noFill/>
                </a:ln>
                <a:solidFill>
                  <a:srgbClr val="000000"/>
                </a:solidFill>
                <a:effectLst/>
                <a:latin typeface="Arial Narrow" panose="020B0606020202030204" pitchFamily="34" charset="0"/>
                <a:ea typeface="Calibri" panose="020F0502020204030204" pitchFamily="34" charset="0"/>
                <a:cs typeface="Tahoma" panose="020B0604030504040204" pitchFamily="34" charset="0"/>
              </a:rPr>
              <a:t>): “Experiencias en la gestión de proyectos territoriales”</a:t>
            </a:r>
          </a:p>
          <a:p>
            <a:pPr marL="0" marR="0" lvl="0" indent="0" algn="l" defTabSz="914400" rtl="0" eaLnBrk="0" fontAlgn="base" latinLnBrk="0" hangingPunct="0">
              <a:lnSpc>
                <a:spcPct val="100000"/>
              </a:lnSpc>
              <a:spcBef>
                <a:spcPct val="0"/>
              </a:spcBef>
              <a:spcAft>
                <a:spcPct val="0"/>
              </a:spcAft>
              <a:buClrTx/>
              <a:buSzTx/>
              <a:buFontTx/>
              <a:buNone/>
              <a:tabLst/>
            </a:pPr>
            <a:r>
              <a:rPr lang="es-ES" altLang="es-ES" sz="1200" b="0" dirty="0" smtClean="0">
                <a:solidFill>
                  <a:srgbClr val="000000"/>
                </a:solidFill>
                <a:latin typeface="Arial Narrow" panose="020B0606020202030204" pitchFamily="34" charset="0"/>
                <a:ea typeface="Calibri" panose="020F0502020204030204" pitchFamily="34" charset="0"/>
                <a:cs typeface="Tahoma" panose="020B0604030504040204" pitchFamily="34" charset="0"/>
              </a:rPr>
              <a:t>J. Fischer: «Experiencias de aplicación los sistemas de información geográfica: urbanismo y movilidad»</a:t>
            </a:r>
            <a:endParaRPr kumimoji="0" lang="es-ES" altLang="es-ES" sz="1200" b="0" i="0" u="none" strike="noStrike" cap="none" normalizeH="0" baseline="0" dirty="0" smtClean="0">
              <a:ln>
                <a:noFill/>
              </a:ln>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36212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1 Título"/>
          <p:cNvSpPr>
            <a:spLocks noGrp="1"/>
          </p:cNvSpPr>
          <p:nvPr>
            <p:ph type="ctrTitle" sz="quarter"/>
          </p:nvPr>
        </p:nvSpPr>
        <p:spPr>
          <a:xfrm>
            <a:off x="780157" y="692696"/>
            <a:ext cx="8349307" cy="360040"/>
          </a:xfrm>
          <a:solidFill>
            <a:srgbClr val="660066"/>
          </a:solidFill>
          <a:ln>
            <a:solidFill>
              <a:srgbClr val="000000"/>
            </a:solidFill>
          </a:ln>
        </p:spPr>
        <p:txBody>
          <a:bodyPr/>
          <a:lstStyle/>
          <a:p>
            <a:r>
              <a:rPr lang="es-ES" sz="2000" b="1" i="1" dirty="0" smtClean="0">
                <a:solidFill>
                  <a:schemeClr val="tx1"/>
                </a:solidFill>
                <a:effectLst/>
              </a:rPr>
              <a:t>ELEMENTOS DIFERENCIADORES</a:t>
            </a:r>
          </a:p>
        </p:txBody>
      </p:sp>
      <p:sp>
        <p:nvSpPr>
          <p:cNvPr id="5" name="Rectángulo 4"/>
          <p:cNvSpPr/>
          <p:nvPr/>
        </p:nvSpPr>
        <p:spPr>
          <a:xfrm>
            <a:off x="920552" y="1124744"/>
            <a:ext cx="7992888" cy="4862870"/>
          </a:xfrm>
          <a:prstGeom prst="rect">
            <a:avLst/>
          </a:prstGeom>
        </p:spPr>
        <p:txBody>
          <a:bodyPr wrap="square">
            <a:spAutoFit/>
          </a:bodyPr>
          <a:lstStyle/>
          <a:p>
            <a:pPr marL="342900" indent="-342900" algn="just">
              <a:spcBef>
                <a:spcPts val="600"/>
              </a:spcBef>
              <a:spcAft>
                <a:spcPts val="600"/>
              </a:spcAft>
              <a:buFontTx/>
              <a:buChar char="-"/>
            </a:pPr>
            <a:r>
              <a:rPr lang="es-ES" sz="1600" dirty="0" smtClean="0">
                <a:solidFill>
                  <a:srgbClr val="000000"/>
                </a:solidFill>
                <a:latin typeface="+mj-lt"/>
                <a:ea typeface="Times New Roman" panose="02020603050405020304" pitchFamily="18" charset="0"/>
              </a:rPr>
              <a:t>Nicho de mercado</a:t>
            </a:r>
            <a:r>
              <a:rPr lang="es-ES" sz="1600" b="0" dirty="0" smtClean="0">
                <a:solidFill>
                  <a:srgbClr val="000000"/>
                </a:solidFill>
                <a:latin typeface="+mj-lt"/>
                <a:ea typeface="Times New Roman" panose="02020603050405020304" pitchFamily="18" charset="0"/>
              </a:rPr>
              <a:t>: sector público, privado, autoempleo (</a:t>
            </a:r>
            <a:r>
              <a:rPr lang="es-ES" sz="1600" b="0" dirty="0" err="1" smtClean="0">
                <a:solidFill>
                  <a:srgbClr val="000000"/>
                </a:solidFill>
                <a:latin typeface="+mj-lt"/>
                <a:ea typeface="Times New Roman" panose="02020603050405020304" pitchFamily="18" charset="0"/>
              </a:rPr>
              <a:t>freelance</a:t>
            </a:r>
            <a:r>
              <a:rPr lang="es-ES" sz="1600" b="0" dirty="0" smtClean="0">
                <a:solidFill>
                  <a:srgbClr val="000000"/>
                </a:solidFill>
                <a:latin typeface="+mj-lt"/>
                <a:ea typeface="Times New Roman" panose="02020603050405020304" pitchFamily="18" charset="0"/>
              </a:rPr>
              <a:t>): </a:t>
            </a:r>
            <a:r>
              <a:rPr lang="es-ES" sz="1600" b="0" dirty="0" err="1" smtClean="0">
                <a:solidFill>
                  <a:srgbClr val="000000"/>
                </a:solidFill>
                <a:latin typeface="+mj-lt"/>
                <a:ea typeface="Times New Roman" panose="02020603050405020304" pitchFamily="18" charset="0"/>
              </a:rPr>
              <a:t>GDRs</a:t>
            </a:r>
            <a:r>
              <a:rPr lang="es-ES" sz="1600" b="0" dirty="0" smtClean="0">
                <a:solidFill>
                  <a:srgbClr val="000000"/>
                </a:solidFill>
                <a:latin typeface="+mj-lt"/>
                <a:ea typeface="Times New Roman" panose="02020603050405020304" pitchFamily="18" charset="0"/>
              </a:rPr>
              <a:t>, consultoras urbanismo y OT, … .</a:t>
            </a:r>
          </a:p>
          <a:p>
            <a:pPr marL="342900" indent="-342900" algn="just">
              <a:spcBef>
                <a:spcPts val="600"/>
              </a:spcBef>
              <a:spcAft>
                <a:spcPts val="600"/>
              </a:spcAft>
              <a:buFontTx/>
              <a:buChar char="-"/>
            </a:pPr>
            <a:r>
              <a:rPr lang="es-ES" sz="1600" dirty="0" smtClean="0">
                <a:solidFill>
                  <a:srgbClr val="000000"/>
                </a:solidFill>
                <a:latin typeface="+mj-lt"/>
                <a:ea typeface="Times New Roman" panose="02020603050405020304" pitchFamily="18" charset="0"/>
              </a:rPr>
              <a:t>Diversidad de profesorado </a:t>
            </a:r>
            <a:r>
              <a:rPr lang="es-ES" sz="1600" b="0" dirty="0" smtClean="0">
                <a:solidFill>
                  <a:srgbClr val="000000"/>
                </a:solidFill>
                <a:latin typeface="+mj-lt"/>
                <a:ea typeface="Times New Roman" panose="02020603050405020304" pitchFamily="18" charset="0"/>
              </a:rPr>
              <a:t>(interuniversitario y profesionales)</a:t>
            </a:r>
          </a:p>
          <a:p>
            <a:pPr marL="342900" indent="-342900" algn="just">
              <a:spcBef>
                <a:spcPts val="600"/>
              </a:spcBef>
              <a:spcAft>
                <a:spcPts val="600"/>
              </a:spcAft>
              <a:buFontTx/>
              <a:buChar char="-"/>
            </a:pPr>
            <a:r>
              <a:rPr lang="es-ES" sz="1600" dirty="0" smtClean="0">
                <a:solidFill>
                  <a:srgbClr val="000000"/>
                </a:solidFill>
                <a:latin typeface="+mj-lt"/>
                <a:ea typeface="Times New Roman" panose="02020603050405020304" pitchFamily="18" charset="0"/>
              </a:rPr>
              <a:t>Curso SIG inicial</a:t>
            </a:r>
            <a:r>
              <a:rPr lang="es-ES" sz="1600" b="0" dirty="0" smtClean="0">
                <a:solidFill>
                  <a:srgbClr val="000000"/>
                </a:solidFill>
                <a:latin typeface="+mj-lt"/>
                <a:ea typeface="Times New Roman" panose="02020603050405020304" pitchFamily="18" charset="0"/>
              </a:rPr>
              <a:t>, de nivel medio: gratuito (formación no reglada). Se proporcionan licencias de estudiantes por un año de ARC-GIS. Enviar a </a:t>
            </a:r>
            <a:r>
              <a:rPr lang="es-ES" sz="1600" b="0" dirty="0" smtClean="0">
                <a:solidFill>
                  <a:srgbClr val="000000"/>
                </a:solidFill>
                <a:latin typeface="+mj-lt"/>
                <a:ea typeface="Times New Roman" panose="02020603050405020304" pitchFamily="18" charset="0"/>
                <a:hlinkClick r:id="rId2"/>
              </a:rPr>
              <a:t>favalver@ugr.es</a:t>
            </a:r>
            <a:r>
              <a:rPr lang="es-ES" sz="1600" b="0" dirty="0" smtClean="0">
                <a:solidFill>
                  <a:srgbClr val="000000"/>
                </a:solidFill>
                <a:latin typeface="+mj-lt"/>
                <a:ea typeface="Times New Roman" panose="02020603050405020304" pitchFamily="18" charset="0"/>
              </a:rPr>
              <a:t> los que estéis interesados. </a:t>
            </a:r>
            <a:r>
              <a:rPr lang="es-ES" sz="1600" dirty="0">
                <a:hlinkClick r:id="rId3"/>
              </a:rPr>
              <a:t>http://</a:t>
            </a:r>
            <a:r>
              <a:rPr lang="es-ES" sz="1600" dirty="0" smtClean="0">
                <a:hlinkClick r:id="rId3"/>
              </a:rPr>
              <a:t>ecampus.ugr.es</a:t>
            </a:r>
            <a:r>
              <a:rPr lang="es-ES" sz="1600" dirty="0"/>
              <a:t>, </a:t>
            </a:r>
            <a:r>
              <a:rPr lang="es-ES" sz="1600" dirty="0">
                <a:solidFill>
                  <a:srgbClr val="000000"/>
                </a:solidFill>
              </a:rPr>
              <a:t>https://ecampus.ugr.es/moodle/course/index.php?categoryid=26</a:t>
            </a:r>
            <a:endParaRPr lang="es-ES" sz="1600" b="0" dirty="0" smtClean="0">
              <a:solidFill>
                <a:srgbClr val="000000"/>
              </a:solidFill>
              <a:latin typeface="+mj-lt"/>
              <a:ea typeface="Times New Roman" panose="02020603050405020304" pitchFamily="18" charset="0"/>
            </a:endParaRPr>
          </a:p>
          <a:p>
            <a:pPr marL="342900" indent="-342900" algn="just">
              <a:spcBef>
                <a:spcPts val="600"/>
              </a:spcBef>
              <a:spcAft>
                <a:spcPts val="600"/>
              </a:spcAft>
              <a:buFontTx/>
              <a:buChar char="-"/>
            </a:pPr>
            <a:r>
              <a:rPr lang="es-ES" sz="1600" dirty="0" smtClean="0">
                <a:solidFill>
                  <a:srgbClr val="000000"/>
                </a:solidFill>
                <a:latin typeface="+mj-lt"/>
                <a:ea typeface="Times New Roman" panose="02020603050405020304" pitchFamily="18" charset="0"/>
              </a:rPr>
              <a:t>Semana salidas de campo</a:t>
            </a:r>
            <a:r>
              <a:rPr lang="es-ES" sz="1600" b="0" dirty="0" smtClean="0">
                <a:solidFill>
                  <a:srgbClr val="000000"/>
                </a:solidFill>
                <a:latin typeface="+mj-lt"/>
                <a:ea typeface="Times New Roman" panose="02020603050405020304" pitchFamily="18" charset="0"/>
              </a:rPr>
              <a:t>: conocimiento y puesta en práctica en el terreno y socializar (URV y UGR): Itinerario en Andalucía 2016/2017 (publicación); Itinerario en Cataluña 2017/2018</a:t>
            </a:r>
          </a:p>
          <a:p>
            <a:pPr marL="342900" indent="-342900" algn="just">
              <a:spcBef>
                <a:spcPts val="600"/>
              </a:spcBef>
              <a:spcAft>
                <a:spcPts val="600"/>
              </a:spcAft>
              <a:buFontTx/>
              <a:buChar char="-"/>
            </a:pPr>
            <a:r>
              <a:rPr lang="es-ES" sz="1600" b="0" dirty="0" smtClean="0">
                <a:solidFill>
                  <a:srgbClr val="000000"/>
                </a:solidFill>
                <a:latin typeface="+mj-lt"/>
                <a:ea typeface="Times New Roman" panose="02020603050405020304" pitchFamily="18" charset="0"/>
              </a:rPr>
              <a:t>Congreso </a:t>
            </a:r>
            <a:r>
              <a:rPr lang="es-ES" sz="1600" dirty="0" smtClean="0">
                <a:solidFill>
                  <a:srgbClr val="000000"/>
                </a:solidFill>
                <a:latin typeface="+mj-lt"/>
                <a:ea typeface="Times New Roman" panose="02020603050405020304" pitchFamily="18" charset="0"/>
              </a:rPr>
              <a:t>Seminario Internacional de Pares Integrados</a:t>
            </a:r>
            <a:r>
              <a:rPr lang="es-ES" sz="1600" b="0" dirty="0" smtClean="0">
                <a:solidFill>
                  <a:srgbClr val="000000"/>
                </a:solidFill>
                <a:latin typeface="+mj-lt"/>
                <a:ea typeface="Times New Roman" panose="02020603050405020304" pitchFamily="18" charset="0"/>
              </a:rPr>
              <a:t>: Congreso virtual interuniversitario con varias universidades latinoamericanas</a:t>
            </a:r>
          </a:p>
          <a:p>
            <a:pPr marL="342900" indent="-342900" algn="just">
              <a:spcBef>
                <a:spcPts val="600"/>
              </a:spcBef>
              <a:spcAft>
                <a:spcPts val="600"/>
              </a:spcAft>
              <a:buFontTx/>
              <a:buChar char="-"/>
            </a:pPr>
            <a:r>
              <a:rPr lang="es-ES" sz="1600" dirty="0" smtClean="0">
                <a:solidFill>
                  <a:srgbClr val="000000"/>
                </a:solidFill>
                <a:latin typeface="+mj-lt"/>
                <a:ea typeface="Times New Roman" panose="02020603050405020304" pitchFamily="18" charset="0"/>
              </a:rPr>
              <a:t>Prácticas </a:t>
            </a:r>
            <a:r>
              <a:rPr lang="es-ES" sz="1600" b="0" dirty="0" smtClean="0">
                <a:solidFill>
                  <a:srgbClr val="000000"/>
                </a:solidFill>
                <a:latin typeface="+mj-lt"/>
                <a:ea typeface="Times New Roman" panose="02020603050405020304" pitchFamily="18" charset="0"/>
              </a:rPr>
              <a:t>externas (valoración entre estudiantes)</a:t>
            </a:r>
          </a:p>
          <a:p>
            <a:pPr marL="342900" indent="-342900" algn="just">
              <a:spcBef>
                <a:spcPts val="600"/>
              </a:spcBef>
              <a:spcAft>
                <a:spcPts val="600"/>
              </a:spcAft>
              <a:buFontTx/>
              <a:buChar char="-"/>
            </a:pPr>
            <a:r>
              <a:rPr lang="es-ES" sz="1600" dirty="0" smtClean="0">
                <a:solidFill>
                  <a:srgbClr val="000000"/>
                </a:solidFill>
                <a:latin typeface="+mj-lt"/>
              </a:rPr>
              <a:t>Metodología: virtualización/presenciales</a:t>
            </a:r>
          </a:p>
          <a:p>
            <a:pPr marL="342900" indent="-342900" algn="just">
              <a:spcBef>
                <a:spcPts val="600"/>
              </a:spcBef>
              <a:spcAft>
                <a:spcPts val="600"/>
              </a:spcAft>
              <a:buFontTx/>
              <a:buChar char="-"/>
            </a:pPr>
            <a:r>
              <a:rPr lang="es-ES" sz="1600" b="0" dirty="0" smtClean="0">
                <a:solidFill>
                  <a:srgbClr val="000000"/>
                </a:solidFill>
                <a:latin typeface="+mj-lt"/>
              </a:rPr>
              <a:t>Publicación en Revista </a:t>
            </a:r>
            <a:r>
              <a:rPr lang="es-ES" sz="1600" dirty="0" smtClean="0">
                <a:solidFill>
                  <a:srgbClr val="000000"/>
                </a:solidFill>
                <a:latin typeface="+mj-lt"/>
              </a:rPr>
              <a:t>Cuadernos Geográficos </a:t>
            </a:r>
            <a:r>
              <a:rPr lang="es-ES" sz="1600" b="0" dirty="0" smtClean="0">
                <a:solidFill>
                  <a:srgbClr val="000000"/>
                </a:solidFill>
                <a:latin typeface="+mj-lt"/>
              </a:rPr>
              <a:t>(WOS) mejores </a:t>
            </a:r>
            <a:r>
              <a:rPr lang="es-ES" sz="1600" b="0" dirty="0" err="1" smtClean="0">
                <a:solidFill>
                  <a:srgbClr val="000000"/>
                </a:solidFill>
                <a:latin typeface="+mj-lt"/>
              </a:rPr>
              <a:t>TFMs</a:t>
            </a:r>
            <a:r>
              <a:rPr lang="es-ES" sz="1600" b="0" dirty="0" smtClean="0">
                <a:solidFill>
                  <a:srgbClr val="000000"/>
                </a:solidFill>
                <a:latin typeface="+mj-lt"/>
              </a:rPr>
              <a:t>,</a:t>
            </a:r>
            <a:endParaRPr lang="es-ES" sz="1600" b="0" dirty="0">
              <a:latin typeface="+mj-lt"/>
            </a:endParaRPr>
          </a:p>
        </p:txBody>
      </p:sp>
      <p:grpSp>
        <p:nvGrpSpPr>
          <p:cNvPr id="4" name="Grupo 11"/>
          <p:cNvGrpSpPr/>
          <p:nvPr/>
        </p:nvGrpSpPr>
        <p:grpSpPr>
          <a:xfrm>
            <a:off x="15552" y="6165304"/>
            <a:ext cx="9906000" cy="676668"/>
            <a:chOff x="-15552" y="5849888"/>
            <a:chExt cx="9906000" cy="676668"/>
          </a:xfrm>
        </p:grpSpPr>
        <p:pic>
          <p:nvPicPr>
            <p:cNvPr id="6" name="11 Imagen" descr="una_cabecera.png"/>
            <p:cNvPicPr>
              <a:picLocks noChangeAspect="1"/>
            </p:cNvPicPr>
            <p:nvPr/>
          </p:nvPicPr>
          <p:blipFill>
            <a:blip r:embed="rId4" cstate="print"/>
            <a:stretch>
              <a:fillRect/>
            </a:stretch>
          </p:blipFill>
          <p:spPr>
            <a:xfrm>
              <a:off x="-15552" y="5849888"/>
              <a:ext cx="9906000" cy="676668"/>
            </a:xfrm>
            <a:prstGeom prst="rect">
              <a:avLst/>
            </a:prstGeom>
          </p:spPr>
        </p:pic>
        <p:pic>
          <p:nvPicPr>
            <p:cNvPr id="7" name="Imagen 13"/>
            <p:cNvPicPr>
              <a:picLocks noChangeAspect="1"/>
            </p:cNvPicPr>
            <p:nvPr/>
          </p:nvPicPr>
          <p:blipFill>
            <a:blip r:embed="rId5"/>
            <a:stretch>
              <a:fillRect/>
            </a:stretch>
          </p:blipFill>
          <p:spPr>
            <a:xfrm>
              <a:off x="2216696" y="5849888"/>
              <a:ext cx="1173462" cy="676668"/>
            </a:xfrm>
            <a:prstGeom prst="rect">
              <a:avLst/>
            </a:prstGeom>
          </p:spPr>
        </p:pic>
      </p:grpSp>
    </p:spTree>
    <p:extLst>
      <p:ext uri="{BB962C8B-B14F-4D97-AF65-F5344CB8AC3E}">
        <p14:creationId xmlns:p14="http://schemas.microsoft.com/office/powerpoint/2010/main" val="1206948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0" name="1 Título"/>
          <p:cNvSpPr>
            <a:spLocks noGrp="1"/>
          </p:cNvSpPr>
          <p:nvPr>
            <p:ph type="ctrTitle" sz="quarter"/>
          </p:nvPr>
        </p:nvSpPr>
        <p:spPr>
          <a:xfrm>
            <a:off x="780157" y="764704"/>
            <a:ext cx="8349307" cy="5040560"/>
          </a:xfrm>
          <a:solidFill>
            <a:srgbClr val="660066"/>
          </a:solidFill>
          <a:ln>
            <a:solidFill>
              <a:srgbClr val="000000"/>
            </a:solidFill>
          </a:ln>
        </p:spPr>
        <p:txBody>
          <a:bodyPr/>
          <a:lstStyle/>
          <a:p>
            <a:pPr algn="just"/>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    La Oficina de Gestión de Alojamientos de la UGR recoge ofertas de pisos para estudiantes, colegios mayores, residencias o habitaciones. Además, fomenta la comunicación entre demandantes y ofertantes</a:t>
            </a:r>
            <a:br>
              <a:rPr lang="es-ES" sz="1400" b="1" i="1" dirty="0">
                <a:solidFill>
                  <a:schemeClr val="tx1"/>
                </a:solidFill>
                <a:effectLst/>
              </a:rPr>
            </a:br>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La Oficina de Gestión de Alojamientos de la Universidad de Granada pone a disposición de la Comunidad Universitaria, principalmente el conjunto de los estudiantes, un servicio de organización de los recursos existentes de hospedaje, fomentando la incorporación de ofertas y optimizando la comunicación entre demandantes y ofertantes.</a:t>
            </a:r>
            <a:br>
              <a:rPr lang="es-ES" sz="1400" b="1" i="1" dirty="0">
                <a:solidFill>
                  <a:schemeClr val="tx1"/>
                </a:solidFill>
                <a:effectLst/>
              </a:rPr>
            </a:br>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Este servicio de la UGR informa de ofertas de alojamiento en colegios mayores, residencias universitarias, pisos, habitaciones con ofertas especiales para estudiantes universitarios u hospedaje con personas mayores.</a:t>
            </a:r>
            <a:br>
              <a:rPr lang="es-ES" sz="1400" b="1" i="1" dirty="0">
                <a:solidFill>
                  <a:schemeClr val="tx1"/>
                </a:solidFill>
                <a:effectLst/>
              </a:rPr>
            </a:br>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La Oficina de Gestión de Alojamientos de la Universidad de Granada se encuentra en el edificio de Comedores Universitarios de la Calle Severo Ochoa, dentro de las dependencias del Servicio de Asistencia al Estudiante (SAE).</a:t>
            </a:r>
            <a:br>
              <a:rPr lang="es-ES" sz="1400" b="1" i="1" dirty="0">
                <a:solidFill>
                  <a:schemeClr val="tx1"/>
                </a:solidFill>
                <a:effectLst/>
              </a:rPr>
            </a:br>
            <a:r>
              <a:rPr lang="es-ES" sz="1400" b="1" i="1" dirty="0">
                <a:solidFill>
                  <a:schemeClr val="tx1"/>
                </a:solidFill>
                <a:effectLst/>
              </a:rPr>
              <a:t/>
            </a:r>
            <a:br>
              <a:rPr lang="es-ES" sz="1400" b="1" i="1" dirty="0">
                <a:solidFill>
                  <a:schemeClr val="tx1"/>
                </a:solidFill>
                <a:effectLst/>
              </a:rPr>
            </a:br>
            <a:r>
              <a:rPr lang="es-ES" sz="1400" b="1" i="1" dirty="0">
                <a:solidFill>
                  <a:schemeClr val="tx1"/>
                </a:solidFill>
                <a:effectLst/>
              </a:rPr>
              <a:t>Para más información, consultar su web http://alojamiento.ugr.es/ o escribir al correo electrónico alojamiento@ugr.es</a:t>
            </a:r>
            <a:br>
              <a:rPr lang="es-ES" sz="1400" b="1" i="1" dirty="0">
                <a:solidFill>
                  <a:schemeClr val="tx1"/>
                </a:solidFill>
                <a:effectLst/>
              </a:rPr>
            </a:br>
            <a:endParaRPr lang="es-ES" sz="1400" b="1" i="1" dirty="0" smtClean="0">
              <a:solidFill>
                <a:schemeClr val="tx1"/>
              </a:solidFill>
              <a:effectLst/>
            </a:endParaRPr>
          </a:p>
        </p:txBody>
      </p:sp>
      <p:sp>
        <p:nvSpPr>
          <p:cNvPr id="5" name="Rectángulo 4"/>
          <p:cNvSpPr/>
          <p:nvPr/>
        </p:nvSpPr>
        <p:spPr>
          <a:xfrm>
            <a:off x="920552" y="1412776"/>
            <a:ext cx="7992888" cy="369332"/>
          </a:xfrm>
          <a:prstGeom prst="rect">
            <a:avLst/>
          </a:prstGeom>
        </p:spPr>
        <p:txBody>
          <a:bodyPr wrap="square">
            <a:spAutoFit/>
          </a:bodyPr>
          <a:lstStyle/>
          <a:p>
            <a:pPr marL="342900" indent="-342900" algn="just">
              <a:spcBef>
                <a:spcPts val="600"/>
              </a:spcBef>
              <a:spcAft>
                <a:spcPts val="600"/>
              </a:spcAft>
              <a:buFontTx/>
              <a:buChar char="-"/>
            </a:pPr>
            <a:endParaRPr lang="es-ES" b="0" dirty="0">
              <a:latin typeface="+mj-lt"/>
            </a:endParaRPr>
          </a:p>
        </p:txBody>
      </p:sp>
      <p:grpSp>
        <p:nvGrpSpPr>
          <p:cNvPr id="4" name="Grupo 11"/>
          <p:cNvGrpSpPr/>
          <p:nvPr/>
        </p:nvGrpSpPr>
        <p:grpSpPr>
          <a:xfrm>
            <a:off x="15552" y="6165304"/>
            <a:ext cx="9906000" cy="676668"/>
            <a:chOff x="-15552" y="5849888"/>
            <a:chExt cx="9906000" cy="676668"/>
          </a:xfrm>
        </p:grpSpPr>
        <p:pic>
          <p:nvPicPr>
            <p:cNvPr id="6"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7" name="Imagen 13"/>
            <p:cNvPicPr>
              <a:picLocks noChangeAspect="1"/>
            </p:cNvPicPr>
            <p:nvPr/>
          </p:nvPicPr>
          <p:blipFill>
            <a:blip r:embed="rId3"/>
            <a:stretch>
              <a:fillRect/>
            </a:stretch>
          </p:blipFill>
          <p:spPr>
            <a:xfrm>
              <a:off x="2216696" y="5849888"/>
              <a:ext cx="1173462" cy="676668"/>
            </a:xfrm>
            <a:prstGeom prst="rect">
              <a:avLst/>
            </a:prstGeom>
          </p:spPr>
        </p:pic>
      </p:grpSp>
    </p:spTree>
    <p:extLst>
      <p:ext uri="{BB962C8B-B14F-4D97-AF65-F5344CB8AC3E}">
        <p14:creationId xmlns:p14="http://schemas.microsoft.com/office/powerpoint/2010/main" val="1916759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2" name="Grupo 11"/>
          <p:cNvGrpSpPr/>
          <p:nvPr/>
        </p:nvGrpSpPr>
        <p:grpSpPr>
          <a:xfrm>
            <a:off x="-15552" y="6208716"/>
            <a:ext cx="9906000" cy="676668"/>
            <a:chOff x="-15552" y="5849888"/>
            <a:chExt cx="9906000" cy="676668"/>
          </a:xfrm>
        </p:grpSpPr>
        <p:pic>
          <p:nvPicPr>
            <p:cNvPr id="13"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14" name="Imagen 13"/>
            <p:cNvPicPr>
              <a:picLocks noChangeAspect="1"/>
            </p:cNvPicPr>
            <p:nvPr/>
          </p:nvPicPr>
          <p:blipFill>
            <a:blip r:embed="rId3"/>
            <a:stretch>
              <a:fillRect/>
            </a:stretch>
          </p:blipFill>
          <p:spPr>
            <a:xfrm>
              <a:off x="2216696" y="5849888"/>
              <a:ext cx="1173462" cy="676668"/>
            </a:xfrm>
            <a:prstGeom prst="rect">
              <a:avLst/>
            </a:prstGeom>
          </p:spPr>
        </p:pic>
      </p:grpSp>
      <p:grpSp>
        <p:nvGrpSpPr>
          <p:cNvPr id="7" name="10 Grupo"/>
          <p:cNvGrpSpPr/>
          <p:nvPr/>
        </p:nvGrpSpPr>
        <p:grpSpPr>
          <a:xfrm>
            <a:off x="1496616" y="1700808"/>
            <a:ext cx="5634078" cy="2815521"/>
            <a:chOff x="323850" y="1052513"/>
            <a:chExt cx="7596188" cy="4118882"/>
          </a:xfrm>
        </p:grpSpPr>
        <p:sp>
          <p:nvSpPr>
            <p:cNvPr id="9" name="Text Box 2"/>
            <p:cNvSpPr txBox="1">
              <a:spLocks noChangeArrowheads="1"/>
            </p:cNvSpPr>
            <p:nvPr/>
          </p:nvSpPr>
          <p:spPr bwMode="auto">
            <a:xfrm>
              <a:off x="323850" y="3282335"/>
              <a:ext cx="4169956" cy="1889060"/>
            </a:xfrm>
            <a:prstGeom prst="rect">
              <a:avLst/>
            </a:prstGeom>
            <a:solidFill>
              <a:srgbClr val="9999FF"/>
            </a:solidFill>
            <a:ln w="9360">
              <a:noFill/>
              <a:round/>
              <a:headEnd/>
              <a:tailEnd/>
            </a:ln>
          </p:spPr>
          <p:txBody>
            <a:bodyPr lIns="90000" tIns="62640" rIns="90000" bIns="45000"/>
            <a:lstStyle/>
            <a:p>
              <a:pPr algn="just"/>
              <a:r>
                <a:rPr lang="es-ES" sz="1400" dirty="0">
                  <a:solidFill>
                    <a:srgbClr val="000000"/>
                  </a:solidFill>
                </a:rPr>
                <a:t>Información de contacto:</a:t>
              </a:r>
            </a:p>
            <a:p>
              <a:pPr algn="just"/>
              <a:r>
                <a:rPr lang="es-ES" sz="1400" dirty="0" smtClean="0">
                  <a:solidFill>
                    <a:srgbClr val="000000"/>
                  </a:solidFill>
                </a:rPr>
                <a:t>Francisco </a:t>
              </a:r>
              <a:r>
                <a:rPr lang="es-ES" sz="1400" dirty="0">
                  <a:solidFill>
                    <a:srgbClr val="000000"/>
                  </a:solidFill>
                </a:rPr>
                <a:t>Navarro Valverde</a:t>
              </a:r>
            </a:p>
            <a:p>
              <a:pPr algn="just"/>
              <a:r>
                <a:rPr lang="es-ES" sz="1400" dirty="0">
                  <a:solidFill>
                    <a:srgbClr val="000000"/>
                  </a:solidFill>
                </a:rPr>
                <a:t>Teléfono: 685538925</a:t>
              </a:r>
            </a:p>
            <a:p>
              <a:pPr algn="just"/>
              <a:r>
                <a:rPr lang="es-ES" sz="1400" dirty="0">
                  <a:solidFill>
                    <a:srgbClr val="000000"/>
                  </a:solidFill>
                </a:rPr>
                <a:t>Email: </a:t>
              </a:r>
              <a:r>
                <a:rPr lang="es-ES" sz="1400" u="sng" dirty="0" smtClean="0">
                  <a:solidFill>
                    <a:srgbClr val="000000"/>
                  </a:solidFill>
                </a:rPr>
                <a:t>favalver@ugr.es</a:t>
              </a:r>
            </a:p>
            <a:p>
              <a:pPr algn="just"/>
              <a:r>
                <a:rPr lang="es-ES" sz="1400" dirty="0" smtClean="0">
                  <a:solidFill>
                    <a:srgbClr val="000000"/>
                  </a:solidFill>
                </a:rPr>
                <a:t>http</a:t>
              </a:r>
              <a:r>
                <a:rPr lang="es-ES" sz="1400" dirty="0">
                  <a:solidFill>
                    <a:srgbClr val="000000"/>
                  </a:solidFill>
                </a:rPr>
                <a:t>://</a:t>
              </a:r>
              <a:r>
                <a:rPr lang="es-ES" sz="1400" dirty="0" smtClean="0">
                  <a:solidFill>
                    <a:srgbClr val="000000"/>
                  </a:solidFill>
                </a:rPr>
                <a:t>masteres.ugr.es/</a:t>
              </a:r>
              <a:endParaRPr lang="es-ES" sz="1400" dirty="0">
                <a:solidFill>
                  <a:srgbClr val="000000"/>
                </a:solidFill>
              </a:endParaRPr>
            </a:p>
          </p:txBody>
        </p:sp>
        <p:pic>
          <p:nvPicPr>
            <p:cNvPr id="10" name="Picture 3"/>
            <p:cNvPicPr>
              <a:picLocks noChangeAspect="1" noChangeArrowheads="1"/>
            </p:cNvPicPr>
            <p:nvPr/>
          </p:nvPicPr>
          <p:blipFill>
            <a:blip r:embed="rId4" cstate="print"/>
            <a:srcRect/>
            <a:stretch>
              <a:fillRect/>
            </a:stretch>
          </p:blipFill>
          <p:spPr bwMode="auto">
            <a:xfrm>
              <a:off x="1223963" y="1052513"/>
              <a:ext cx="6696075" cy="1590675"/>
            </a:xfrm>
            <a:prstGeom prst="rect">
              <a:avLst/>
            </a:prstGeom>
            <a:noFill/>
            <a:ln w="9525">
              <a:noFill/>
              <a:round/>
              <a:headEnd/>
              <a:tailEnd/>
            </a:ln>
          </p:spPr>
        </p:pic>
      </p:grpSp>
    </p:spTree>
    <p:extLst>
      <p:ext uri="{BB962C8B-B14F-4D97-AF65-F5344CB8AC3E}">
        <p14:creationId xmlns:p14="http://schemas.microsoft.com/office/powerpoint/2010/main" val="276025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548680"/>
            <a:ext cx="8349307" cy="504056"/>
          </a:xfrm>
          <a:solidFill>
            <a:srgbClr val="660066"/>
          </a:solidFill>
          <a:ln>
            <a:solidFill>
              <a:srgbClr val="000000"/>
            </a:solidFill>
          </a:ln>
        </p:spPr>
        <p:txBody>
          <a:bodyPr/>
          <a:lstStyle/>
          <a:p>
            <a:r>
              <a:rPr lang="es-ES" sz="2000" b="1" i="1" cap="all" dirty="0" smtClean="0">
                <a:solidFill>
                  <a:schemeClr val="tx1"/>
                </a:solidFill>
                <a:effectLst/>
              </a:rPr>
              <a:t>Presentación nuevos estudiantes especialidad UGR </a:t>
            </a:r>
            <a:endParaRPr lang="es-ES" sz="20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9" name="Rectángulo 8"/>
          <p:cNvSpPr/>
          <p:nvPr/>
        </p:nvSpPr>
        <p:spPr>
          <a:xfrm>
            <a:off x="420117" y="2996952"/>
            <a:ext cx="2228627" cy="584775"/>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ES" sz="1600" b="0" dirty="0" smtClean="0">
                <a:solidFill>
                  <a:srgbClr val="000000"/>
                </a:solidFill>
                <a:latin typeface="+mj-lt"/>
              </a:rPr>
              <a:t>Total: 15+¿7?= 22 ESTUDIANTES?</a:t>
            </a:r>
            <a:endParaRPr lang="es-ES" sz="1600" b="0" dirty="0">
              <a:solidFill>
                <a:srgbClr val="000000"/>
              </a:solidFill>
              <a:latin typeface="+mj-lt"/>
            </a:endParaRPr>
          </a:p>
        </p:txBody>
      </p:sp>
      <p:graphicFrame>
        <p:nvGraphicFramePr>
          <p:cNvPr id="6" name="5 Tabla"/>
          <p:cNvGraphicFramePr>
            <a:graphicFrameLocks noGrp="1"/>
          </p:cNvGraphicFramePr>
          <p:nvPr>
            <p:extLst>
              <p:ext uri="{D42A27DB-BD31-4B8C-83A1-F6EECF244321}">
                <p14:modId xmlns:p14="http://schemas.microsoft.com/office/powerpoint/2010/main" val="804228974"/>
              </p:ext>
            </p:extLst>
          </p:nvPr>
        </p:nvGraphicFramePr>
        <p:xfrm>
          <a:off x="2756482" y="1196752"/>
          <a:ext cx="6300974" cy="3886200"/>
        </p:xfrm>
        <a:graphic>
          <a:graphicData uri="http://schemas.openxmlformats.org/drawingml/2006/table">
            <a:tbl>
              <a:tblPr/>
              <a:tblGrid>
                <a:gridCol w="1892659"/>
                <a:gridCol w="2470412"/>
                <a:gridCol w="1937903"/>
              </a:tblGrid>
              <a:tr h="244300">
                <a:tc>
                  <a:txBody>
                    <a:bodyPr/>
                    <a:lstStyle/>
                    <a:p>
                      <a:pPr algn="ctr" fontAlgn="ctr"/>
                      <a:r>
                        <a:rPr lang="es-ES" sz="1200" dirty="0" smtClean="0">
                          <a:solidFill>
                            <a:srgbClr val="000000"/>
                          </a:solidFill>
                          <a:effectLst/>
                        </a:rPr>
                        <a:t>1</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DE LA TORRE BAYO</a:t>
                      </a: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JUAN JESUS</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2</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FERNANDEZ CASTAÑO</a:t>
                      </a: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FRANCISCA</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3</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LASTRA URECHE</a:t>
                      </a: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SARA MILENA</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4</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MEDINA CAICEDO</a:t>
                      </a: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DASAY ALID</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5</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PACHECO SALGADO</a:t>
                      </a: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FREDY RAFAEL</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6</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PARDO MARTINEZ</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RUBEN</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7</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PEDROSA QUINTERO</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RAFAEL</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8</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QUESADA MOLINA</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PABLO</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9</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QUINTERO CALDERON</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LUIS FERNANDO</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10</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ROJAS DELGADO</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JORGE ENRIQUE</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11</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RUIZ RUIZ</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ALEJANDRO</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12</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SANCHEZ MARTINEZ</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ISABEL BELEN</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13</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SOSA</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MARIA TRINIDAD</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14</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SOTO RUEDA</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JOSE MANUEL</a:t>
                      </a:r>
                    </a:p>
                  </a:txBody>
                  <a:tcPr marL="38100" marR="38100" marT="38100" marB="38100" anchor="ctr">
                    <a:lnL>
                      <a:noFill/>
                    </a:lnL>
                    <a:lnR>
                      <a:noFill/>
                    </a:lnR>
                    <a:lnT>
                      <a:noFill/>
                    </a:lnT>
                    <a:lnB>
                      <a:noFill/>
                    </a:lnB>
                    <a:solidFill>
                      <a:schemeClr val="accent1"/>
                    </a:solidFill>
                  </a:tcPr>
                </a:tc>
              </a:tr>
              <a:tr h="244300">
                <a:tc>
                  <a:txBody>
                    <a:bodyPr/>
                    <a:lstStyle/>
                    <a:p>
                      <a:pPr algn="ctr" fontAlgn="ctr"/>
                      <a:r>
                        <a:rPr lang="es-ES" sz="1200" dirty="0" smtClean="0">
                          <a:solidFill>
                            <a:srgbClr val="000000"/>
                          </a:solidFill>
                          <a:effectLst/>
                        </a:rPr>
                        <a:t>15</a:t>
                      </a:r>
                      <a:endParaRPr lang="es-ES" sz="1200" dirty="0">
                        <a:solidFill>
                          <a:srgbClr val="000000"/>
                        </a:solidFill>
                        <a:effectLst/>
                      </a:endParaRPr>
                    </a:p>
                  </a:txBody>
                  <a:tcPr marL="38100" marR="38100" marT="38100" marB="38100" anchor="ctr">
                    <a:lnL>
                      <a:noFill/>
                    </a:lnL>
                    <a:lnR>
                      <a:noFill/>
                    </a:lnR>
                    <a:lnT>
                      <a:noFill/>
                    </a:lnT>
                    <a:lnB>
                      <a:noFill/>
                    </a:lnB>
                    <a:solidFill>
                      <a:schemeClr val="accent1"/>
                    </a:solidFill>
                  </a:tcPr>
                </a:tc>
                <a:tc>
                  <a:txBody>
                    <a:bodyPr/>
                    <a:lstStyle/>
                    <a:p>
                      <a:pPr fontAlgn="ctr"/>
                      <a:r>
                        <a:rPr lang="es-ES" sz="1200">
                          <a:solidFill>
                            <a:srgbClr val="000000"/>
                          </a:solidFill>
                          <a:effectLst/>
                        </a:rPr>
                        <a:t>SOTO ZORRO</a:t>
                      </a:r>
                    </a:p>
                  </a:txBody>
                  <a:tcPr marL="38100" marR="38100" marT="38100" marB="38100" anchor="ctr">
                    <a:lnL>
                      <a:noFill/>
                    </a:lnL>
                    <a:lnR>
                      <a:noFill/>
                    </a:lnR>
                    <a:lnT>
                      <a:noFill/>
                    </a:lnT>
                    <a:lnB>
                      <a:noFill/>
                    </a:lnB>
                    <a:solidFill>
                      <a:schemeClr val="accent1"/>
                    </a:solidFill>
                  </a:tcPr>
                </a:tc>
                <a:tc>
                  <a:txBody>
                    <a:bodyPr/>
                    <a:lstStyle/>
                    <a:p>
                      <a:pPr fontAlgn="ctr"/>
                      <a:r>
                        <a:rPr lang="es-ES" sz="1200" dirty="0">
                          <a:solidFill>
                            <a:srgbClr val="000000"/>
                          </a:solidFill>
                          <a:effectLst/>
                        </a:rPr>
                        <a:t>ANDREA</a:t>
                      </a:r>
                    </a:p>
                  </a:txBody>
                  <a:tcPr marL="38100" marR="38100" marT="38100" marB="38100" anchor="ctr">
                    <a:lnL>
                      <a:noFill/>
                    </a:lnL>
                    <a:lnR>
                      <a:noFill/>
                    </a:lnR>
                    <a:lnT>
                      <a:noFill/>
                    </a:lnT>
                    <a:lnB>
                      <a:noFill/>
                    </a:lnB>
                    <a:solidFill>
                      <a:schemeClr val="accent1"/>
                    </a:solidFill>
                  </a:tcPr>
                </a:tc>
              </a:tr>
            </a:tbl>
          </a:graphicData>
        </a:graphic>
      </p:graphicFrame>
      <p:pic>
        <p:nvPicPr>
          <p:cNvPr id="7" name="Picture 2" desc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1550" y="2478088"/>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1550" y="2478088"/>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1550" y="2478088"/>
            <a:ext cx="3048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17654" y="1186722"/>
            <a:ext cx="226400" cy="270716"/>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91752" y="1457438"/>
            <a:ext cx="252302" cy="315378"/>
          </a:xfrm>
          <a:prstGeom prst="rect">
            <a:avLst/>
          </a:prstGeom>
          <a:noFill/>
          <a:extLst>
            <a:ext uri="{909E8E84-426E-40DD-AFC4-6F175D3DCCD1}">
              <a14:hiddenFill xmlns:a14="http://schemas.microsoft.com/office/drawing/2010/main">
                <a:solidFill>
                  <a:srgbClr val="FFFFFF"/>
                </a:solidFill>
              </a14:hiddenFill>
            </a:ext>
          </a:extLst>
        </p:spPr>
      </p:pic>
      <p:pic>
        <p:nvPicPr>
          <p:cNvPr id="1060" name="Picture 36" desc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28030" y="2478088"/>
            <a:ext cx="220006" cy="281608"/>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28030" y="3514488"/>
            <a:ext cx="221433" cy="265720"/>
          </a:xfrm>
          <a:prstGeom prst="rect">
            <a:avLst/>
          </a:prstGeom>
          <a:noFill/>
          <a:extLst>
            <a:ext uri="{909E8E84-426E-40DD-AFC4-6F175D3DCCD1}">
              <a14:hiddenFill xmlns:a14="http://schemas.microsoft.com/office/drawing/2010/main">
                <a:solidFill>
                  <a:srgbClr val="FFFFFF"/>
                </a:solidFill>
              </a14:hiddenFill>
            </a:ext>
          </a:extLst>
        </p:spPr>
      </p:pic>
      <p:pic>
        <p:nvPicPr>
          <p:cNvPr id="1064" name="Picture 40" desc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321699" y="4005064"/>
            <a:ext cx="222355" cy="277944"/>
          </a:xfrm>
          <a:prstGeom prst="rect">
            <a:avLst/>
          </a:prstGeom>
          <a:noFill/>
          <a:extLst>
            <a:ext uri="{909E8E84-426E-40DD-AFC4-6F175D3DCCD1}">
              <a14:hiddenFill xmlns:a14="http://schemas.microsoft.com/office/drawing/2010/main">
                <a:solidFill>
                  <a:srgbClr val="FFFFFF"/>
                </a:solidFill>
              </a14:hiddenFill>
            </a:ext>
          </a:extLst>
        </p:spPr>
      </p:pic>
      <p:pic>
        <p:nvPicPr>
          <p:cNvPr id="1066" name="Picture 42" desc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328030" y="4221088"/>
            <a:ext cx="256818" cy="307089"/>
          </a:xfrm>
          <a:prstGeom prst="rect">
            <a:avLst/>
          </a:prstGeom>
          <a:noFill/>
          <a:extLst>
            <a:ext uri="{909E8E84-426E-40DD-AFC4-6F175D3DCCD1}">
              <a14:hiddenFill xmlns:a14="http://schemas.microsoft.com/office/drawing/2010/main">
                <a:solidFill>
                  <a:srgbClr val="FFFFFF"/>
                </a:solidFill>
              </a14:hiddenFill>
            </a:ext>
          </a:extLst>
        </p:spPr>
      </p:pic>
      <p:pic>
        <p:nvPicPr>
          <p:cNvPr id="1068" name="Picture 44" desc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313017" y="4520634"/>
            <a:ext cx="231037" cy="2772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7 Tabla"/>
          <p:cNvGraphicFramePr>
            <a:graphicFrameLocks noGrp="1"/>
          </p:cNvGraphicFramePr>
          <p:nvPr>
            <p:extLst>
              <p:ext uri="{D42A27DB-BD31-4B8C-83A1-F6EECF244321}">
                <p14:modId xmlns:p14="http://schemas.microsoft.com/office/powerpoint/2010/main" val="3266613863"/>
              </p:ext>
            </p:extLst>
          </p:nvPr>
        </p:nvGraphicFramePr>
        <p:xfrm>
          <a:off x="3008784" y="5088969"/>
          <a:ext cx="5729425" cy="1333500"/>
        </p:xfrm>
        <a:graphic>
          <a:graphicData uri="http://schemas.openxmlformats.org/drawingml/2006/table">
            <a:tbl>
              <a:tblPr>
                <a:tableStyleId>{5C22544A-7EE6-4342-B048-85BDC9FD1C3A}</a:tableStyleId>
              </a:tblPr>
              <a:tblGrid>
                <a:gridCol w="1656184"/>
                <a:gridCol w="1080120"/>
                <a:gridCol w="1368152"/>
                <a:gridCol w="1624969"/>
              </a:tblGrid>
              <a:tr h="190500">
                <a:tc>
                  <a:txBody>
                    <a:bodyPr/>
                    <a:lstStyle/>
                    <a:p>
                      <a:pPr algn="ctr" fontAlgn="b"/>
                      <a:r>
                        <a:rPr lang="es-ES" sz="1100" b="0" i="0" u="none" strike="noStrike" dirty="0" smtClean="0">
                          <a:solidFill>
                            <a:srgbClr val="000000"/>
                          </a:solidFill>
                          <a:effectLst/>
                          <a:latin typeface="Calibri"/>
                        </a:rPr>
                        <a:t>16</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BERENGUEL</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ALCARAZ</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VICTOR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17</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GIL</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CARO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FCO JAVIER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18</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dirty="0">
                          <a:effectLst/>
                        </a:rPr>
                        <a:t>HIDALGO</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CALDERON</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JUAN CARLOS</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19</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MOLINETE</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SILVAN</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LOIC JAVIER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20</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ROJAS </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HUAROC</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DINNY ELIZABETH</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21</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SALVADOR</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HURTADO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MARIO FILOMENO</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22</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SILLERO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MEDINA</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dirty="0">
                          <a:effectLst/>
                        </a:rPr>
                        <a:t>JOSE ANTONIO</a:t>
                      </a:r>
                      <a:endParaRPr lang="es-ES"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4214433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1 Título"/>
          <p:cNvSpPr>
            <a:spLocks noGrp="1"/>
          </p:cNvSpPr>
          <p:nvPr>
            <p:ph type="ctrTitle" sz="quarter"/>
          </p:nvPr>
        </p:nvSpPr>
        <p:spPr>
          <a:xfrm>
            <a:off x="780157" y="188640"/>
            <a:ext cx="8349307" cy="504056"/>
          </a:xfrm>
          <a:solidFill>
            <a:srgbClr val="660066"/>
          </a:solidFill>
          <a:ln>
            <a:solidFill>
              <a:srgbClr val="000000"/>
            </a:solidFill>
          </a:ln>
        </p:spPr>
        <p:txBody>
          <a:bodyPr/>
          <a:lstStyle/>
          <a:p>
            <a:r>
              <a:rPr lang="es-ES" sz="2000" b="1" i="1" cap="all" dirty="0" smtClean="0">
                <a:solidFill>
                  <a:schemeClr val="tx1"/>
                </a:solidFill>
                <a:effectLst/>
              </a:rPr>
              <a:t>estudiantes especialidad UGR = TFM </a:t>
            </a:r>
            <a:endParaRPr lang="es-ES" sz="2000" b="1" i="1" dirty="0" smtClean="0">
              <a:solidFill>
                <a:schemeClr val="tx1"/>
              </a:solidFill>
              <a:effectLst/>
            </a:endParaRPr>
          </a:p>
        </p:txBody>
      </p:sp>
      <p:graphicFrame>
        <p:nvGraphicFramePr>
          <p:cNvPr id="8" name="7 Tabla"/>
          <p:cNvGraphicFramePr>
            <a:graphicFrameLocks noGrp="1"/>
          </p:cNvGraphicFramePr>
          <p:nvPr>
            <p:extLst>
              <p:ext uri="{D42A27DB-BD31-4B8C-83A1-F6EECF244321}">
                <p14:modId xmlns:p14="http://schemas.microsoft.com/office/powerpoint/2010/main" val="3896105621"/>
              </p:ext>
            </p:extLst>
          </p:nvPr>
        </p:nvGraphicFramePr>
        <p:xfrm>
          <a:off x="776534" y="692696"/>
          <a:ext cx="8352929" cy="4498975"/>
        </p:xfrm>
        <a:graphic>
          <a:graphicData uri="http://schemas.openxmlformats.org/drawingml/2006/table">
            <a:tbl>
              <a:tblPr/>
              <a:tblGrid>
                <a:gridCol w="1392154"/>
                <a:gridCol w="3898033"/>
                <a:gridCol w="3062742"/>
              </a:tblGrid>
              <a:tr h="211063">
                <a:tc>
                  <a:txBody>
                    <a:bodyPr/>
                    <a:lstStyle/>
                    <a:p>
                      <a:pPr algn="ctr"/>
                      <a:endParaRPr lang="es-ES" sz="1000" b="1" dirty="0">
                        <a:solidFill>
                          <a:schemeClr val="bg1"/>
                        </a:solidFill>
                        <a:effectLst/>
                      </a:endParaRPr>
                    </a:p>
                  </a:txBody>
                  <a:tcPr marL="27771" marR="27771" marT="27771" marB="27771"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9CCFF"/>
                    </a:solidFill>
                  </a:tcPr>
                </a:tc>
                <a:tc>
                  <a:txBody>
                    <a:bodyPr/>
                    <a:lstStyle/>
                    <a:p>
                      <a:pPr algn="ctr"/>
                      <a:r>
                        <a:rPr lang="es-ES" sz="1000" b="1" dirty="0">
                          <a:solidFill>
                            <a:schemeClr val="bg1"/>
                          </a:solidFill>
                          <a:effectLst/>
                        </a:rPr>
                        <a:t>Apellidos</a:t>
                      </a:r>
                    </a:p>
                  </a:txBody>
                  <a:tcPr marL="27771" marR="27771" marT="27771" marB="27771"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9CCFF"/>
                    </a:solidFill>
                  </a:tcPr>
                </a:tc>
                <a:tc>
                  <a:txBody>
                    <a:bodyPr/>
                    <a:lstStyle/>
                    <a:p>
                      <a:r>
                        <a:rPr lang="es-ES" sz="1000" b="1">
                          <a:solidFill>
                            <a:schemeClr val="bg1"/>
                          </a:solidFill>
                          <a:effectLst/>
                        </a:rPr>
                        <a:t>Nombre</a:t>
                      </a:r>
                    </a:p>
                  </a:txBody>
                  <a:tcPr marL="27771" marR="27771" marT="27771" marB="27771"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9CCFF"/>
                    </a:solidFill>
                  </a:tcPr>
                </a:tc>
              </a:tr>
              <a:tr h="211063">
                <a:tc>
                  <a:txBody>
                    <a:bodyPr/>
                    <a:lstStyle/>
                    <a:p>
                      <a:pPr algn="ctr" fontAlgn="ctr"/>
                      <a:r>
                        <a:rPr lang="es-ES" sz="1000" dirty="0" smtClean="0">
                          <a:solidFill>
                            <a:schemeClr val="bg1"/>
                          </a:solidFill>
                          <a:effectLst/>
                        </a:rPr>
                        <a:t>1</a:t>
                      </a:r>
                      <a:endParaRPr lang="es-ES" sz="1000" dirty="0">
                        <a:solidFill>
                          <a:schemeClr val="bg1"/>
                        </a:solidFill>
                        <a:effectLst/>
                      </a:endParaRPr>
                    </a:p>
                  </a:txBody>
                  <a:tcPr marL="27771" marR="27771" marT="27771" marB="27771" anchor="ctr">
                    <a:lnL>
                      <a:noFill/>
                    </a:lnL>
                    <a:lnR>
                      <a:noFill/>
                    </a:lnR>
                    <a:lnT w="9525" cap="flat" cmpd="sng" algn="ctr">
                      <a:solidFill>
                        <a:srgbClr val="FFFFFF"/>
                      </a:solidFill>
                      <a:prstDash val="solid"/>
                      <a:round/>
                      <a:headEnd type="none" w="med" len="med"/>
                      <a:tailEnd type="none" w="med" len="med"/>
                    </a:lnT>
                    <a:lnB>
                      <a:noFill/>
                    </a:lnB>
                    <a:solidFill>
                      <a:srgbClr val="FFFFFF"/>
                    </a:solidFill>
                  </a:tcPr>
                </a:tc>
                <a:tc>
                  <a:txBody>
                    <a:bodyPr/>
                    <a:lstStyle/>
                    <a:p>
                      <a:pPr fontAlgn="ctr"/>
                      <a:r>
                        <a:rPr lang="es-ES" sz="1000">
                          <a:solidFill>
                            <a:schemeClr val="bg1"/>
                          </a:solidFill>
                          <a:effectLst/>
                        </a:rPr>
                        <a:t>BERNABEU NUEDA</a:t>
                      </a:r>
                    </a:p>
                  </a:txBody>
                  <a:tcPr marL="27771" marR="27771" marT="27771" marB="27771" anchor="ctr">
                    <a:lnL>
                      <a:noFill/>
                    </a:lnL>
                    <a:lnR>
                      <a:noFill/>
                    </a:lnR>
                    <a:lnT w="9525" cap="flat" cmpd="sng" algn="ctr">
                      <a:solidFill>
                        <a:srgbClr val="FFFFFF"/>
                      </a:solidFill>
                      <a:prstDash val="solid"/>
                      <a:round/>
                      <a:headEnd type="none" w="med" len="med"/>
                      <a:tailEnd type="none" w="med" len="med"/>
                    </a:lnT>
                    <a:lnB>
                      <a:noFill/>
                    </a:lnB>
                    <a:solidFill>
                      <a:srgbClr val="FFFFFF"/>
                    </a:solidFill>
                  </a:tcPr>
                </a:tc>
                <a:tc>
                  <a:txBody>
                    <a:bodyPr/>
                    <a:lstStyle/>
                    <a:p>
                      <a:pPr fontAlgn="ctr"/>
                      <a:r>
                        <a:rPr lang="es-ES" sz="1000">
                          <a:solidFill>
                            <a:schemeClr val="bg1"/>
                          </a:solidFill>
                          <a:effectLst/>
                        </a:rPr>
                        <a:t>CLARA</a:t>
                      </a:r>
                    </a:p>
                  </a:txBody>
                  <a:tcPr marL="27771" marR="27771" marT="27771" marB="27771" anchor="ctr">
                    <a:lnL>
                      <a:noFill/>
                    </a:lnL>
                    <a:lnR>
                      <a:noFill/>
                    </a:lnR>
                    <a:lnT w="9525" cap="flat" cmpd="sng" algn="ctr">
                      <a:solidFill>
                        <a:srgbClr val="FFFFFF"/>
                      </a:solidFill>
                      <a:prstDash val="solid"/>
                      <a:round/>
                      <a:headEnd type="none" w="med" len="med"/>
                      <a:tailEnd type="none" w="med" len="med"/>
                    </a:lnT>
                    <a:lnB>
                      <a:noFill/>
                    </a:lnB>
                    <a:solidFill>
                      <a:srgbClr val="FFFFFF"/>
                    </a:solidFill>
                  </a:tcPr>
                </a:tc>
              </a:tr>
              <a:tr h="211063">
                <a:tc>
                  <a:txBody>
                    <a:bodyPr/>
                    <a:lstStyle/>
                    <a:p>
                      <a:pPr algn="ctr" fontAlgn="ctr"/>
                      <a:r>
                        <a:rPr lang="es-ES" sz="1000" dirty="0" smtClean="0">
                          <a:solidFill>
                            <a:schemeClr val="bg1"/>
                          </a:solidFill>
                          <a:effectLst/>
                        </a:rPr>
                        <a:t>2</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DE LA TORRE BAYO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JUAN JESUS</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3</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DUJIC</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MARIJA</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4</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FERNANDEZ CASTAÑO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FRANCISCA</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5</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FERNANDEZ QUERO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JUAN LUIS</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6</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LASTRA URECHE</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SARA MILENA</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7</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MEDINA CAICEDO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DASAY ALID</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8</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MORA HIGUERAS</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JORGE</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9</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MUÑOZ HERZOG</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JUAN</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10</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PACHECO SALGADO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FREDY RAFAEL</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11</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dirty="0">
                          <a:solidFill>
                            <a:schemeClr val="bg1"/>
                          </a:solidFill>
                          <a:effectLst/>
                        </a:rPr>
                        <a:t>PARDO MARTINEZ</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RUBEN</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12</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PEDROSA QUINTERO</a:t>
                      </a:r>
                    </a:p>
                  </a:txBody>
                  <a:tcPr marL="27771" marR="27771" marT="27771" marB="27771" anchor="ctr">
                    <a:lnL>
                      <a:noFill/>
                    </a:lnL>
                    <a:lnR>
                      <a:noFill/>
                    </a:lnR>
                    <a:lnT>
                      <a:noFill/>
                    </a:lnT>
                    <a:lnB>
                      <a:noFill/>
                    </a:lnB>
                    <a:solidFill>
                      <a:srgbClr val="FFFFFF"/>
                    </a:solidFill>
                  </a:tcPr>
                </a:tc>
                <a:tc>
                  <a:txBody>
                    <a:bodyPr/>
                    <a:lstStyle/>
                    <a:p>
                      <a:pPr fontAlgn="ctr"/>
                      <a:r>
                        <a:rPr lang="es-ES" sz="1000" dirty="0">
                          <a:solidFill>
                            <a:schemeClr val="bg1"/>
                          </a:solidFill>
                          <a:effectLst/>
                        </a:rPr>
                        <a:t>RAFAEL</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13</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QUESADA MOLINA</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PABLO</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14</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QUINTERO CALDERON</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LUIS FERNANDO</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15</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ROJAS DELGADO</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JORGE ENRIQUE</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16</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RUIZ RUIZ</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ALEJANDRO</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17</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SANCHEZ MARTINEZ</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ISABEL BELEN</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18</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SOSA</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MARIA TRINIDAD</a:t>
                      </a:r>
                    </a:p>
                  </a:txBody>
                  <a:tcPr marL="27771" marR="27771" marT="27771" marB="27771" anchor="ctr">
                    <a:lnL>
                      <a:noFill/>
                    </a:lnL>
                    <a:lnR>
                      <a:noFill/>
                    </a:lnR>
                    <a:lnT>
                      <a:noFill/>
                    </a:lnT>
                    <a:lnB>
                      <a:noFill/>
                    </a:lnB>
                    <a:solidFill>
                      <a:srgbClr val="FFFFFF"/>
                    </a:solidFill>
                  </a:tcPr>
                </a:tc>
              </a:tr>
              <a:tr h="211063">
                <a:tc>
                  <a:txBody>
                    <a:bodyPr/>
                    <a:lstStyle/>
                    <a:p>
                      <a:pPr algn="ctr" fontAlgn="ctr"/>
                      <a:r>
                        <a:rPr lang="es-ES" sz="1000" dirty="0" smtClean="0">
                          <a:solidFill>
                            <a:schemeClr val="bg1"/>
                          </a:solidFill>
                          <a:effectLst/>
                        </a:rPr>
                        <a:t>19</a:t>
                      </a:r>
                      <a:endParaRPr lang="es-ES" sz="1000" dirty="0">
                        <a:solidFill>
                          <a:schemeClr val="bg1"/>
                        </a:solidFill>
                        <a:effectLst/>
                      </a:endParaRP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SOTO RUEDA</a:t>
                      </a:r>
                    </a:p>
                  </a:txBody>
                  <a:tcPr marL="27771" marR="27771" marT="27771" marB="27771" anchor="ctr">
                    <a:lnL>
                      <a:noFill/>
                    </a:lnL>
                    <a:lnR>
                      <a:noFill/>
                    </a:lnR>
                    <a:lnT>
                      <a:noFill/>
                    </a:lnT>
                    <a:lnB>
                      <a:noFill/>
                    </a:lnB>
                    <a:solidFill>
                      <a:srgbClr val="FFFFFF"/>
                    </a:solidFill>
                  </a:tcPr>
                </a:tc>
                <a:tc>
                  <a:txBody>
                    <a:bodyPr/>
                    <a:lstStyle/>
                    <a:p>
                      <a:pPr fontAlgn="ctr"/>
                      <a:r>
                        <a:rPr lang="es-ES" sz="1000">
                          <a:solidFill>
                            <a:schemeClr val="bg1"/>
                          </a:solidFill>
                          <a:effectLst/>
                        </a:rPr>
                        <a:t>JOSE MANUEL</a:t>
                      </a:r>
                    </a:p>
                  </a:txBody>
                  <a:tcPr marL="27771" marR="27771" marT="27771" marB="27771" anchor="ctr">
                    <a:lnL>
                      <a:noFill/>
                    </a:lnL>
                    <a:lnR>
                      <a:noFill/>
                    </a:lnR>
                    <a:lnT>
                      <a:noFill/>
                    </a:lnT>
                    <a:lnB>
                      <a:noFill/>
                    </a:lnB>
                    <a:solidFill>
                      <a:srgbClr val="FFFFFF"/>
                    </a:solidFill>
                  </a:tcPr>
                </a:tc>
              </a:tr>
              <a:tr h="277715">
                <a:tc>
                  <a:txBody>
                    <a:bodyPr/>
                    <a:lstStyle/>
                    <a:p>
                      <a:pPr algn="ctr" fontAlgn="ctr"/>
                      <a:r>
                        <a:rPr lang="es-ES" sz="1000" b="0" i="0" dirty="0" smtClean="0">
                          <a:solidFill>
                            <a:schemeClr val="bg1"/>
                          </a:solidFill>
                          <a:effectLst/>
                          <a:latin typeface="Arial"/>
                        </a:rPr>
                        <a:t>20</a:t>
                      </a:r>
                      <a:endParaRPr lang="es-ES" sz="1000" b="0" i="0" dirty="0">
                        <a:solidFill>
                          <a:schemeClr val="bg1"/>
                        </a:solidFill>
                        <a:effectLst/>
                        <a:latin typeface="Arial"/>
                      </a:endParaRPr>
                    </a:p>
                  </a:txBody>
                  <a:tcPr marL="27771" marR="27771" marT="27771" marB="27771" anchor="ctr">
                    <a:lnL>
                      <a:noFill/>
                    </a:lnL>
                    <a:lnR>
                      <a:noFill/>
                    </a:lnR>
                    <a:lnT>
                      <a:noFill/>
                    </a:lnT>
                    <a:lnB>
                      <a:noFill/>
                    </a:lnB>
                    <a:solidFill>
                      <a:srgbClr val="CCCCFF"/>
                    </a:solidFill>
                  </a:tcPr>
                </a:tc>
                <a:tc>
                  <a:txBody>
                    <a:bodyPr/>
                    <a:lstStyle/>
                    <a:p>
                      <a:pPr algn="l" fontAlgn="ctr"/>
                      <a:r>
                        <a:rPr lang="es-ES" sz="1000" b="0" i="0">
                          <a:solidFill>
                            <a:schemeClr val="bg1"/>
                          </a:solidFill>
                          <a:effectLst/>
                          <a:latin typeface="Arial"/>
                        </a:rPr>
                        <a:t>SOTO ZORRO</a:t>
                      </a:r>
                    </a:p>
                  </a:txBody>
                  <a:tcPr marL="27771" marR="27771" marT="27771" marB="27771" anchor="ctr">
                    <a:lnL>
                      <a:noFill/>
                    </a:lnL>
                    <a:lnR>
                      <a:noFill/>
                    </a:lnR>
                    <a:lnT>
                      <a:noFill/>
                    </a:lnT>
                    <a:lnB>
                      <a:noFill/>
                    </a:lnB>
                    <a:solidFill>
                      <a:srgbClr val="CCCCFF"/>
                    </a:solidFill>
                  </a:tcPr>
                </a:tc>
                <a:tc>
                  <a:txBody>
                    <a:bodyPr/>
                    <a:lstStyle/>
                    <a:p>
                      <a:pPr algn="l" fontAlgn="ctr"/>
                      <a:r>
                        <a:rPr lang="es-ES" sz="1000" b="0" i="0" dirty="0">
                          <a:solidFill>
                            <a:schemeClr val="bg1"/>
                          </a:solidFill>
                          <a:effectLst/>
                          <a:latin typeface="Arial"/>
                        </a:rPr>
                        <a:t>ANDREA</a:t>
                      </a:r>
                    </a:p>
                  </a:txBody>
                  <a:tcPr marL="27771" marR="27771" marT="27771" marB="27771" anchor="ctr">
                    <a:lnL>
                      <a:noFill/>
                    </a:lnL>
                    <a:lnR>
                      <a:noFill/>
                    </a:lnR>
                    <a:lnT>
                      <a:noFill/>
                    </a:lnT>
                    <a:lnB>
                      <a:noFill/>
                    </a:lnB>
                    <a:solidFill>
                      <a:srgbClr val="CCCCFF"/>
                    </a:solidFill>
                  </a:tcPr>
                </a:tc>
              </a:tr>
            </a:tbl>
          </a:graphicData>
        </a:graphic>
      </p:graphicFrame>
      <p:sp>
        <p:nvSpPr>
          <p:cNvPr id="9" name="Control 7"/>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0" name="Control 13"/>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1" name="Control 19"/>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2" name="Control 25"/>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3" name="Control 31"/>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4" name="Control 37"/>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5" name="Control 43"/>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6" name="Control 49"/>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7" name="Control 55"/>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8" name="Control 61"/>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19" name="Control 67"/>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0" name="Control 73"/>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1" name="Control 79"/>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2" name="Control 85"/>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3" name="Control 91"/>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4" name="Control 97"/>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5" name="Control 103"/>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sp>
        <p:nvSpPr>
          <p:cNvPr id="26" name="Control 109"/>
          <p:cNvSpPr>
            <a:spLocks noChangeArrowheads="1" noChangeShapeType="1"/>
          </p:cNvSpPr>
          <p:nvPr/>
        </p:nvSpPr>
        <p:spPr bwMode="auto">
          <a:xfrm>
            <a:off x="2051050" y="1598613"/>
            <a:ext cx="914400" cy="914400"/>
          </a:xfrm>
          <a:prstGeom prst="rect">
            <a:avLst/>
          </a:prstGeom>
          <a:noFill/>
          <a:ln w="9525">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s-ES"/>
          </a:p>
        </p:txBody>
      </p:sp>
      <p:graphicFrame>
        <p:nvGraphicFramePr>
          <p:cNvPr id="128" name="127 Tabla"/>
          <p:cNvGraphicFramePr>
            <a:graphicFrameLocks noGrp="1"/>
          </p:cNvGraphicFramePr>
          <p:nvPr>
            <p:extLst>
              <p:ext uri="{D42A27DB-BD31-4B8C-83A1-F6EECF244321}">
                <p14:modId xmlns:p14="http://schemas.microsoft.com/office/powerpoint/2010/main" val="3965539654"/>
              </p:ext>
            </p:extLst>
          </p:nvPr>
        </p:nvGraphicFramePr>
        <p:xfrm>
          <a:off x="416497" y="5229200"/>
          <a:ext cx="8712967" cy="1333500"/>
        </p:xfrm>
        <a:graphic>
          <a:graphicData uri="http://schemas.openxmlformats.org/drawingml/2006/table">
            <a:tbl>
              <a:tblPr>
                <a:tableStyleId>{5C22544A-7EE6-4342-B048-85BDC9FD1C3A}</a:tableStyleId>
              </a:tblPr>
              <a:tblGrid>
                <a:gridCol w="1728191"/>
                <a:gridCol w="1656184"/>
                <a:gridCol w="2304256"/>
                <a:gridCol w="3024336"/>
              </a:tblGrid>
              <a:tr h="190500">
                <a:tc>
                  <a:txBody>
                    <a:bodyPr/>
                    <a:lstStyle/>
                    <a:p>
                      <a:pPr algn="ctr" fontAlgn="b"/>
                      <a:r>
                        <a:rPr lang="es-ES" sz="1100" b="0" i="0" u="none" strike="noStrike" dirty="0" smtClean="0">
                          <a:solidFill>
                            <a:srgbClr val="000000"/>
                          </a:solidFill>
                          <a:effectLst/>
                          <a:latin typeface="Calibri"/>
                        </a:rPr>
                        <a:t>21</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BERENGUEL</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ALCARAZ</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VICTOR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22</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GIL</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CARO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FCO JAVIER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23</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dirty="0">
                          <a:effectLst/>
                        </a:rPr>
                        <a:t>HIDALGO</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CALDERON</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JUAN CARLOS</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24</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MOLINETE</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SILVAN</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LOIC JAVIER</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25</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ROJAS </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HUAROC</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DINNY ELIZABETH</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26</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SALVADOR</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HURTADO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MARIO FILOMENO</a:t>
                      </a:r>
                      <a:endParaRPr lang="es-ES" sz="1100" b="0" i="0" u="none" strike="noStrike">
                        <a:solidFill>
                          <a:srgbClr val="000000"/>
                        </a:solidFill>
                        <a:effectLst/>
                        <a:latin typeface="Calibri"/>
                      </a:endParaRPr>
                    </a:p>
                  </a:txBody>
                  <a:tcPr marL="9525" marR="9525" marT="9525" marB="0" anchor="b"/>
                </a:tc>
              </a:tr>
              <a:tr h="190500">
                <a:tc>
                  <a:txBody>
                    <a:bodyPr/>
                    <a:lstStyle/>
                    <a:p>
                      <a:pPr algn="ctr" fontAlgn="b"/>
                      <a:r>
                        <a:rPr lang="es-ES" sz="1100" b="0" i="0" u="none" strike="noStrike" dirty="0" smtClean="0">
                          <a:solidFill>
                            <a:srgbClr val="000000"/>
                          </a:solidFill>
                          <a:effectLst/>
                          <a:latin typeface="Calibri"/>
                        </a:rPr>
                        <a:t>27</a:t>
                      </a:r>
                      <a:endParaRPr lang="es-ES" sz="1100" b="0" i="0" u="none" strike="noStrike" dirty="0">
                        <a:solidFill>
                          <a:srgbClr val="000000"/>
                        </a:solidFill>
                        <a:effectLst/>
                        <a:latin typeface="Calibri"/>
                      </a:endParaRPr>
                    </a:p>
                  </a:txBody>
                  <a:tcPr marL="9525" marR="9525" marT="9525" marB="0" anchor="b"/>
                </a:tc>
                <a:tc>
                  <a:txBody>
                    <a:bodyPr/>
                    <a:lstStyle/>
                    <a:p>
                      <a:pPr algn="l" fontAlgn="b"/>
                      <a:r>
                        <a:rPr lang="es-ES" sz="1100" u="none" strike="noStrike">
                          <a:effectLst/>
                        </a:rPr>
                        <a:t>SILLERO</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a:effectLst/>
                        </a:rPr>
                        <a:t>MEDINA</a:t>
                      </a:r>
                      <a:endParaRPr lang="es-ES" sz="1100" b="0" i="0" u="none" strike="noStrike">
                        <a:solidFill>
                          <a:srgbClr val="000000"/>
                        </a:solidFill>
                        <a:effectLst/>
                        <a:latin typeface="Calibri"/>
                      </a:endParaRPr>
                    </a:p>
                  </a:txBody>
                  <a:tcPr marL="9525" marR="9525" marT="9525" marB="0" anchor="b"/>
                </a:tc>
                <a:tc>
                  <a:txBody>
                    <a:bodyPr/>
                    <a:lstStyle/>
                    <a:p>
                      <a:pPr algn="l" fontAlgn="b"/>
                      <a:r>
                        <a:rPr lang="es-ES" sz="1100" u="none" strike="noStrike" dirty="0">
                          <a:effectLst/>
                        </a:rPr>
                        <a:t>JOSE ANTONIO</a:t>
                      </a:r>
                      <a:endParaRPr lang="es-ES" sz="1100" b="0" i="0" u="none" strike="noStrike" dirty="0">
                        <a:solidFill>
                          <a:srgbClr val="000000"/>
                        </a:solidFill>
                        <a:effectLst/>
                        <a:latin typeface="Calibri"/>
                      </a:endParaRPr>
                    </a:p>
                  </a:txBody>
                  <a:tcPr marL="9525" marR="9525" marT="9525" marB="0" anchor="b"/>
                </a:tc>
              </a:tr>
            </a:tbl>
          </a:graphicData>
        </a:graphic>
      </p:graphicFrame>
      <p:sp>
        <p:nvSpPr>
          <p:cNvPr id="129" name="Rectángulo 8"/>
          <p:cNvSpPr/>
          <p:nvPr/>
        </p:nvSpPr>
        <p:spPr>
          <a:xfrm>
            <a:off x="7332885" y="1628800"/>
            <a:ext cx="2228627" cy="584775"/>
          </a:xfrm>
          <a:prstGeom prst="rect">
            <a:avLst/>
          </a:prstGeom>
        </p:spPr>
        <p:txBody>
          <a:bodyPr wrap="square">
            <a:spAutoFit/>
          </a:bodyPr>
          <a:lstStyle/>
          <a:p>
            <a:pPr algn="just">
              <a:spcAft>
                <a:spcPts val="600"/>
              </a:spcAft>
            </a:pPr>
            <a:r>
              <a:rPr lang="es-ES" sz="1600" b="0" dirty="0" smtClean="0">
                <a:solidFill>
                  <a:srgbClr val="000000"/>
                </a:solidFill>
                <a:latin typeface="+mj-lt"/>
              </a:rPr>
              <a:t>Total: 20+¿7?+2= 29 ESTUDIANTES?</a:t>
            </a:r>
            <a:endParaRPr lang="es-ES" sz="1600" b="0" dirty="0">
              <a:solidFill>
                <a:srgbClr val="000000"/>
              </a:solidFill>
              <a:latin typeface="+mj-lt"/>
            </a:endParaRPr>
          </a:p>
        </p:txBody>
      </p:sp>
    </p:spTree>
    <p:extLst>
      <p:ext uri="{BB962C8B-B14F-4D97-AF65-F5344CB8AC3E}">
        <p14:creationId xmlns:p14="http://schemas.microsoft.com/office/powerpoint/2010/main" val="197194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4" name="3 Rectángulo"/>
          <p:cNvSpPr/>
          <p:nvPr/>
        </p:nvSpPr>
        <p:spPr>
          <a:xfrm>
            <a:off x="632520" y="548680"/>
            <a:ext cx="4953000" cy="4278094"/>
          </a:xfrm>
          <a:prstGeom prst="rect">
            <a:avLst/>
          </a:prstGeom>
        </p:spPr>
        <p:txBody>
          <a:bodyPr>
            <a:spAutoFit/>
          </a:bodyPr>
          <a:lstStyle/>
          <a:p>
            <a:r>
              <a:rPr lang="es-ES" sz="1600" dirty="0">
                <a:solidFill>
                  <a:srgbClr val="000000"/>
                </a:solidFill>
              </a:rPr>
              <a:t>Organigrama del Máster:</a:t>
            </a:r>
          </a:p>
          <a:p>
            <a:r>
              <a:rPr lang="es-ES" sz="1600" dirty="0">
                <a:solidFill>
                  <a:srgbClr val="000000"/>
                </a:solidFill>
              </a:rPr>
              <a:t>Composición de la Comisión Académica:</a:t>
            </a:r>
          </a:p>
          <a:p>
            <a:r>
              <a:rPr lang="es-ES" sz="1600" dirty="0">
                <a:solidFill>
                  <a:srgbClr val="000000"/>
                </a:solidFill>
              </a:rPr>
              <a:t>Coordinador UGR: Eugenio Cejudo García</a:t>
            </a:r>
          </a:p>
          <a:p>
            <a:r>
              <a:rPr lang="es-ES" sz="1600" dirty="0">
                <a:solidFill>
                  <a:srgbClr val="000000"/>
                </a:solidFill>
              </a:rPr>
              <a:t>Secretario Comisión Académica del Máster: Francisco Antonio Navarro Valverde</a:t>
            </a:r>
          </a:p>
          <a:p>
            <a:r>
              <a:rPr lang="es-ES" sz="1600" dirty="0">
                <a:solidFill>
                  <a:srgbClr val="000000"/>
                </a:solidFill>
              </a:rPr>
              <a:t>Coordinador URV: Jordi Blay </a:t>
            </a:r>
            <a:r>
              <a:rPr lang="es-ES" sz="1600" dirty="0" err="1">
                <a:solidFill>
                  <a:srgbClr val="000000"/>
                </a:solidFill>
              </a:rPr>
              <a:t>Boqué</a:t>
            </a:r>
            <a:endParaRPr lang="es-ES" sz="1600" dirty="0">
              <a:solidFill>
                <a:srgbClr val="000000"/>
              </a:solidFill>
            </a:endParaRPr>
          </a:p>
          <a:p>
            <a:r>
              <a:rPr lang="es-ES" sz="1600" b="0" dirty="0">
                <a:solidFill>
                  <a:srgbClr val="000000"/>
                </a:solidFill>
              </a:rPr>
              <a:t>Representantes del profesorado</a:t>
            </a:r>
          </a:p>
          <a:p>
            <a:r>
              <a:rPr lang="es-ES" sz="1600" b="0" dirty="0">
                <a:solidFill>
                  <a:srgbClr val="000000"/>
                </a:solidFill>
              </a:rPr>
              <a:t>Mª Teresa Camacho Olmedo (UGR)</a:t>
            </a:r>
          </a:p>
          <a:p>
            <a:r>
              <a:rPr lang="es-ES" sz="1600" b="0" dirty="0">
                <a:solidFill>
                  <a:srgbClr val="000000"/>
                </a:solidFill>
              </a:rPr>
              <a:t>José Antonio Camacho Ballesta (UGR)</a:t>
            </a:r>
          </a:p>
          <a:p>
            <a:r>
              <a:rPr lang="es-ES" sz="1600" b="0" dirty="0">
                <a:solidFill>
                  <a:srgbClr val="000000"/>
                </a:solidFill>
              </a:rPr>
              <a:t>Yolanda Pérez Albert (URV)</a:t>
            </a:r>
          </a:p>
          <a:p>
            <a:r>
              <a:rPr lang="es-ES" sz="1600" b="0" dirty="0">
                <a:solidFill>
                  <a:srgbClr val="000000"/>
                </a:solidFill>
              </a:rPr>
              <a:t>Óscar </a:t>
            </a:r>
            <a:r>
              <a:rPr lang="es-ES" sz="1600" b="0" dirty="0" err="1">
                <a:solidFill>
                  <a:srgbClr val="000000"/>
                </a:solidFill>
              </a:rPr>
              <a:t>Saladié</a:t>
            </a:r>
            <a:r>
              <a:rPr lang="es-ES" sz="1600" b="0" dirty="0">
                <a:solidFill>
                  <a:srgbClr val="000000"/>
                </a:solidFill>
              </a:rPr>
              <a:t> Borraz (URV)</a:t>
            </a:r>
          </a:p>
          <a:p>
            <a:r>
              <a:rPr lang="es-ES" sz="1600" b="0" dirty="0" err="1">
                <a:solidFill>
                  <a:srgbClr val="000000"/>
                </a:solidFill>
              </a:rPr>
              <a:t>Aaron</a:t>
            </a:r>
            <a:r>
              <a:rPr lang="es-ES" sz="1600" b="0" dirty="0">
                <a:solidFill>
                  <a:srgbClr val="000000"/>
                </a:solidFill>
              </a:rPr>
              <a:t> Gutiérrez Palomero (URV)</a:t>
            </a:r>
          </a:p>
          <a:p>
            <a:r>
              <a:rPr lang="es-ES" sz="1600" b="0" dirty="0">
                <a:solidFill>
                  <a:srgbClr val="000000"/>
                </a:solidFill>
              </a:rPr>
              <a:t>María Pilar </a:t>
            </a:r>
            <a:r>
              <a:rPr lang="es-ES" sz="1600" b="0" dirty="0" err="1">
                <a:solidFill>
                  <a:srgbClr val="000000"/>
                </a:solidFill>
              </a:rPr>
              <a:t>Salvany</a:t>
            </a:r>
            <a:r>
              <a:rPr lang="es-ES" sz="1600" b="0" dirty="0">
                <a:solidFill>
                  <a:srgbClr val="000000"/>
                </a:solidFill>
              </a:rPr>
              <a:t> </a:t>
            </a:r>
            <a:r>
              <a:rPr lang="es-ES" sz="1600" b="0" dirty="0" err="1">
                <a:solidFill>
                  <a:srgbClr val="000000"/>
                </a:solidFill>
              </a:rPr>
              <a:t>Punsoda</a:t>
            </a:r>
            <a:r>
              <a:rPr lang="es-ES" sz="1600" b="0" dirty="0">
                <a:solidFill>
                  <a:srgbClr val="000000"/>
                </a:solidFill>
              </a:rPr>
              <a:t> (Secretaria administrativa del Centro, URV)</a:t>
            </a:r>
          </a:p>
          <a:p>
            <a:r>
              <a:rPr lang="es-ES" sz="1600" b="0" dirty="0">
                <a:solidFill>
                  <a:srgbClr val="000000"/>
                </a:solidFill>
              </a:rPr>
              <a:t>Representantes del alumnado</a:t>
            </a:r>
          </a:p>
          <a:p>
            <a:r>
              <a:rPr lang="es-ES" sz="1600" b="0" dirty="0">
                <a:solidFill>
                  <a:srgbClr val="000000"/>
                </a:solidFill>
              </a:rPr>
              <a:t>Antoni </a:t>
            </a:r>
            <a:r>
              <a:rPr lang="es-ES" sz="1600" b="0" dirty="0" err="1">
                <a:solidFill>
                  <a:srgbClr val="000000"/>
                </a:solidFill>
              </a:rPr>
              <a:t>Domenech</a:t>
            </a:r>
            <a:r>
              <a:rPr lang="es-ES" sz="1600" b="0" dirty="0">
                <a:solidFill>
                  <a:srgbClr val="000000"/>
                </a:solidFill>
              </a:rPr>
              <a:t> Montaña (Estudiante URV)</a:t>
            </a:r>
          </a:p>
          <a:p>
            <a:r>
              <a:rPr lang="es-ES" sz="1600" dirty="0">
                <a:solidFill>
                  <a:srgbClr val="000000"/>
                </a:solidFill>
              </a:rPr>
              <a:t>Jorge Mora Higueras (Estudiante UGR)</a:t>
            </a:r>
          </a:p>
        </p:txBody>
      </p:sp>
      <p:sp>
        <p:nvSpPr>
          <p:cNvPr id="5" name="4 Rectángulo"/>
          <p:cNvSpPr/>
          <p:nvPr/>
        </p:nvSpPr>
        <p:spPr>
          <a:xfrm>
            <a:off x="4896544" y="3610759"/>
            <a:ext cx="4953000" cy="2554545"/>
          </a:xfrm>
          <a:prstGeom prst="rect">
            <a:avLst/>
          </a:prstGeom>
        </p:spPr>
        <p:txBody>
          <a:bodyPr>
            <a:spAutoFit/>
          </a:bodyPr>
          <a:lstStyle/>
          <a:p>
            <a:r>
              <a:rPr lang="es-ES" sz="1600" b="0" dirty="0">
                <a:solidFill>
                  <a:srgbClr val="000000"/>
                </a:solidFill>
              </a:rPr>
              <a:t>Comisión de Garantía Interna de la Calidad:</a:t>
            </a:r>
          </a:p>
          <a:p>
            <a:r>
              <a:rPr lang="es-ES" sz="1600" b="0" dirty="0">
                <a:solidFill>
                  <a:srgbClr val="000000"/>
                </a:solidFill>
              </a:rPr>
              <a:t>Eugenio Cejudo García (UGR)</a:t>
            </a:r>
          </a:p>
          <a:p>
            <a:r>
              <a:rPr lang="es-ES" sz="1600" b="0" dirty="0">
                <a:solidFill>
                  <a:srgbClr val="000000"/>
                </a:solidFill>
              </a:rPr>
              <a:t>Francisco Antonio Navarro Valverde (UGR)</a:t>
            </a:r>
          </a:p>
          <a:p>
            <a:r>
              <a:rPr lang="es-ES" sz="1600" b="0" dirty="0">
                <a:solidFill>
                  <a:srgbClr val="000000"/>
                </a:solidFill>
              </a:rPr>
              <a:t>Emilio Martínez Ibarra (UGR)</a:t>
            </a:r>
          </a:p>
          <a:p>
            <a:r>
              <a:rPr lang="es-ES" sz="1600" b="0" dirty="0">
                <a:solidFill>
                  <a:srgbClr val="000000"/>
                </a:solidFill>
              </a:rPr>
              <a:t>Enrique Fernández Seguí (PAS, UGR)</a:t>
            </a:r>
          </a:p>
          <a:p>
            <a:r>
              <a:rPr lang="es-ES" sz="1600" b="0" dirty="0">
                <a:solidFill>
                  <a:srgbClr val="000000"/>
                </a:solidFill>
              </a:rPr>
              <a:t>Jordi Blay Boque (coordinador URV)</a:t>
            </a:r>
          </a:p>
          <a:p>
            <a:r>
              <a:rPr lang="es-ES" sz="1600" b="0" dirty="0">
                <a:solidFill>
                  <a:srgbClr val="000000"/>
                </a:solidFill>
              </a:rPr>
              <a:t>Yolanda Pérez Albert (URV)</a:t>
            </a:r>
          </a:p>
          <a:p>
            <a:r>
              <a:rPr lang="es-ES" sz="1600" b="0" dirty="0">
                <a:solidFill>
                  <a:srgbClr val="000000"/>
                </a:solidFill>
              </a:rPr>
              <a:t>José Ignacio Muro Morales (URV)</a:t>
            </a:r>
          </a:p>
          <a:p>
            <a:r>
              <a:rPr lang="es-ES" sz="1600" b="0" dirty="0">
                <a:solidFill>
                  <a:srgbClr val="000000"/>
                </a:solidFill>
              </a:rPr>
              <a:t>Antoni </a:t>
            </a:r>
            <a:r>
              <a:rPr lang="es-ES" sz="1600" b="0" dirty="0" err="1">
                <a:solidFill>
                  <a:srgbClr val="000000"/>
                </a:solidFill>
              </a:rPr>
              <a:t>Domenech</a:t>
            </a:r>
            <a:r>
              <a:rPr lang="es-ES" sz="1600" b="0" dirty="0">
                <a:solidFill>
                  <a:srgbClr val="000000"/>
                </a:solidFill>
              </a:rPr>
              <a:t> Montaña (Estudiante URV)</a:t>
            </a:r>
          </a:p>
          <a:p>
            <a:r>
              <a:rPr lang="es-ES" sz="1600" dirty="0" smtClean="0">
                <a:solidFill>
                  <a:srgbClr val="000000"/>
                </a:solidFill>
              </a:rPr>
              <a:t>Jorge </a:t>
            </a:r>
            <a:r>
              <a:rPr lang="es-ES" sz="1600" dirty="0">
                <a:solidFill>
                  <a:srgbClr val="000000"/>
                </a:solidFill>
              </a:rPr>
              <a:t>Mora Higueras (Estudiante UGR)</a:t>
            </a:r>
          </a:p>
        </p:txBody>
      </p:sp>
    </p:spTree>
    <p:extLst>
      <p:ext uri="{BB962C8B-B14F-4D97-AF65-F5344CB8AC3E}">
        <p14:creationId xmlns:p14="http://schemas.microsoft.com/office/powerpoint/2010/main" val="2432181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836712"/>
            <a:ext cx="8349307" cy="504056"/>
          </a:xfrm>
          <a:solidFill>
            <a:srgbClr val="660066"/>
          </a:solidFill>
          <a:ln>
            <a:solidFill>
              <a:srgbClr val="000000"/>
            </a:solidFill>
          </a:ln>
        </p:spPr>
        <p:txBody>
          <a:bodyPr/>
          <a:lstStyle/>
          <a:p>
            <a:r>
              <a:rPr lang="es-ES" sz="2400" b="1" i="1" cap="all" dirty="0" smtClean="0">
                <a:solidFill>
                  <a:schemeClr val="tx1"/>
                </a:solidFill>
                <a:effectLst/>
              </a:rPr>
              <a:t>KEYWORDS</a:t>
            </a:r>
            <a:endParaRPr lang="es-ES" sz="24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4" name="Rectángulo 3"/>
          <p:cNvSpPr/>
          <p:nvPr/>
        </p:nvSpPr>
        <p:spPr>
          <a:xfrm>
            <a:off x="3804493" y="2132856"/>
            <a:ext cx="2516659" cy="2923877"/>
          </a:xfrm>
          <a:prstGeom prst="rect">
            <a:avLst/>
          </a:prstGeom>
        </p:spPr>
        <p:txBody>
          <a:bodyPr wrap="square">
            <a:spAutoFit/>
          </a:bodyPr>
          <a:lstStyle/>
          <a:p>
            <a:pPr algn="just">
              <a:spcAft>
                <a:spcPts val="600"/>
              </a:spcAft>
            </a:pPr>
            <a:r>
              <a:rPr lang="es-ES" sz="1600" b="0" dirty="0">
                <a:solidFill>
                  <a:srgbClr val="000000"/>
                </a:solidFill>
                <a:latin typeface="+mj-lt"/>
                <a:ea typeface="Times New Roman" panose="02020603050405020304" pitchFamily="18" charset="0"/>
              </a:rPr>
              <a:t>Gobernanza </a:t>
            </a:r>
            <a:r>
              <a:rPr lang="es-ES" sz="1600" b="0" dirty="0" smtClean="0">
                <a:solidFill>
                  <a:srgbClr val="000000"/>
                </a:solidFill>
                <a:latin typeface="+mj-lt"/>
                <a:ea typeface="Times New Roman" panose="02020603050405020304" pitchFamily="18" charset="0"/>
              </a:rPr>
              <a:t>territorial </a:t>
            </a:r>
          </a:p>
          <a:p>
            <a:pPr algn="just">
              <a:spcAft>
                <a:spcPts val="600"/>
              </a:spcAft>
            </a:pPr>
            <a:r>
              <a:rPr lang="es-ES" sz="1600" b="0" dirty="0" smtClean="0">
                <a:solidFill>
                  <a:srgbClr val="000000"/>
                </a:solidFill>
                <a:latin typeface="+mj-lt"/>
                <a:ea typeface="Times New Roman" panose="02020603050405020304" pitchFamily="18" charset="0"/>
              </a:rPr>
              <a:t>Liderazgo territorial </a:t>
            </a:r>
          </a:p>
          <a:p>
            <a:pPr algn="just">
              <a:spcAft>
                <a:spcPts val="600"/>
              </a:spcAft>
            </a:pPr>
            <a:r>
              <a:rPr lang="es-ES" sz="1600" b="0" dirty="0" smtClean="0">
                <a:solidFill>
                  <a:srgbClr val="000000"/>
                </a:solidFill>
                <a:latin typeface="+mj-lt"/>
                <a:ea typeface="Times New Roman" panose="02020603050405020304" pitchFamily="18" charset="0"/>
              </a:rPr>
              <a:t>Planificación Territorial </a:t>
            </a:r>
          </a:p>
          <a:p>
            <a:pPr algn="just">
              <a:spcAft>
                <a:spcPts val="600"/>
              </a:spcAft>
            </a:pPr>
            <a:r>
              <a:rPr lang="es-ES" sz="1600" b="0" dirty="0" smtClean="0">
                <a:solidFill>
                  <a:srgbClr val="000000"/>
                </a:solidFill>
                <a:latin typeface="+mj-lt"/>
                <a:ea typeface="Times New Roman" panose="02020603050405020304" pitchFamily="18" charset="0"/>
              </a:rPr>
              <a:t>SIG </a:t>
            </a:r>
          </a:p>
          <a:p>
            <a:pPr algn="just">
              <a:spcAft>
                <a:spcPts val="600"/>
              </a:spcAft>
            </a:pPr>
            <a:r>
              <a:rPr lang="es-ES" sz="1600" b="0" dirty="0" smtClean="0">
                <a:solidFill>
                  <a:srgbClr val="000000"/>
                </a:solidFill>
                <a:latin typeface="+mj-lt"/>
                <a:ea typeface="Times New Roman" panose="02020603050405020304" pitchFamily="18" charset="0"/>
              </a:rPr>
              <a:t>Planificación estratégica </a:t>
            </a:r>
          </a:p>
          <a:p>
            <a:pPr algn="just">
              <a:spcAft>
                <a:spcPts val="600"/>
              </a:spcAft>
            </a:pPr>
            <a:r>
              <a:rPr lang="es-ES" sz="1600" b="0" dirty="0" smtClean="0">
                <a:solidFill>
                  <a:srgbClr val="000000"/>
                </a:solidFill>
                <a:latin typeface="+mj-lt"/>
                <a:ea typeface="Times New Roman" panose="02020603050405020304" pitchFamily="18" charset="0"/>
              </a:rPr>
              <a:t>Desarrollo </a:t>
            </a:r>
            <a:r>
              <a:rPr lang="es-ES" sz="1600" b="0" dirty="0">
                <a:solidFill>
                  <a:srgbClr val="000000"/>
                </a:solidFill>
                <a:latin typeface="+mj-lt"/>
                <a:ea typeface="Times New Roman" panose="02020603050405020304" pitchFamily="18" charset="0"/>
              </a:rPr>
              <a:t>local y </a:t>
            </a:r>
            <a:r>
              <a:rPr lang="es-ES" sz="1600" b="0" dirty="0" smtClean="0">
                <a:solidFill>
                  <a:srgbClr val="000000"/>
                </a:solidFill>
                <a:latin typeface="+mj-lt"/>
                <a:ea typeface="Times New Roman" panose="02020603050405020304" pitchFamily="18" charset="0"/>
              </a:rPr>
              <a:t>rural </a:t>
            </a:r>
          </a:p>
          <a:p>
            <a:pPr algn="just">
              <a:spcAft>
                <a:spcPts val="600"/>
              </a:spcAft>
            </a:pPr>
            <a:r>
              <a:rPr lang="es-ES" sz="1600" b="0" dirty="0" smtClean="0">
                <a:solidFill>
                  <a:srgbClr val="000000"/>
                </a:solidFill>
                <a:latin typeface="+mj-lt"/>
                <a:ea typeface="Times New Roman" panose="02020603050405020304" pitchFamily="18" charset="0"/>
              </a:rPr>
              <a:t>Planificación urbanística </a:t>
            </a:r>
          </a:p>
          <a:p>
            <a:pPr algn="just">
              <a:spcAft>
                <a:spcPts val="600"/>
              </a:spcAft>
            </a:pPr>
            <a:r>
              <a:rPr lang="es-ES" sz="1600" b="0" dirty="0" smtClean="0">
                <a:solidFill>
                  <a:srgbClr val="000000"/>
                </a:solidFill>
                <a:latin typeface="+mj-lt"/>
                <a:ea typeface="Times New Roman" panose="02020603050405020304" pitchFamily="18" charset="0"/>
              </a:rPr>
              <a:t>Planificación turística </a:t>
            </a:r>
          </a:p>
          <a:p>
            <a:pPr algn="just">
              <a:spcAft>
                <a:spcPts val="600"/>
              </a:spcAft>
            </a:pPr>
            <a:r>
              <a:rPr lang="es-ES" sz="1600" b="0" dirty="0" smtClean="0">
                <a:solidFill>
                  <a:srgbClr val="000000"/>
                </a:solidFill>
                <a:latin typeface="+mj-lt"/>
                <a:ea typeface="Times New Roman" panose="02020603050405020304" pitchFamily="18" charset="0"/>
              </a:rPr>
              <a:t>Paisaje </a:t>
            </a:r>
            <a:endParaRPr lang="es-ES" sz="1600" b="0" dirty="0">
              <a:solidFill>
                <a:srgbClr val="000000"/>
              </a:solidFill>
              <a:latin typeface="+mj-lt"/>
            </a:endParaRPr>
          </a:p>
        </p:txBody>
      </p:sp>
    </p:spTree>
    <p:extLst>
      <p:ext uri="{BB962C8B-B14F-4D97-AF65-F5344CB8AC3E}">
        <p14:creationId xmlns:p14="http://schemas.microsoft.com/office/powerpoint/2010/main" val="3406561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980728"/>
            <a:ext cx="8349307" cy="504056"/>
          </a:xfrm>
          <a:solidFill>
            <a:srgbClr val="660066"/>
          </a:solidFill>
          <a:ln>
            <a:solidFill>
              <a:srgbClr val="000000"/>
            </a:solidFill>
          </a:ln>
        </p:spPr>
        <p:txBody>
          <a:bodyPr/>
          <a:lstStyle/>
          <a:p>
            <a:r>
              <a:rPr lang="es-ES" sz="2400" b="1" i="1" cap="all" dirty="0" smtClean="0">
                <a:solidFill>
                  <a:schemeClr val="tx1"/>
                </a:solidFill>
                <a:effectLst/>
              </a:rPr>
              <a:t>Salidas profesionales</a:t>
            </a:r>
            <a:endParaRPr lang="es-ES" sz="24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4" name="Rectángulo 3"/>
          <p:cNvSpPr/>
          <p:nvPr/>
        </p:nvSpPr>
        <p:spPr>
          <a:xfrm>
            <a:off x="780157" y="2099171"/>
            <a:ext cx="8349307" cy="3016210"/>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ES" sz="1600" b="0" dirty="0" smtClean="0">
                <a:solidFill>
                  <a:srgbClr val="000000"/>
                </a:solidFill>
                <a:latin typeface="+mj-lt"/>
              </a:rPr>
              <a:t>Técnicos </a:t>
            </a:r>
            <a:r>
              <a:rPr lang="es-ES" sz="1600" b="0" dirty="0">
                <a:solidFill>
                  <a:srgbClr val="000000"/>
                </a:solidFill>
                <a:latin typeface="+mj-lt"/>
              </a:rPr>
              <a:t>y expertos </a:t>
            </a:r>
            <a:r>
              <a:rPr lang="es-ES" sz="1600" b="0" dirty="0" smtClean="0">
                <a:solidFill>
                  <a:srgbClr val="000000"/>
                </a:solidFill>
                <a:latin typeface="+mj-lt"/>
              </a:rPr>
              <a:t>administración pública o sector privado (consultorías ambientales y territoriales). </a:t>
            </a:r>
          </a:p>
          <a:p>
            <a:pPr marL="285750" indent="-285750" algn="just">
              <a:spcAft>
                <a:spcPts val="600"/>
              </a:spcAft>
              <a:buFont typeface="Arial" panose="020B0604020202020204" pitchFamily="34" charset="0"/>
              <a:buChar char="•"/>
            </a:pPr>
            <a:r>
              <a:rPr lang="es-ES" sz="1600" b="0" dirty="0" smtClean="0">
                <a:solidFill>
                  <a:srgbClr val="000000"/>
                </a:solidFill>
                <a:latin typeface="+mj-lt"/>
              </a:rPr>
              <a:t>Ámbitos: </a:t>
            </a:r>
          </a:p>
          <a:p>
            <a:pPr marL="764337" lvl="1" indent="-285750" algn="just">
              <a:spcAft>
                <a:spcPts val="600"/>
              </a:spcAft>
              <a:buFont typeface="Arial" panose="020B0604020202020204" pitchFamily="34" charset="0"/>
              <a:buChar char="•"/>
            </a:pPr>
            <a:r>
              <a:rPr lang="es-ES" sz="1600" dirty="0" smtClean="0">
                <a:solidFill>
                  <a:srgbClr val="000000"/>
                </a:solidFill>
                <a:latin typeface="+mj-lt"/>
              </a:rPr>
              <a:t>planificación</a:t>
            </a:r>
            <a:r>
              <a:rPr lang="es-ES" sz="1600" b="0" dirty="0" smtClean="0">
                <a:solidFill>
                  <a:srgbClr val="000000"/>
                </a:solidFill>
                <a:latin typeface="+mj-lt"/>
              </a:rPr>
              <a:t> </a:t>
            </a:r>
            <a:r>
              <a:rPr lang="es-ES" sz="1600" b="0" dirty="0">
                <a:solidFill>
                  <a:srgbClr val="000000"/>
                </a:solidFill>
                <a:latin typeface="+mj-lt"/>
              </a:rPr>
              <a:t>(territorial, urbanística, </a:t>
            </a:r>
            <a:r>
              <a:rPr lang="es-ES" sz="1600" b="0" dirty="0" smtClean="0">
                <a:solidFill>
                  <a:srgbClr val="000000"/>
                </a:solidFill>
                <a:latin typeface="+mj-lt"/>
              </a:rPr>
              <a:t>sectorial, turística </a:t>
            </a:r>
            <a:r>
              <a:rPr lang="es-ES" sz="1600" b="0" dirty="0">
                <a:solidFill>
                  <a:srgbClr val="000000"/>
                </a:solidFill>
                <a:latin typeface="+mj-lt"/>
              </a:rPr>
              <a:t>y estratégica), </a:t>
            </a:r>
            <a:endParaRPr lang="es-ES" sz="1600" b="0" dirty="0" smtClean="0">
              <a:solidFill>
                <a:srgbClr val="000000"/>
              </a:solidFill>
              <a:latin typeface="+mj-lt"/>
            </a:endParaRPr>
          </a:p>
          <a:p>
            <a:pPr marL="764337" lvl="1" indent="-285750" algn="just">
              <a:spcAft>
                <a:spcPts val="600"/>
              </a:spcAft>
              <a:buFont typeface="Arial" panose="020B0604020202020204" pitchFamily="34" charset="0"/>
              <a:buChar char="•"/>
            </a:pPr>
            <a:r>
              <a:rPr lang="es-ES" sz="1600" dirty="0" smtClean="0">
                <a:solidFill>
                  <a:srgbClr val="000000"/>
                </a:solidFill>
                <a:latin typeface="+mj-lt"/>
              </a:rPr>
              <a:t>gestión </a:t>
            </a:r>
            <a:r>
              <a:rPr lang="es-ES" sz="1600" dirty="0">
                <a:solidFill>
                  <a:srgbClr val="000000"/>
                </a:solidFill>
                <a:latin typeface="+mj-lt"/>
              </a:rPr>
              <a:t>territorial </a:t>
            </a:r>
            <a:r>
              <a:rPr lang="es-ES" sz="1600" b="0" dirty="0">
                <a:solidFill>
                  <a:srgbClr val="000000"/>
                </a:solidFill>
                <a:latin typeface="+mj-lt"/>
              </a:rPr>
              <a:t>(conflictos sociales, </a:t>
            </a:r>
            <a:r>
              <a:rPr lang="es-ES" sz="1600" b="0" dirty="0" smtClean="0">
                <a:solidFill>
                  <a:srgbClr val="000000"/>
                </a:solidFill>
                <a:latin typeface="+mj-lt"/>
              </a:rPr>
              <a:t>paisaje, </a:t>
            </a:r>
            <a:r>
              <a:rPr lang="es-ES" sz="1600" b="0" dirty="0">
                <a:solidFill>
                  <a:srgbClr val="000000"/>
                </a:solidFill>
                <a:latin typeface="+mj-lt"/>
              </a:rPr>
              <a:t>recursos patrimoniales, movilidad</a:t>
            </a:r>
            <a:r>
              <a:rPr lang="es-ES" sz="1600" b="0" dirty="0" smtClean="0">
                <a:solidFill>
                  <a:srgbClr val="000000"/>
                </a:solidFill>
                <a:latin typeface="+mj-lt"/>
              </a:rPr>
              <a:t>, </a:t>
            </a:r>
            <a:r>
              <a:rPr lang="es-ES" sz="1600" b="0" dirty="0" err="1">
                <a:solidFill>
                  <a:srgbClr val="000000"/>
                </a:solidFill>
                <a:latin typeface="+mj-lt"/>
              </a:rPr>
              <a:t>geomarketing</a:t>
            </a:r>
            <a:r>
              <a:rPr lang="es-ES" sz="1600" b="0" dirty="0">
                <a:solidFill>
                  <a:srgbClr val="000000"/>
                </a:solidFill>
                <a:latin typeface="+mj-lt"/>
              </a:rPr>
              <a:t> y prospectiva</a:t>
            </a:r>
            <a:r>
              <a:rPr lang="es-ES" sz="1600" b="0" dirty="0" smtClean="0">
                <a:solidFill>
                  <a:srgbClr val="000000"/>
                </a:solidFill>
                <a:latin typeface="+mj-lt"/>
              </a:rPr>
              <a:t>),</a:t>
            </a:r>
          </a:p>
          <a:p>
            <a:pPr marL="764337" lvl="1" indent="-285750" algn="just">
              <a:spcAft>
                <a:spcPts val="600"/>
              </a:spcAft>
              <a:buFont typeface="Arial" panose="020B0604020202020204" pitchFamily="34" charset="0"/>
              <a:buChar char="•"/>
            </a:pPr>
            <a:r>
              <a:rPr lang="es-ES" sz="1600" dirty="0" smtClean="0">
                <a:solidFill>
                  <a:srgbClr val="000000"/>
                </a:solidFill>
                <a:latin typeface="+mj-lt"/>
              </a:rPr>
              <a:t>SIG</a:t>
            </a:r>
            <a:r>
              <a:rPr lang="es-ES" sz="1600" b="0" dirty="0" smtClean="0">
                <a:solidFill>
                  <a:srgbClr val="000000"/>
                </a:solidFill>
                <a:latin typeface="+mj-lt"/>
              </a:rPr>
              <a:t> y </a:t>
            </a:r>
            <a:r>
              <a:rPr lang="es-ES" sz="1600" b="0" dirty="0">
                <a:solidFill>
                  <a:srgbClr val="000000"/>
                </a:solidFill>
                <a:latin typeface="+mj-lt"/>
              </a:rPr>
              <a:t>teledetección aplicados a la planificación o gestión del territorio</a:t>
            </a:r>
            <a:r>
              <a:rPr lang="es-ES" sz="1600" b="0" dirty="0" smtClean="0">
                <a:solidFill>
                  <a:srgbClr val="000000"/>
                </a:solidFill>
                <a:latin typeface="+mj-lt"/>
              </a:rPr>
              <a:t>,</a:t>
            </a:r>
          </a:p>
          <a:p>
            <a:pPr marL="764337" lvl="1" indent="-285750" algn="just">
              <a:spcAft>
                <a:spcPts val="600"/>
              </a:spcAft>
              <a:buFont typeface="Arial" panose="020B0604020202020204" pitchFamily="34" charset="0"/>
              <a:buChar char="•"/>
            </a:pPr>
            <a:r>
              <a:rPr lang="es-ES" sz="1600" dirty="0" smtClean="0">
                <a:solidFill>
                  <a:srgbClr val="000000"/>
                </a:solidFill>
                <a:latin typeface="+mj-lt"/>
              </a:rPr>
              <a:t>docencia </a:t>
            </a:r>
            <a:r>
              <a:rPr lang="es-ES" sz="1600" dirty="0">
                <a:solidFill>
                  <a:srgbClr val="000000"/>
                </a:solidFill>
                <a:latin typeface="+mj-lt"/>
              </a:rPr>
              <a:t>e </a:t>
            </a:r>
            <a:r>
              <a:rPr lang="es-ES" sz="1600" dirty="0" smtClean="0">
                <a:solidFill>
                  <a:srgbClr val="000000"/>
                </a:solidFill>
                <a:latin typeface="+mj-lt"/>
              </a:rPr>
              <a:t>investigación</a:t>
            </a:r>
            <a:r>
              <a:rPr lang="es-ES" sz="1600" b="0" dirty="0" smtClean="0">
                <a:solidFill>
                  <a:srgbClr val="000000"/>
                </a:solidFill>
                <a:latin typeface="+mj-lt"/>
              </a:rPr>
              <a:t>. </a:t>
            </a:r>
            <a:endParaRPr lang="es-ES" sz="1600" b="0" dirty="0">
              <a:solidFill>
                <a:srgbClr val="000000"/>
              </a:solidFill>
              <a:latin typeface="+mj-lt"/>
            </a:endParaRPr>
          </a:p>
          <a:p>
            <a:pPr marL="764337" lvl="1" indent="-285750" algn="just">
              <a:spcAft>
                <a:spcPts val="600"/>
              </a:spcAft>
              <a:buFont typeface="Arial" panose="020B0604020202020204" pitchFamily="34" charset="0"/>
              <a:buChar char="•"/>
            </a:pPr>
            <a:r>
              <a:rPr lang="es-ES" sz="1600" dirty="0" smtClean="0">
                <a:solidFill>
                  <a:srgbClr val="000000"/>
                </a:solidFill>
                <a:latin typeface="+mj-lt"/>
              </a:rPr>
              <a:t>gobernanza </a:t>
            </a:r>
            <a:r>
              <a:rPr lang="es-ES" sz="1600" dirty="0">
                <a:solidFill>
                  <a:srgbClr val="000000"/>
                </a:solidFill>
                <a:latin typeface="+mj-lt"/>
              </a:rPr>
              <a:t>y </a:t>
            </a:r>
            <a:r>
              <a:rPr lang="es-ES" sz="1600" dirty="0" smtClean="0">
                <a:solidFill>
                  <a:srgbClr val="000000"/>
                </a:solidFill>
                <a:latin typeface="+mj-lt"/>
              </a:rPr>
              <a:t>planificación territorial, </a:t>
            </a:r>
            <a:r>
              <a:rPr lang="es-ES" sz="1600" b="0" dirty="0" smtClean="0">
                <a:solidFill>
                  <a:srgbClr val="000000"/>
                </a:solidFill>
                <a:latin typeface="+mj-lt"/>
              </a:rPr>
              <a:t>grupos de acción local, autonomía, autoempleo.</a:t>
            </a:r>
            <a:endParaRPr lang="es-ES" sz="1600" b="0" dirty="0">
              <a:solidFill>
                <a:srgbClr val="000000"/>
              </a:solidFill>
              <a:latin typeface="+mj-lt"/>
            </a:endParaRPr>
          </a:p>
        </p:txBody>
      </p:sp>
    </p:spTree>
    <p:extLst>
      <p:ext uri="{BB962C8B-B14F-4D97-AF65-F5344CB8AC3E}">
        <p14:creationId xmlns:p14="http://schemas.microsoft.com/office/powerpoint/2010/main" val="2417213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1 Título"/>
          <p:cNvSpPr>
            <a:spLocks noGrp="1"/>
          </p:cNvSpPr>
          <p:nvPr>
            <p:ph type="ctrTitle" sz="quarter"/>
          </p:nvPr>
        </p:nvSpPr>
        <p:spPr>
          <a:xfrm>
            <a:off x="780157" y="1052736"/>
            <a:ext cx="8349307" cy="504056"/>
          </a:xfrm>
          <a:solidFill>
            <a:srgbClr val="660066"/>
          </a:solidFill>
          <a:ln>
            <a:solidFill>
              <a:srgbClr val="000000"/>
            </a:solidFill>
          </a:ln>
        </p:spPr>
        <p:txBody>
          <a:bodyPr/>
          <a:lstStyle/>
          <a:p>
            <a:r>
              <a:rPr lang="es-ES" sz="2400" b="1" i="1" cap="all" dirty="0" smtClean="0">
                <a:solidFill>
                  <a:schemeClr val="tx1"/>
                </a:solidFill>
                <a:effectLst/>
              </a:rPr>
              <a:t>OBJETIVOS</a:t>
            </a:r>
            <a:endParaRPr lang="es-ES" sz="2400" b="1" i="1" dirty="0" smtClean="0">
              <a:solidFill>
                <a:schemeClr val="tx1"/>
              </a:solidFill>
              <a:effectLst/>
            </a:endParaRPr>
          </a:p>
        </p:txBody>
      </p:sp>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4" name="Rectángulo 3"/>
          <p:cNvSpPr/>
          <p:nvPr/>
        </p:nvSpPr>
        <p:spPr>
          <a:xfrm>
            <a:off x="780157" y="1983318"/>
            <a:ext cx="8349307" cy="3677930"/>
          </a:xfrm>
          <a:prstGeom prst="rect">
            <a:avLst/>
          </a:prstGeom>
        </p:spPr>
        <p:txBody>
          <a:bodyPr wrap="square">
            <a:spAutoFit/>
          </a:bodyPr>
          <a:lstStyle/>
          <a:p>
            <a:pPr algn="just">
              <a:spcAft>
                <a:spcPts val="600"/>
              </a:spcAft>
            </a:pPr>
            <a:r>
              <a:rPr lang="es-ES" sz="1600" b="0" dirty="0">
                <a:solidFill>
                  <a:srgbClr val="000000"/>
                </a:solidFill>
                <a:latin typeface="+mj-lt"/>
                <a:ea typeface="Times New Roman" panose="02020603050405020304" pitchFamily="18" charset="0"/>
              </a:rPr>
              <a:t>F</a:t>
            </a:r>
            <a:r>
              <a:rPr lang="es-ES" sz="1600" b="0" dirty="0" smtClean="0">
                <a:solidFill>
                  <a:srgbClr val="000000"/>
                </a:solidFill>
                <a:latin typeface="+mj-lt"/>
                <a:ea typeface="Times New Roman" panose="02020603050405020304" pitchFamily="18" charset="0"/>
              </a:rPr>
              <a:t>inalidad principal: </a:t>
            </a:r>
            <a:r>
              <a:rPr lang="es-ES" sz="1600" dirty="0" smtClean="0">
                <a:solidFill>
                  <a:srgbClr val="000000"/>
                </a:solidFill>
                <a:latin typeface="+mj-lt"/>
                <a:ea typeface="Times New Roman" panose="02020603050405020304" pitchFamily="18" charset="0"/>
              </a:rPr>
              <a:t>adquisición </a:t>
            </a:r>
            <a:r>
              <a:rPr lang="es-ES" sz="1600" dirty="0">
                <a:solidFill>
                  <a:srgbClr val="000000"/>
                </a:solidFill>
                <a:latin typeface="+mj-lt"/>
                <a:ea typeface="Times New Roman" panose="02020603050405020304" pitchFamily="18" charset="0"/>
              </a:rPr>
              <a:t>de una formación </a:t>
            </a:r>
            <a:r>
              <a:rPr lang="es-ES" sz="1600" b="0" dirty="0">
                <a:solidFill>
                  <a:srgbClr val="000000"/>
                </a:solidFill>
                <a:latin typeface="+mj-lt"/>
                <a:ea typeface="Times New Roman" panose="02020603050405020304" pitchFamily="18" charset="0"/>
              </a:rPr>
              <a:t>multidisciplinar</a:t>
            </a:r>
            <a:r>
              <a:rPr lang="es-ES" sz="1600" dirty="0">
                <a:solidFill>
                  <a:srgbClr val="000000"/>
                </a:solidFill>
                <a:latin typeface="+mj-lt"/>
                <a:ea typeface="Times New Roman" panose="02020603050405020304" pitchFamily="18" charset="0"/>
              </a:rPr>
              <a:t> </a:t>
            </a:r>
            <a:r>
              <a:rPr lang="es-ES" sz="1600" dirty="0" smtClean="0">
                <a:solidFill>
                  <a:srgbClr val="000000"/>
                </a:solidFill>
                <a:latin typeface="+mj-lt"/>
                <a:ea typeface="Times New Roman" panose="02020603050405020304" pitchFamily="18" charset="0"/>
              </a:rPr>
              <a:t>en ordenación</a:t>
            </a:r>
            <a:r>
              <a:rPr lang="es-ES" sz="1600" dirty="0">
                <a:solidFill>
                  <a:srgbClr val="000000"/>
                </a:solidFill>
                <a:latin typeface="+mj-lt"/>
                <a:ea typeface="Times New Roman" panose="02020603050405020304" pitchFamily="18" charset="0"/>
              </a:rPr>
              <a:t>, planificación y gestión del territorio, </a:t>
            </a:r>
            <a:r>
              <a:rPr lang="es-ES" sz="1600" dirty="0" smtClean="0">
                <a:solidFill>
                  <a:srgbClr val="000000"/>
                </a:solidFill>
                <a:latin typeface="+mj-lt"/>
                <a:ea typeface="Times New Roman" panose="02020603050405020304" pitchFamily="18" charset="0"/>
              </a:rPr>
              <a:t>con </a:t>
            </a:r>
            <a:r>
              <a:rPr lang="es-ES" sz="1600" dirty="0">
                <a:solidFill>
                  <a:srgbClr val="000000"/>
                </a:solidFill>
                <a:latin typeface="+mj-lt"/>
                <a:ea typeface="Times New Roman" panose="02020603050405020304" pitchFamily="18" charset="0"/>
              </a:rPr>
              <a:t>una metodología ascendente </a:t>
            </a:r>
            <a:r>
              <a:rPr lang="es-ES" sz="1600" b="0" dirty="0">
                <a:solidFill>
                  <a:srgbClr val="000000"/>
                </a:solidFill>
                <a:latin typeface="+mj-lt"/>
                <a:ea typeface="Times New Roman" panose="02020603050405020304" pitchFamily="18" charset="0"/>
              </a:rPr>
              <a:t>y participativa.  </a:t>
            </a:r>
          </a:p>
          <a:p>
            <a:pPr marL="342900" lvl="0" indent="-342900" algn="just">
              <a:spcAft>
                <a:spcPts val="600"/>
              </a:spcAft>
              <a:buFont typeface="Symbol" panose="05050102010706020507" pitchFamily="18" charset="2"/>
              <a:buChar char=""/>
            </a:pPr>
            <a:r>
              <a:rPr lang="es-ES" sz="1600" b="0" dirty="0">
                <a:solidFill>
                  <a:srgbClr val="000000"/>
                </a:solidFill>
                <a:latin typeface="+mj-lt"/>
                <a:ea typeface="Times New Roman" panose="02020603050405020304" pitchFamily="18" charset="0"/>
              </a:rPr>
              <a:t>Adquirir </a:t>
            </a:r>
            <a:r>
              <a:rPr lang="es-ES" sz="1600" b="0" dirty="0" smtClean="0">
                <a:solidFill>
                  <a:srgbClr val="000000"/>
                </a:solidFill>
                <a:latin typeface="+mj-lt"/>
                <a:ea typeface="Times New Roman" panose="02020603050405020304" pitchFamily="18" charset="0"/>
              </a:rPr>
              <a:t>habilidades </a:t>
            </a:r>
            <a:r>
              <a:rPr lang="es-ES" sz="1600" b="0" dirty="0">
                <a:solidFill>
                  <a:srgbClr val="000000"/>
                </a:solidFill>
                <a:latin typeface="+mj-lt"/>
                <a:ea typeface="Times New Roman" panose="02020603050405020304" pitchFamily="18" charset="0"/>
              </a:rPr>
              <a:t>y conocimientos </a:t>
            </a:r>
            <a:r>
              <a:rPr lang="es-ES" sz="1600" b="0" dirty="0" smtClean="0">
                <a:solidFill>
                  <a:srgbClr val="000000"/>
                </a:solidFill>
                <a:latin typeface="+mj-lt"/>
                <a:ea typeface="Times New Roman" panose="02020603050405020304" pitchFamily="18" charset="0"/>
              </a:rPr>
              <a:t>para </a:t>
            </a:r>
            <a:r>
              <a:rPr lang="es-ES" sz="1600" b="0" dirty="0">
                <a:solidFill>
                  <a:srgbClr val="000000"/>
                </a:solidFill>
                <a:latin typeface="+mj-lt"/>
                <a:ea typeface="Times New Roman" panose="02020603050405020304" pitchFamily="18" charset="0"/>
              </a:rPr>
              <a:t>ejercer un </a:t>
            </a:r>
            <a:r>
              <a:rPr lang="es-ES" sz="1600" dirty="0">
                <a:solidFill>
                  <a:srgbClr val="000000"/>
                </a:solidFill>
                <a:latin typeface="+mj-lt"/>
                <a:ea typeface="Times New Roman" panose="02020603050405020304" pitchFamily="18" charset="0"/>
              </a:rPr>
              <a:t>liderazgo</a:t>
            </a:r>
            <a:r>
              <a:rPr lang="es-ES" sz="1600" b="0" dirty="0">
                <a:solidFill>
                  <a:srgbClr val="000000"/>
                </a:solidFill>
                <a:latin typeface="+mj-lt"/>
                <a:ea typeface="Times New Roman" panose="02020603050405020304" pitchFamily="18" charset="0"/>
              </a:rPr>
              <a:t> </a:t>
            </a:r>
            <a:r>
              <a:rPr lang="es-ES" sz="1600" b="0" dirty="0" smtClean="0">
                <a:solidFill>
                  <a:srgbClr val="000000"/>
                </a:solidFill>
                <a:latin typeface="+mj-lt"/>
                <a:ea typeface="Times New Roman" panose="02020603050405020304" pitchFamily="18" charset="0"/>
              </a:rPr>
              <a:t>para encarar </a:t>
            </a:r>
            <a:r>
              <a:rPr lang="es-ES" sz="1600" b="0" dirty="0">
                <a:solidFill>
                  <a:srgbClr val="000000"/>
                </a:solidFill>
                <a:latin typeface="+mj-lt"/>
                <a:ea typeface="Times New Roman" panose="02020603050405020304" pitchFamily="18" charset="0"/>
              </a:rPr>
              <a:t>los </a:t>
            </a:r>
            <a:r>
              <a:rPr lang="es-ES" sz="1600" b="0" dirty="0" smtClean="0">
                <a:solidFill>
                  <a:srgbClr val="000000"/>
                </a:solidFill>
                <a:latin typeface="+mj-lt"/>
                <a:ea typeface="Times New Roman" panose="02020603050405020304" pitchFamily="18" charset="0"/>
              </a:rPr>
              <a:t>retos </a:t>
            </a:r>
            <a:r>
              <a:rPr lang="es-ES" sz="1600" b="0" dirty="0">
                <a:solidFill>
                  <a:srgbClr val="000000"/>
                </a:solidFill>
                <a:latin typeface="+mj-lt"/>
                <a:ea typeface="Times New Roman" panose="02020603050405020304" pitchFamily="18" charset="0"/>
              </a:rPr>
              <a:t>territoriales y propiciar un desarrollo </a:t>
            </a:r>
            <a:r>
              <a:rPr lang="es-ES" sz="1600" b="0" dirty="0" smtClean="0">
                <a:solidFill>
                  <a:srgbClr val="000000"/>
                </a:solidFill>
                <a:latin typeface="+mj-lt"/>
                <a:ea typeface="Times New Roman" panose="02020603050405020304" pitchFamily="18" charset="0"/>
              </a:rPr>
              <a:t>sostenible. </a:t>
            </a:r>
            <a:endParaRPr lang="es-ES" sz="1600" b="0" dirty="0">
              <a:solidFill>
                <a:srgbClr val="000000"/>
              </a:solidFill>
              <a:latin typeface="+mj-lt"/>
              <a:ea typeface="Times New Roman" panose="02020603050405020304" pitchFamily="18" charset="0"/>
            </a:endParaRPr>
          </a:p>
          <a:p>
            <a:pPr marL="342900" lvl="0" indent="-342900" algn="just">
              <a:spcAft>
                <a:spcPts val="600"/>
              </a:spcAft>
              <a:buFont typeface="Symbol" panose="05050102010706020507" pitchFamily="18" charset="2"/>
              <a:buChar char=""/>
            </a:pPr>
            <a:r>
              <a:rPr lang="es-ES" sz="1600" b="0" dirty="0">
                <a:solidFill>
                  <a:srgbClr val="000000"/>
                </a:solidFill>
                <a:latin typeface="+mj-lt"/>
                <a:ea typeface="Times New Roman" panose="02020603050405020304" pitchFamily="18" charset="0"/>
              </a:rPr>
              <a:t>Especializarse en </a:t>
            </a:r>
            <a:r>
              <a:rPr lang="es-ES" sz="1600" dirty="0" smtClean="0">
                <a:solidFill>
                  <a:srgbClr val="000000"/>
                </a:solidFill>
                <a:latin typeface="+mj-lt"/>
                <a:ea typeface="Times New Roman" panose="02020603050405020304" pitchFamily="18" charset="0"/>
              </a:rPr>
              <a:t>planificación </a:t>
            </a:r>
            <a:r>
              <a:rPr lang="es-ES" sz="1600" dirty="0">
                <a:solidFill>
                  <a:srgbClr val="000000"/>
                </a:solidFill>
                <a:latin typeface="+mj-lt"/>
                <a:ea typeface="Times New Roman" panose="02020603050405020304" pitchFamily="18" charset="0"/>
              </a:rPr>
              <a:t>territorial </a:t>
            </a:r>
            <a:r>
              <a:rPr lang="es-ES" sz="1600" dirty="0" smtClean="0">
                <a:solidFill>
                  <a:srgbClr val="000000"/>
                </a:solidFill>
                <a:latin typeface="+mj-lt"/>
                <a:ea typeface="Times New Roman" panose="02020603050405020304" pitchFamily="18" charset="0"/>
              </a:rPr>
              <a:t>estratégica </a:t>
            </a:r>
            <a:r>
              <a:rPr lang="es-ES" sz="1600" b="0" dirty="0" smtClean="0">
                <a:solidFill>
                  <a:srgbClr val="000000"/>
                </a:solidFill>
                <a:latin typeface="+mj-lt"/>
                <a:ea typeface="Times New Roman" panose="02020603050405020304" pitchFamily="18" charset="0"/>
              </a:rPr>
              <a:t>(proyectos de </a:t>
            </a:r>
            <a:r>
              <a:rPr lang="es-ES" sz="1600" dirty="0" smtClean="0">
                <a:solidFill>
                  <a:srgbClr val="000000"/>
                </a:solidFill>
                <a:latin typeface="+mj-lt"/>
                <a:ea typeface="Times New Roman" panose="02020603050405020304" pitchFamily="18" charset="0"/>
              </a:rPr>
              <a:t>desarrollo local, urbanismo o movilidad</a:t>
            </a:r>
            <a:r>
              <a:rPr lang="es-ES" sz="1600" b="0" dirty="0" smtClean="0">
                <a:solidFill>
                  <a:srgbClr val="000000"/>
                </a:solidFill>
                <a:latin typeface="+mj-lt"/>
                <a:ea typeface="Times New Roman" panose="02020603050405020304" pitchFamily="18" charset="0"/>
              </a:rPr>
              <a:t>), </a:t>
            </a:r>
            <a:r>
              <a:rPr lang="es-ES" sz="1600" b="0" dirty="0">
                <a:solidFill>
                  <a:srgbClr val="000000"/>
                </a:solidFill>
                <a:latin typeface="+mj-lt"/>
                <a:ea typeface="Times New Roman" panose="02020603050405020304" pitchFamily="18" charset="0"/>
              </a:rPr>
              <a:t>así como </a:t>
            </a:r>
            <a:r>
              <a:rPr lang="es-ES" sz="1600" b="0" dirty="0" smtClean="0">
                <a:solidFill>
                  <a:srgbClr val="000000"/>
                </a:solidFill>
                <a:latin typeface="+mj-lt"/>
                <a:ea typeface="Times New Roman" panose="02020603050405020304" pitchFamily="18" charset="0"/>
              </a:rPr>
              <a:t>en el </a:t>
            </a:r>
            <a:r>
              <a:rPr lang="es-ES" sz="1600" b="0" dirty="0">
                <a:solidFill>
                  <a:srgbClr val="000000"/>
                </a:solidFill>
                <a:latin typeface="+mj-lt"/>
                <a:ea typeface="Times New Roman" panose="02020603050405020304" pitchFamily="18" charset="0"/>
              </a:rPr>
              <a:t>análisis prospectivo de escenarios. </a:t>
            </a:r>
          </a:p>
          <a:p>
            <a:pPr marL="342900" lvl="0" indent="-342900" algn="just">
              <a:spcAft>
                <a:spcPts val="600"/>
              </a:spcAft>
              <a:buFont typeface="Symbol" panose="05050102010706020507" pitchFamily="18" charset="2"/>
              <a:buChar char=""/>
            </a:pPr>
            <a:r>
              <a:rPr lang="es-ES" sz="1600" b="0" dirty="0">
                <a:solidFill>
                  <a:srgbClr val="000000"/>
                </a:solidFill>
                <a:latin typeface="+mj-lt"/>
                <a:ea typeface="Times New Roman" panose="02020603050405020304" pitchFamily="18" charset="0"/>
              </a:rPr>
              <a:t>Formar en </a:t>
            </a:r>
            <a:r>
              <a:rPr lang="es-ES" sz="1600" dirty="0" smtClean="0">
                <a:solidFill>
                  <a:srgbClr val="000000"/>
                </a:solidFill>
                <a:latin typeface="+mj-lt"/>
                <a:ea typeface="Times New Roman" panose="02020603050405020304" pitchFamily="18" charset="0"/>
              </a:rPr>
              <a:t>SIG</a:t>
            </a:r>
            <a:r>
              <a:rPr lang="es-ES" sz="1600" b="0" dirty="0" smtClean="0">
                <a:solidFill>
                  <a:srgbClr val="000000"/>
                </a:solidFill>
                <a:latin typeface="+mj-lt"/>
                <a:ea typeface="Times New Roman" panose="02020603050405020304" pitchFamily="18" charset="0"/>
              </a:rPr>
              <a:t>, Cartografía </a:t>
            </a:r>
            <a:r>
              <a:rPr lang="es-ES" sz="1600" b="0" dirty="0">
                <a:solidFill>
                  <a:srgbClr val="000000"/>
                </a:solidFill>
                <a:latin typeface="+mj-lt"/>
                <a:ea typeface="Times New Roman" panose="02020603050405020304" pitchFamily="18" charset="0"/>
              </a:rPr>
              <a:t>digital </a:t>
            </a:r>
            <a:r>
              <a:rPr lang="es-ES" sz="1600" b="0" dirty="0" smtClean="0">
                <a:solidFill>
                  <a:srgbClr val="000000"/>
                </a:solidFill>
                <a:latin typeface="+mj-lt"/>
                <a:ea typeface="Times New Roman" panose="02020603050405020304" pitchFamily="18" charset="0"/>
              </a:rPr>
              <a:t>y técnicas </a:t>
            </a:r>
            <a:r>
              <a:rPr lang="es-ES" sz="1600" b="0" dirty="0">
                <a:solidFill>
                  <a:srgbClr val="000000"/>
                </a:solidFill>
                <a:latin typeface="+mj-lt"/>
                <a:ea typeface="Times New Roman" panose="02020603050405020304" pitchFamily="18" charset="0"/>
              </a:rPr>
              <a:t>de análisis espacial aplicadas a campos </a:t>
            </a:r>
            <a:r>
              <a:rPr lang="es-ES" sz="1600" b="0" dirty="0" smtClean="0">
                <a:solidFill>
                  <a:srgbClr val="000000"/>
                </a:solidFill>
                <a:latin typeface="+mj-lt"/>
                <a:ea typeface="Times New Roman" panose="02020603050405020304" pitchFamily="18" charset="0"/>
              </a:rPr>
              <a:t>como </a:t>
            </a:r>
            <a:r>
              <a:rPr lang="es-ES" sz="1600" b="0" dirty="0">
                <a:solidFill>
                  <a:srgbClr val="000000"/>
                </a:solidFill>
                <a:latin typeface="+mj-lt"/>
                <a:ea typeface="Times New Roman" panose="02020603050405020304" pitchFamily="18" charset="0"/>
              </a:rPr>
              <a:t>el paisaje, la prospectiva territorial, el análisis de redes, el </a:t>
            </a:r>
            <a:r>
              <a:rPr lang="es-ES" sz="1600" b="0" dirty="0" err="1">
                <a:solidFill>
                  <a:srgbClr val="000000"/>
                </a:solidFill>
                <a:latin typeface="+mj-lt"/>
                <a:ea typeface="Times New Roman" panose="02020603050405020304" pitchFamily="18" charset="0"/>
              </a:rPr>
              <a:t>geomarketing</a:t>
            </a:r>
            <a:r>
              <a:rPr lang="es-ES" sz="1600" b="0" dirty="0">
                <a:solidFill>
                  <a:srgbClr val="000000"/>
                </a:solidFill>
                <a:latin typeface="+mj-lt"/>
                <a:ea typeface="Times New Roman" panose="02020603050405020304" pitchFamily="18" charset="0"/>
              </a:rPr>
              <a:t>, etc.  </a:t>
            </a:r>
          </a:p>
          <a:p>
            <a:pPr marL="342900" lvl="0" indent="-342900" algn="just">
              <a:spcAft>
                <a:spcPts val="600"/>
              </a:spcAft>
              <a:buFont typeface="Symbol" panose="05050102010706020507" pitchFamily="18" charset="2"/>
              <a:buChar char=""/>
            </a:pPr>
            <a:r>
              <a:rPr lang="es-ES" sz="1600" b="0" dirty="0">
                <a:solidFill>
                  <a:srgbClr val="000000"/>
                </a:solidFill>
                <a:latin typeface="+mj-lt"/>
                <a:ea typeface="Times New Roman" panose="02020603050405020304" pitchFamily="18" charset="0"/>
              </a:rPr>
              <a:t>Cualificar </a:t>
            </a:r>
            <a:r>
              <a:rPr lang="es-ES" sz="1600" b="0" dirty="0" smtClean="0">
                <a:solidFill>
                  <a:srgbClr val="000000"/>
                </a:solidFill>
                <a:latin typeface="+mj-lt"/>
                <a:ea typeface="Times New Roman" panose="02020603050405020304" pitchFamily="18" charset="0"/>
              </a:rPr>
              <a:t>para </a:t>
            </a:r>
            <a:r>
              <a:rPr lang="es-ES" sz="1600" dirty="0" smtClean="0">
                <a:solidFill>
                  <a:srgbClr val="000000"/>
                </a:solidFill>
                <a:latin typeface="+mj-lt"/>
                <a:ea typeface="Times New Roman" panose="02020603050405020304" pitchFamily="18" charset="0"/>
              </a:rPr>
              <a:t>integración </a:t>
            </a:r>
            <a:r>
              <a:rPr lang="es-ES" sz="1600" dirty="0">
                <a:solidFill>
                  <a:srgbClr val="000000"/>
                </a:solidFill>
                <a:latin typeface="+mj-lt"/>
                <a:ea typeface="Times New Roman" panose="02020603050405020304" pitchFamily="18" charset="0"/>
              </a:rPr>
              <a:t>en </a:t>
            </a:r>
            <a:r>
              <a:rPr lang="es-ES" sz="1600" dirty="0" smtClean="0">
                <a:solidFill>
                  <a:srgbClr val="000000"/>
                </a:solidFill>
                <a:latin typeface="+mj-lt"/>
                <a:ea typeface="Times New Roman" panose="02020603050405020304" pitchFamily="18" charset="0"/>
              </a:rPr>
              <a:t>administraciones </a:t>
            </a:r>
            <a:r>
              <a:rPr lang="es-ES" sz="1600" dirty="0">
                <a:solidFill>
                  <a:srgbClr val="000000"/>
                </a:solidFill>
                <a:latin typeface="+mj-lt"/>
                <a:ea typeface="Times New Roman" panose="02020603050405020304" pitchFamily="18" charset="0"/>
              </a:rPr>
              <a:t>públicas y </a:t>
            </a:r>
            <a:r>
              <a:rPr lang="es-ES" sz="1600" dirty="0" smtClean="0">
                <a:solidFill>
                  <a:srgbClr val="000000"/>
                </a:solidFill>
                <a:latin typeface="+mj-lt"/>
                <a:ea typeface="Times New Roman" panose="02020603050405020304" pitchFamily="18" charset="0"/>
              </a:rPr>
              <a:t>empresa </a:t>
            </a:r>
            <a:r>
              <a:rPr lang="es-ES" sz="1600" dirty="0">
                <a:solidFill>
                  <a:srgbClr val="000000"/>
                </a:solidFill>
                <a:latin typeface="+mj-lt"/>
                <a:ea typeface="Times New Roman" panose="02020603050405020304" pitchFamily="18" charset="0"/>
              </a:rPr>
              <a:t>privada</a:t>
            </a:r>
            <a:r>
              <a:rPr lang="es-ES" sz="1600" b="0" dirty="0">
                <a:solidFill>
                  <a:srgbClr val="000000"/>
                </a:solidFill>
                <a:latin typeface="+mj-lt"/>
                <a:ea typeface="Times New Roman" panose="02020603050405020304" pitchFamily="18" charset="0"/>
              </a:rPr>
              <a:t>. </a:t>
            </a:r>
            <a:r>
              <a:rPr lang="es-ES" sz="1600" b="0" dirty="0" smtClean="0">
                <a:solidFill>
                  <a:srgbClr val="000000"/>
                </a:solidFill>
                <a:latin typeface="+mj-lt"/>
                <a:ea typeface="Times New Roman" panose="02020603050405020304" pitchFamily="18" charset="0"/>
              </a:rPr>
              <a:t>También </a:t>
            </a:r>
            <a:r>
              <a:rPr lang="es-ES" sz="1600" b="0" dirty="0">
                <a:solidFill>
                  <a:srgbClr val="000000"/>
                </a:solidFill>
                <a:latin typeface="+mj-lt"/>
                <a:ea typeface="Times New Roman" panose="02020603050405020304" pitchFamily="18" charset="0"/>
              </a:rPr>
              <a:t>suministra la preparación </a:t>
            </a:r>
            <a:r>
              <a:rPr lang="es-ES" sz="1600" b="0" dirty="0" smtClean="0">
                <a:solidFill>
                  <a:srgbClr val="000000"/>
                </a:solidFill>
                <a:latin typeface="+mj-lt"/>
                <a:ea typeface="Times New Roman" panose="02020603050405020304" pitchFamily="18" charset="0"/>
              </a:rPr>
              <a:t>para orientar </a:t>
            </a:r>
            <a:r>
              <a:rPr lang="es-ES" sz="1600" b="0" dirty="0">
                <a:solidFill>
                  <a:srgbClr val="000000"/>
                </a:solidFill>
                <a:latin typeface="+mj-lt"/>
                <a:ea typeface="Times New Roman" panose="02020603050405020304" pitchFamily="18" charset="0"/>
              </a:rPr>
              <a:t>el futuro del alumno hacia la </a:t>
            </a:r>
            <a:r>
              <a:rPr lang="es-ES" sz="1600" dirty="0" smtClean="0">
                <a:solidFill>
                  <a:srgbClr val="000000"/>
                </a:solidFill>
                <a:latin typeface="+mj-lt"/>
                <a:ea typeface="Times New Roman" panose="02020603050405020304" pitchFamily="18" charset="0"/>
              </a:rPr>
              <a:t>investigación</a:t>
            </a:r>
            <a:r>
              <a:rPr lang="es-ES" sz="1600" b="0" dirty="0" smtClean="0">
                <a:solidFill>
                  <a:srgbClr val="000000"/>
                </a:solidFill>
                <a:latin typeface="+mj-lt"/>
                <a:ea typeface="Times New Roman" panose="02020603050405020304" pitchFamily="18" charset="0"/>
              </a:rPr>
              <a:t>. </a:t>
            </a:r>
            <a:endParaRPr lang="es-ES" sz="1600" b="0" dirty="0">
              <a:solidFill>
                <a:srgbClr val="000000"/>
              </a:solidFill>
              <a:latin typeface="+mj-lt"/>
              <a:ea typeface="Times New Roman" panose="02020603050405020304" pitchFamily="18" charset="0"/>
            </a:endParaRPr>
          </a:p>
          <a:p>
            <a:pPr algn="just"/>
            <a:r>
              <a:rPr lang="es-ES" sz="1600" b="0" dirty="0" smtClean="0">
                <a:solidFill>
                  <a:srgbClr val="000000"/>
                </a:solidFill>
                <a:latin typeface="+mj-lt"/>
                <a:ea typeface="Times New Roman" panose="02020603050405020304" pitchFamily="18" charset="0"/>
              </a:rPr>
              <a:t>Virtualización </a:t>
            </a:r>
            <a:r>
              <a:rPr lang="es-ES" sz="1600" b="0" dirty="0">
                <a:solidFill>
                  <a:srgbClr val="000000"/>
                </a:solidFill>
                <a:latin typeface="+mj-lt"/>
                <a:ea typeface="Times New Roman" panose="02020603050405020304" pitchFamily="18" charset="0"/>
              </a:rPr>
              <a:t>en sus cursos, pero también se mantiene el contacto estrecho entre estudiantes y profesorado, por tanto </a:t>
            </a:r>
            <a:r>
              <a:rPr lang="es-ES" sz="1600" dirty="0">
                <a:solidFill>
                  <a:srgbClr val="000000"/>
                </a:solidFill>
                <a:latin typeface="+mj-lt"/>
                <a:ea typeface="Times New Roman" panose="02020603050405020304" pitchFamily="18" charset="0"/>
              </a:rPr>
              <a:t>semipresencial</a:t>
            </a:r>
            <a:r>
              <a:rPr lang="es-ES" sz="1600" b="0" dirty="0">
                <a:solidFill>
                  <a:srgbClr val="000000"/>
                </a:solidFill>
                <a:latin typeface="+mj-lt"/>
                <a:ea typeface="Times New Roman" panose="02020603050405020304" pitchFamily="18" charset="0"/>
              </a:rPr>
              <a:t>. </a:t>
            </a:r>
            <a:endParaRPr lang="es-ES" sz="1600" b="0" dirty="0">
              <a:solidFill>
                <a:srgbClr val="000000"/>
              </a:solidFill>
              <a:latin typeface="+mj-lt"/>
            </a:endParaRPr>
          </a:p>
        </p:txBody>
      </p:sp>
    </p:spTree>
    <p:extLst>
      <p:ext uri="{BB962C8B-B14F-4D97-AF65-F5344CB8AC3E}">
        <p14:creationId xmlns:p14="http://schemas.microsoft.com/office/powerpoint/2010/main" val="3034294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 name="23 Rectángulo"/>
          <p:cNvSpPr/>
          <p:nvPr/>
        </p:nvSpPr>
        <p:spPr>
          <a:xfrm>
            <a:off x="4164956" y="6235530"/>
            <a:ext cx="2023655" cy="128895"/>
          </a:xfrm>
          <a:prstGeom prst="rect">
            <a:avLst/>
          </a:prstGeom>
        </p:spPr>
        <p:txBody>
          <a:bodyPr wrap="none" lIns="20967" tIns="10484" rIns="20967" bIns="10484">
            <a:spAutoFit/>
          </a:bodyPr>
          <a:lstStyle/>
          <a:p>
            <a:pPr algn="just"/>
            <a:r>
              <a:rPr lang="es-ES" sz="700" b="0" dirty="0" smtClean="0">
                <a:solidFill>
                  <a:srgbClr val="000000"/>
                </a:solidFill>
              </a:rPr>
              <a:t> </a:t>
            </a:r>
            <a:r>
              <a:rPr lang="en-US" sz="700" b="0" dirty="0" smtClean="0">
                <a:solidFill>
                  <a:srgbClr val="000000"/>
                </a:solidFill>
              </a:rPr>
              <a:t>Source: Final Reports of RDPs. Own elaboration.</a:t>
            </a:r>
            <a:endParaRPr lang="es-ES" sz="700" b="0" dirty="0">
              <a:solidFill>
                <a:srgbClr val="000000"/>
              </a:solidFill>
            </a:endParaRPr>
          </a:p>
        </p:txBody>
      </p:sp>
      <p:grpSp>
        <p:nvGrpSpPr>
          <p:cNvPr id="3" name="Grupo 2"/>
          <p:cNvGrpSpPr/>
          <p:nvPr/>
        </p:nvGrpSpPr>
        <p:grpSpPr>
          <a:xfrm>
            <a:off x="-15552" y="6208716"/>
            <a:ext cx="9906000" cy="676668"/>
            <a:chOff x="-15552" y="5849888"/>
            <a:chExt cx="9906000" cy="676668"/>
          </a:xfrm>
        </p:grpSpPr>
        <p:pic>
          <p:nvPicPr>
            <p:cNvPr id="12" name="11 Imagen" descr="una_cabecera.png"/>
            <p:cNvPicPr>
              <a:picLocks noChangeAspect="1"/>
            </p:cNvPicPr>
            <p:nvPr/>
          </p:nvPicPr>
          <p:blipFill>
            <a:blip r:embed="rId2" cstate="print"/>
            <a:stretch>
              <a:fillRect/>
            </a:stretch>
          </p:blipFill>
          <p:spPr>
            <a:xfrm>
              <a:off x="-15552" y="5849888"/>
              <a:ext cx="9906000" cy="676668"/>
            </a:xfrm>
            <a:prstGeom prst="rect">
              <a:avLst/>
            </a:prstGeom>
          </p:spPr>
        </p:pic>
        <p:pic>
          <p:nvPicPr>
            <p:cNvPr id="2" name="Imagen 1"/>
            <p:cNvPicPr>
              <a:picLocks noChangeAspect="1"/>
            </p:cNvPicPr>
            <p:nvPr/>
          </p:nvPicPr>
          <p:blipFill>
            <a:blip r:embed="rId3"/>
            <a:stretch>
              <a:fillRect/>
            </a:stretch>
          </p:blipFill>
          <p:spPr>
            <a:xfrm>
              <a:off x="2216696" y="5849888"/>
              <a:ext cx="1173462" cy="676668"/>
            </a:xfrm>
            <a:prstGeom prst="rect">
              <a:avLst/>
            </a:prstGeom>
          </p:spPr>
        </p:pic>
      </p:grpSp>
      <p:sp>
        <p:nvSpPr>
          <p:cNvPr id="7" name="Rectángulo 6"/>
          <p:cNvSpPr/>
          <p:nvPr/>
        </p:nvSpPr>
        <p:spPr>
          <a:xfrm>
            <a:off x="780157" y="1484784"/>
            <a:ext cx="8349307" cy="4416594"/>
          </a:xfrm>
          <a:prstGeom prst="rect">
            <a:avLst/>
          </a:prstGeom>
        </p:spPr>
        <p:txBody>
          <a:bodyPr wrap="square">
            <a:spAutoFit/>
          </a:bodyPr>
          <a:lstStyle/>
          <a:p>
            <a:pPr algn="just">
              <a:spcAft>
                <a:spcPts val="600"/>
              </a:spcAft>
            </a:pPr>
            <a:r>
              <a:rPr lang="es-ES" sz="1600" dirty="0" smtClean="0">
                <a:solidFill>
                  <a:srgbClr val="000000"/>
                </a:solidFill>
                <a:latin typeface="+mj-lt"/>
                <a:ea typeface="Times New Roman" panose="02020603050405020304" pitchFamily="18" charset="0"/>
              </a:rPr>
              <a:t>Créditos: 60 créditos ECTS </a:t>
            </a:r>
            <a:r>
              <a:rPr lang="es-ES" sz="1600" b="0" dirty="0" smtClean="0">
                <a:solidFill>
                  <a:srgbClr val="000000"/>
                </a:solidFill>
                <a:latin typeface="+mj-lt"/>
                <a:ea typeface="Times New Roman" panose="02020603050405020304" pitchFamily="18" charset="0"/>
              </a:rPr>
              <a:t>(48+12 TFM)</a:t>
            </a:r>
          </a:p>
          <a:p>
            <a:pPr algn="just">
              <a:spcAft>
                <a:spcPts val="600"/>
              </a:spcAft>
            </a:pPr>
            <a:r>
              <a:rPr lang="es-ES" sz="1600" b="0" dirty="0" smtClean="0">
                <a:solidFill>
                  <a:srgbClr val="000000"/>
                </a:solidFill>
                <a:latin typeface="+mj-lt"/>
                <a:ea typeface="Times New Roman" panose="02020603050405020304" pitchFamily="18" charset="0"/>
              </a:rPr>
              <a:t>Acceso: estudiantes graduados en el campo de las ciencias sociales y jurídicas, ciencias ambientales, arquitectura e ingeniería, así como otros ámbitos del conocimiento con perspectiva territorial.</a:t>
            </a:r>
          </a:p>
          <a:p>
            <a:pPr algn="just">
              <a:spcAft>
                <a:spcPts val="600"/>
              </a:spcAft>
            </a:pPr>
            <a:r>
              <a:rPr lang="es-ES" sz="1600" b="0" dirty="0" smtClean="0">
                <a:solidFill>
                  <a:srgbClr val="000000"/>
                </a:solidFill>
                <a:latin typeface="+mj-lt"/>
                <a:ea typeface="Times New Roman" panose="02020603050405020304" pitchFamily="18" charset="0"/>
              </a:rPr>
              <a:t>En primer lugar, y de forma prioritaria, el perfil de ingreso debe ser el de una persona graduada en Geografía o en disciplinas afines (con interés por la gobernanza y el liderazgo territorial, sensibilidad por el medio ambiente, la gestión y ordenación territorial y del paisaje, los desequilibrios socioeconómicos, etc.).</a:t>
            </a:r>
          </a:p>
          <a:p>
            <a:pPr algn="just">
              <a:spcAft>
                <a:spcPts val="600"/>
              </a:spcAft>
            </a:pPr>
            <a:r>
              <a:rPr lang="es-ES" sz="1600" b="0" dirty="0" smtClean="0">
                <a:solidFill>
                  <a:srgbClr val="000000"/>
                </a:solidFill>
                <a:latin typeface="+mj-lt"/>
                <a:ea typeface="Times New Roman" panose="02020603050405020304" pitchFamily="18" charset="0"/>
              </a:rPr>
              <a:t>En segundo lugar, profesionales con tareas relacionadas con la gobernanza, el liderazgo y la planificación territorial –en la administración pública (ayuntamientos, consejos comarcales, administración provincial o autonómica) o en el sector privado (consultoras, gabinetes)- pero que no poseen una formación reglada específica en la materia.</a:t>
            </a:r>
          </a:p>
          <a:p>
            <a:pPr algn="just">
              <a:spcAft>
                <a:spcPts val="600"/>
              </a:spcAft>
            </a:pPr>
            <a:r>
              <a:rPr lang="es-ES" sz="1600" b="0" dirty="0" smtClean="0">
                <a:solidFill>
                  <a:srgbClr val="000000"/>
                </a:solidFill>
                <a:latin typeface="+mj-lt"/>
                <a:ea typeface="Times New Roman" panose="02020603050405020304" pitchFamily="18" charset="0"/>
              </a:rPr>
              <a:t>Perfiles: Geografía, Ordenación del Territorio, Gestión del Territorio, Arquitectura, Economía, Ciencias Ambientales, Ciencias Políticas y de la Administración, Sociología, Antropología, Ingeniería, Turismo, Historia y otras afines.</a:t>
            </a:r>
          </a:p>
          <a:p>
            <a:pPr algn="just">
              <a:spcAft>
                <a:spcPts val="600"/>
              </a:spcAft>
            </a:pPr>
            <a:r>
              <a:rPr lang="es-ES" sz="1600" dirty="0" smtClean="0">
                <a:solidFill>
                  <a:srgbClr val="000000"/>
                </a:solidFill>
                <a:latin typeface="+mj-lt"/>
                <a:ea typeface="Times New Roman" panose="02020603050405020304" pitchFamily="18" charset="0"/>
              </a:rPr>
              <a:t>Número máximo de estudiantes de 30.</a:t>
            </a:r>
          </a:p>
        </p:txBody>
      </p:sp>
      <p:sp>
        <p:nvSpPr>
          <p:cNvPr id="8" name="1 Título"/>
          <p:cNvSpPr>
            <a:spLocks noGrp="1"/>
          </p:cNvSpPr>
          <p:nvPr>
            <p:ph type="ctrTitle" sz="quarter"/>
          </p:nvPr>
        </p:nvSpPr>
        <p:spPr>
          <a:xfrm>
            <a:off x="780157" y="692696"/>
            <a:ext cx="8349307" cy="504056"/>
          </a:xfrm>
          <a:solidFill>
            <a:srgbClr val="660066"/>
          </a:solidFill>
          <a:ln>
            <a:solidFill>
              <a:srgbClr val="000000"/>
            </a:solidFill>
          </a:ln>
        </p:spPr>
        <p:txBody>
          <a:bodyPr/>
          <a:lstStyle/>
          <a:p>
            <a:r>
              <a:rPr lang="es-ES" sz="2400" b="1" i="1" cap="all" dirty="0" smtClean="0">
                <a:solidFill>
                  <a:schemeClr val="tx1"/>
                </a:solidFill>
                <a:effectLst/>
              </a:rPr>
              <a:t>PERFILES Y ESTUDIANTES</a:t>
            </a:r>
            <a:endParaRPr lang="es-ES" sz="2400" b="1" i="1" dirty="0" smtClean="0">
              <a:solidFill>
                <a:schemeClr val="tx1"/>
              </a:solidFill>
              <a:effectLst/>
            </a:endParaRPr>
          </a:p>
        </p:txBody>
      </p:sp>
    </p:spTree>
    <p:extLst>
      <p:ext uri="{BB962C8B-B14F-4D97-AF65-F5344CB8AC3E}">
        <p14:creationId xmlns:p14="http://schemas.microsoft.com/office/powerpoint/2010/main" val="1397316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2_Presentación1">
  <a:themeElements>
    <a:clrScheme name="Presentación1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2_Presentación1">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ción1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Presentación1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Presentación1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Presentación1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Presentación1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Presentación1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Presentación1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Presentación1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Presentación1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Presentación1</Template>
  <TotalTime>7107</TotalTime>
  <Words>3915</Words>
  <Application>Microsoft Office PowerPoint</Application>
  <PresentationFormat>A4 (210 x 297 mm)</PresentationFormat>
  <Paragraphs>764</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2_Presentación1</vt:lpstr>
      <vt:lpstr>Máster universitario en  Análisis y gestión del territorio: PLANIFICACIÓN, GOBERNANZA Y liderazgo territorial</vt:lpstr>
      <vt:lpstr>ASPECTOS A ABORDAR</vt:lpstr>
      <vt:lpstr>Presentación nuevos estudiantes especialidad UGR </vt:lpstr>
      <vt:lpstr>estudiantes especialidad UGR = TFM </vt:lpstr>
      <vt:lpstr>Presentación de PowerPoint</vt:lpstr>
      <vt:lpstr>KEYWORDS</vt:lpstr>
      <vt:lpstr>Salidas profesionales</vt:lpstr>
      <vt:lpstr>OBJETIVOS</vt:lpstr>
      <vt:lpstr>PERFILES Y ESTUDIANTES</vt:lpstr>
      <vt:lpstr>INFORMACIÓN ADMINISTRATIVA</vt:lpstr>
      <vt:lpstr>Presentación de PowerPoint</vt:lpstr>
      <vt:lpstr>PLAN DE ESTUDIOS</vt:lpstr>
      <vt:lpstr>Presentación de PowerPoint</vt:lpstr>
      <vt:lpstr>Presentación de PowerPoint</vt:lpstr>
      <vt:lpstr>Presentación de PowerPoint</vt:lpstr>
      <vt:lpstr>Presentación de PowerPoint</vt:lpstr>
      <vt:lpstr>Presentación de PowerPoint</vt:lpstr>
      <vt:lpstr>PRÁCTICAS EXTERNAS</vt:lpstr>
      <vt:lpstr>Presentación de PowerPoint</vt:lpstr>
      <vt:lpstr>Presentación de PowerPoint</vt:lpstr>
      <vt:lpstr>Presentación de PowerPoint</vt:lpstr>
      <vt:lpstr>ASIGNATURAS OFERTADAS EN OTROS MÁSTERES</vt:lpstr>
      <vt:lpstr>ELEMENTOS DIFERENCIADORES</vt:lpstr>
      <vt:lpstr>      La Oficina de Gestión de Alojamientos de la UGR recoge ofertas de pisos para estudiantes, colegios mayores, residencias o habitaciones. Además, fomenta la comunicación entre demandantes y ofertantes  La Oficina de Gestión de Alojamientos de la Universidad de Granada pone a disposición de la Comunidad Universitaria, principalmente el conjunto de los estudiantes, un servicio de organización de los recursos existentes de hospedaje, fomentando la incorporación de ofertas y optimizando la comunicación entre demandantes y ofertantes.  Este servicio de la UGR informa de ofertas de alojamiento en colegios mayores, residencias universitarias, pisos, habitaciones con ofertas especiales para estudiantes universitarios u hospedaje con personas mayores.  La Oficina de Gestión de Alojamientos de la Universidad de Granada se encuentra en el edificio de Comedores Universitarios de la Calle Severo Ochoa, dentro de las dependencias del Servicio de Asistencia al Estudiante (SAE).  Para más información, consultar su web http://alojamiento.ugr.es/ o escribir al correo electrónico alojamiento@ugr.es </vt:lpstr>
      <vt:lpstr>Presentación de PowerPoint</vt:lpstr>
    </vt:vector>
  </TitlesOfParts>
  <Company>Departamento de Geografía Humana, Univ. Granada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Francisco Navarro</dc:creator>
  <cp:lastModifiedBy>usuario</cp:lastModifiedBy>
  <cp:revision>991</cp:revision>
  <cp:lastPrinted>2017-10-11T09:28:54Z</cp:lastPrinted>
  <dcterms:created xsi:type="dcterms:W3CDTF">2009-04-12T19:32:58Z</dcterms:created>
  <dcterms:modified xsi:type="dcterms:W3CDTF">2017-10-11T11:32:43Z</dcterms:modified>
</cp:coreProperties>
</file>