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84" r:id="rId3"/>
    <p:sldId id="285" r:id="rId4"/>
    <p:sldId id="257" r:id="rId5"/>
    <p:sldId id="258" r:id="rId6"/>
    <p:sldId id="259" r:id="rId7"/>
    <p:sldId id="293" r:id="rId8"/>
    <p:sldId id="260" r:id="rId9"/>
    <p:sldId id="294" r:id="rId10"/>
    <p:sldId id="295" r:id="rId11"/>
    <p:sldId id="297" r:id="rId12"/>
    <p:sldId id="313" r:id="rId13"/>
    <p:sldId id="298" r:id="rId14"/>
    <p:sldId id="301" r:id="rId15"/>
    <p:sldId id="302" r:id="rId16"/>
    <p:sldId id="314" r:id="rId17"/>
    <p:sldId id="312" r:id="rId18"/>
    <p:sldId id="299" r:id="rId19"/>
    <p:sldId id="308" r:id="rId20"/>
    <p:sldId id="304" r:id="rId21"/>
    <p:sldId id="306" r:id="rId22"/>
    <p:sldId id="310" r:id="rId23"/>
    <p:sldId id="300" r:id="rId24"/>
    <p:sldId id="287" r:id="rId25"/>
    <p:sldId id="289" r:id="rId26"/>
    <p:sldId id="273" r:id="rId27"/>
    <p:sldId id="275" r:id="rId28"/>
    <p:sldId id="276" r:id="rId29"/>
    <p:sldId id="277" r:id="rId30"/>
    <p:sldId id="278" r:id="rId31"/>
    <p:sldId id="291" r:id="rId32"/>
    <p:sldId id="280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F4C46-66D6-45E4-979D-B191FBFD52EF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4ABAC-F1A7-44F4-AB6E-AB00567E01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4ABAC-F1A7-44F4-AB6E-AB00567E019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A1793-BD13-4538-BCDF-9B41D9DE9A1B}" type="slidenum">
              <a:rPr lang="es-ES"/>
              <a:pPr/>
              <a:t>17</a:t>
            </a:fld>
            <a:endParaRPr lang="es-E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4ABAC-F1A7-44F4-AB6E-AB00567E0198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F17BF9-A84B-4948-A0F4-7D0B3D2C81C8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E627789-E35A-4966-A44A-534F6DD7D3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villar@ugr.es" TargetMode="External"/><Relationship Id="rId2" Type="http://schemas.openxmlformats.org/officeDocument/2006/relationships/hyperlink" Target="mailto:gerardor@ugr.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s.c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yarzun@gmail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sarrollohumano.c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FFC000"/>
                </a:solidFill>
              </a:rPr>
              <a:t>“</a:t>
            </a:r>
            <a:r>
              <a:rPr lang="es-MX" b="1" dirty="0" smtClean="0">
                <a:solidFill>
                  <a:srgbClr val="FFC000"/>
                </a:solidFill>
              </a:rPr>
              <a:t>FEMINISMO/S,  IDENTIDADES Y  PODER” </a:t>
            </a:r>
            <a:endParaRPr lang="es-ES" b="1" dirty="0">
              <a:solidFill>
                <a:srgbClr val="FFC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633936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Dra. Kemy Oyarzún</a:t>
            </a:r>
          </a:p>
          <a:p>
            <a:r>
              <a:rPr lang="es-ES" dirty="0" smtClean="0"/>
              <a:t>Universidad de Chile</a:t>
            </a:r>
          </a:p>
          <a:p>
            <a:r>
              <a:rPr lang="es-ES" dirty="0" smtClean="0"/>
              <a:t>MODULO </a:t>
            </a:r>
            <a:r>
              <a:rPr lang="en-US" b="1" i="1" dirty="0" smtClean="0"/>
              <a:t>GEMMA: Erasmus </a:t>
            </a:r>
            <a:r>
              <a:rPr lang="en-US" b="1" i="1" dirty="0" err="1" smtClean="0"/>
              <a:t>Mundus</a:t>
            </a:r>
            <a:r>
              <a:rPr lang="en-US" b="1" i="1" dirty="0" smtClean="0"/>
              <a:t> Master’s Degree in Women’s and Gender Studies</a:t>
            </a:r>
            <a:endParaRPr lang="es-CL" dirty="0" smtClean="0"/>
          </a:p>
          <a:p>
            <a:r>
              <a:rPr lang="en-US" b="1" dirty="0" smtClean="0"/>
              <a:t> </a:t>
            </a:r>
            <a:endParaRPr lang="es-CL" dirty="0" smtClean="0"/>
          </a:p>
          <a:p>
            <a:r>
              <a:rPr lang="es-ES" b="1" dirty="0" smtClean="0"/>
              <a:t>INVESTIGADORES FEMINISTAS:</a:t>
            </a:r>
            <a:endParaRPr lang="es-CL" b="1" dirty="0" smtClean="0"/>
          </a:p>
          <a:p>
            <a:r>
              <a:rPr lang="es-ES" b="1" dirty="0" smtClean="0"/>
              <a:t>CASOS DE ESTUDIO </a:t>
            </a:r>
            <a:endParaRPr lang="es-C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Citas para el Debate: N1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46237"/>
            <a:ext cx="8686800" cy="4526280"/>
          </a:xfrm>
        </p:spPr>
        <p:txBody>
          <a:bodyPr>
            <a:normAutofit fontScale="92500" lnSpcReduction="20000"/>
          </a:bodyPr>
          <a:lstStyle/>
          <a:p>
            <a:pPr marL="812800" indent="-812800">
              <a:lnSpc>
                <a:spcPct val="80000"/>
              </a:lnSpc>
              <a:defRPr/>
            </a:pPr>
            <a:r>
              <a:rPr lang="es-ES" dirty="0" smtClean="0"/>
              <a:t>“</a:t>
            </a:r>
            <a:r>
              <a:rPr lang="es-CL" dirty="0" smtClean="0"/>
              <a:t>Con una estructura psíquica universal y mediante el lenguaje los seres humanos simbolizamos y hacemos cultura. …</a:t>
            </a:r>
            <a:r>
              <a:rPr lang="es-ES" dirty="0" smtClean="0"/>
              <a:t>Si el cuerpo es el lugar donde la cultura aterriza los significados que la da a la </a:t>
            </a:r>
            <a:r>
              <a:rPr lang="es-ES" i="1" dirty="0" smtClean="0"/>
              <a:t>diferencia sexual, ¿cómo distinguir qué aspectos de ese cuerpo están libres de </a:t>
            </a:r>
            <a:r>
              <a:rPr lang="es-ES" i="1" dirty="0" err="1" smtClean="0"/>
              <a:t>imprint</a:t>
            </a:r>
            <a:r>
              <a:rPr lang="es-ES" i="1" dirty="0" smtClean="0"/>
              <a:t> cultural o sea de género? No hay forma de responder a esta interrogante porque no hay cuerpo que no haya sido marcado por la cultura…El cuerpo es un territorio sobre el que se construye una red de placeres e intercambios corporales, a los que los discursos dotan de significados”. Marta Lamas  </a:t>
            </a:r>
          </a:p>
          <a:p>
            <a:pPr marL="812800" indent="-812800">
              <a:lnSpc>
                <a:spcPct val="80000"/>
              </a:lnSpc>
              <a:defRPr/>
            </a:pPr>
            <a:endParaRPr lang="es-ES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6762"/>
            <a:ext cx="8147050" cy="115006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4000" b="1" dirty="0" smtClean="0"/>
              <a:t> </a:t>
            </a:r>
            <a:br>
              <a:rPr lang="es-ES" sz="4000" b="1" dirty="0" smtClean="0"/>
            </a:br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3200" b="1" dirty="0" smtClean="0">
                <a:solidFill>
                  <a:schemeClr val="tx1"/>
                </a:solidFill>
              </a:rPr>
              <a:t>GAYLE  RUBIN  “EL SEXO ES SOCIO-HISTORICO PERO RELATIVAMENTE AUTONOMO</a:t>
            </a:r>
            <a:r>
              <a:rPr lang="es-ES" sz="3200" b="1" dirty="0" smtClean="0"/>
              <a:t>”</a:t>
            </a:r>
            <a:br>
              <a:rPr lang="es-ES" sz="3200" b="1" dirty="0" smtClean="0"/>
            </a:br>
            <a:r>
              <a:rPr lang="es-ES" sz="3200" b="1" dirty="0" smtClean="0"/>
              <a:t>N2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013"/>
            <a:ext cx="8229600" cy="3998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ES" sz="2400" b="1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b="1" i="1" dirty="0" smtClean="0"/>
              <a:t>EL SSG ES EL CONJUNTO DE DISPOSICIONES POR EL QUE UNA SOCIEDAD TRANSFORMA LA SEXUALIDAD BIOLOGICA EN PRODUCTOS DE LA ACTIVIDAD HUMANA, Y EL CUAL SE STISFACEN ESAS NECESIDADES TRANSFORMADAS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b="1" i="1" dirty="0" smtClean="0"/>
              <a:t>TODA SOCIEDAD TIENE UN SSG UN CONJUNTO DE DISPOSICIONES POR EL CUAL LA MATERIA PRIMA BIOLOGICA DEL SEXO Y LA PROCREACION SON CONFORMADAS POR LA INTERVENCIÓN HUMANA Y SOCIAL Y SATISFECHAS EN UNA FORMA AUTONOMA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400" b="1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31749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/>
              <a:t>"</a:t>
            </a:r>
            <a:r>
              <a:rPr lang="es-ES" b="1" i="1" dirty="0" smtClean="0"/>
              <a:t>Al pedírsele consejo, el doctor J. </a:t>
            </a:r>
            <a:r>
              <a:rPr lang="es-ES" b="1" i="1" dirty="0" err="1" smtClean="0"/>
              <a:t>Guerin</a:t>
            </a:r>
            <a:r>
              <a:rPr lang="es-ES" b="1" i="1" dirty="0" smtClean="0"/>
              <a:t> afirmó que, después de haber fracasado con todos los demás tratamientos, había conseguido curar a las adolescentes afectadas por el vicio del onanismo, quemándoles el clítoris con un hierro caliente... Aplico el punto caliente tres veces en cada uno de los labios mayores y otra en el clítoris... Tras la primera operación, de cuarenta a cincuenta veces en un día, el número de espasmos voluptuosos se reducía a tres o cuatro... Creemos, pues, que en casos similares a los que ustedes estudian, no debe dudarse en recurrir al hierro caliente, y en una etapa temprana, para combatir el onanismo </a:t>
            </a:r>
            <a:r>
              <a:rPr lang="es-ES" b="1" i="1" dirty="0" err="1" smtClean="0"/>
              <a:t>clitoridiano</a:t>
            </a:r>
            <a:r>
              <a:rPr lang="es-ES" b="1" i="1" dirty="0" smtClean="0"/>
              <a:t> y vaginal en las adolescentes". </a:t>
            </a:r>
            <a:r>
              <a:rPr lang="es-ES" b="1" i="1" dirty="0" err="1" smtClean="0"/>
              <a:t>Cit</a:t>
            </a:r>
            <a:r>
              <a:rPr lang="es-ES" b="1" i="1" dirty="0" smtClean="0"/>
              <a:t>  Rubin. Reflexionando sobre el sexo:</a:t>
            </a:r>
            <a:endParaRPr lang="es-C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Judith Butler, N 3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 fontScale="85000" lnSpcReduction="20000"/>
          </a:bodyPr>
          <a:lstStyle/>
          <a:p>
            <a:r>
              <a:rPr lang="es-ES" b="1" i="1" dirty="0" smtClean="0"/>
              <a:t>'</a:t>
            </a:r>
            <a:r>
              <a:rPr lang="es-ES" b="1" i="1" dirty="0" err="1" smtClean="0"/>
              <a:t>There</a:t>
            </a:r>
            <a:r>
              <a:rPr lang="es-ES" b="1" i="1" dirty="0" smtClean="0"/>
              <a:t> </a:t>
            </a:r>
            <a:r>
              <a:rPr lang="es-ES" b="1" i="1" dirty="0" err="1" smtClean="0"/>
              <a:t>is</a:t>
            </a:r>
            <a:r>
              <a:rPr lang="es-ES" b="1" i="1" dirty="0" smtClean="0"/>
              <a:t> no </a:t>
            </a:r>
            <a:r>
              <a:rPr lang="es-ES" b="1" i="1" dirty="0" err="1" smtClean="0"/>
              <a:t>gender</a:t>
            </a:r>
            <a:r>
              <a:rPr lang="es-ES" b="1" i="1" dirty="0" smtClean="0"/>
              <a:t> </a:t>
            </a:r>
            <a:r>
              <a:rPr lang="es-ES" b="1" i="1" dirty="0" err="1" smtClean="0"/>
              <a:t>identity</a:t>
            </a:r>
            <a:r>
              <a:rPr lang="es-ES" b="1" i="1" dirty="0" smtClean="0"/>
              <a:t> </a:t>
            </a:r>
            <a:r>
              <a:rPr lang="es-ES" b="1" i="1" dirty="0" err="1" smtClean="0"/>
              <a:t>behind</a:t>
            </a:r>
            <a:r>
              <a:rPr lang="es-ES" b="1" i="1" dirty="0" smtClean="0"/>
              <a:t>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expressions</a:t>
            </a:r>
            <a:r>
              <a:rPr lang="es-ES" b="1" i="1" dirty="0" smtClean="0"/>
              <a:t> of </a:t>
            </a:r>
            <a:r>
              <a:rPr lang="es-ES" b="1" i="1" dirty="0" err="1" smtClean="0"/>
              <a:t>gender</a:t>
            </a:r>
            <a:r>
              <a:rPr lang="es-ES" b="1" i="1" dirty="0" smtClean="0"/>
              <a:t>; ... </a:t>
            </a:r>
            <a:r>
              <a:rPr lang="es-ES" b="1" i="1" dirty="0" err="1" smtClean="0"/>
              <a:t>identity</a:t>
            </a:r>
            <a:r>
              <a:rPr lang="es-ES" b="1" i="1" dirty="0" smtClean="0"/>
              <a:t> </a:t>
            </a:r>
            <a:r>
              <a:rPr lang="es-ES" b="1" i="1" dirty="0" err="1" smtClean="0"/>
              <a:t>is</a:t>
            </a:r>
            <a:r>
              <a:rPr lang="es-ES" b="1" i="1" dirty="0" smtClean="0"/>
              <a:t> </a:t>
            </a:r>
            <a:r>
              <a:rPr lang="es-ES" b="1" i="1" dirty="0" err="1" smtClean="0"/>
              <a:t>performatively</a:t>
            </a:r>
            <a:r>
              <a:rPr lang="es-ES" b="1" i="1" dirty="0" smtClean="0"/>
              <a:t> </a:t>
            </a:r>
            <a:r>
              <a:rPr lang="es-ES" b="1" i="1" dirty="0" err="1" smtClean="0"/>
              <a:t>constituted</a:t>
            </a:r>
            <a:r>
              <a:rPr lang="es-ES" b="1" i="1" dirty="0" smtClean="0"/>
              <a:t> </a:t>
            </a:r>
            <a:r>
              <a:rPr lang="es-ES" b="1" i="1" dirty="0" err="1" smtClean="0"/>
              <a:t>by</a:t>
            </a:r>
            <a:r>
              <a:rPr lang="es-ES" b="1" i="1" dirty="0" smtClean="0"/>
              <a:t>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very</a:t>
            </a:r>
            <a:r>
              <a:rPr lang="es-ES" b="1" i="1" dirty="0" smtClean="0"/>
              <a:t> "</a:t>
            </a:r>
            <a:r>
              <a:rPr lang="es-ES" b="1" i="1" dirty="0" err="1" smtClean="0"/>
              <a:t>expressions</a:t>
            </a:r>
            <a:r>
              <a:rPr lang="es-ES" b="1" i="1" dirty="0" smtClean="0"/>
              <a:t>" </a:t>
            </a:r>
            <a:r>
              <a:rPr lang="es-ES" b="1" i="1" dirty="0" err="1" smtClean="0"/>
              <a:t>that</a:t>
            </a:r>
            <a:r>
              <a:rPr lang="es-ES" b="1" i="1" dirty="0" smtClean="0"/>
              <a:t> are </a:t>
            </a:r>
            <a:r>
              <a:rPr lang="es-ES" b="1" i="1" dirty="0" err="1" smtClean="0"/>
              <a:t>said</a:t>
            </a:r>
            <a:r>
              <a:rPr lang="es-ES" b="1" i="1" dirty="0" smtClean="0"/>
              <a:t> </a:t>
            </a:r>
            <a:r>
              <a:rPr lang="es-ES" b="1" i="1" dirty="0" err="1" smtClean="0"/>
              <a:t>to</a:t>
            </a:r>
            <a:r>
              <a:rPr lang="es-ES" b="1" i="1" dirty="0" smtClean="0"/>
              <a:t> </a:t>
            </a:r>
            <a:r>
              <a:rPr lang="es-ES" b="1" i="1" dirty="0" err="1" smtClean="0"/>
              <a:t>be</a:t>
            </a:r>
            <a:r>
              <a:rPr lang="es-ES" b="1" i="1" dirty="0" smtClean="0"/>
              <a:t> </a:t>
            </a:r>
            <a:r>
              <a:rPr lang="es-ES" b="1" i="1" dirty="0" err="1" smtClean="0"/>
              <a:t>its</a:t>
            </a:r>
            <a:r>
              <a:rPr lang="es-ES" b="1" i="1" dirty="0" smtClean="0"/>
              <a:t> </a:t>
            </a:r>
            <a:r>
              <a:rPr lang="es-ES" b="1" i="1" dirty="0" err="1" smtClean="0"/>
              <a:t>results</a:t>
            </a:r>
            <a:r>
              <a:rPr lang="es-ES" b="1" i="1" dirty="0" smtClean="0"/>
              <a:t>.' (Gender Trouble, p. 25). In </a:t>
            </a:r>
            <a:r>
              <a:rPr lang="es-ES" b="1" i="1" dirty="0" err="1" smtClean="0"/>
              <a:t>other</a:t>
            </a:r>
            <a:r>
              <a:rPr lang="es-ES" b="1" i="1" dirty="0" smtClean="0"/>
              <a:t> </a:t>
            </a:r>
            <a:r>
              <a:rPr lang="es-ES" b="1" i="1" dirty="0" err="1" smtClean="0"/>
              <a:t>words</a:t>
            </a:r>
            <a:r>
              <a:rPr lang="es-ES" b="1" i="1" dirty="0" smtClean="0"/>
              <a:t>, </a:t>
            </a:r>
            <a:r>
              <a:rPr lang="es-ES" b="1" i="1" dirty="0" err="1" smtClean="0"/>
              <a:t>gender</a:t>
            </a:r>
            <a:r>
              <a:rPr lang="es-ES" b="1" i="1" dirty="0" smtClean="0"/>
              <a:t> </a:t>
            </a:r>
            <a:r>
              <a:rPr lang="es-ES" b="1" i="1" dirty="0" err="1" smtClean="0"/>
              <a:t>is</a:t>
            </a:r>
            <a:r>
              <a:rPr lang="es-ES" b="1" i="1" dirty="0" smtClean="0"/>
              <a:t> a performance; </a:t>
            </a:r>
            <a:r>
              <a:rPr lang="es-ES" b="1" i="1" dirty="0" err="1" smtClean="0"/>
              <a:t>it's</a:t>
            </a:r>
            <a:r>
              <a:rPr lang="es-ES" b="1" i="1" dirty="0" smtClean="0"/>
              <a:t> </a:t>
            </a:r>
            <a:r>
              <a:rPr lang="es-ES" b="1" i="1" dirty="0" err="1" smtClean="0"/>
              <a:t>what</a:t>
            </a:r>
            <a:r>
              <a:rPr lang="es-ES" b="1" i="1" dirty="0" smtClean="0"/>
              <a:t> </a:t>
            </a:r>
            <a:r>
              <a:rPr lang="es-ES" b="1" i="1" dirty="0" err="1" smtClean="0"/>
              <a:t>you</a:t>
            </a:r>
            <a:r>
              <a:rPr lang="es-ES" b="1" i="1" dirty="0" smtClean="0"/>
              <a:t> do at particular times, </a:t>
            </a:r>
            <a:r>
              <a:rPr lang="es-ES" b="1" i="1" dirty="0" err="1" smtClean="0"/>
              <a:t>rather</a:t>
            </a:r>
            <a:r>
              <a:rPr lang="es-ES" b="1" i="1" dirty="0" smtClean="0"/>
              <a:t> </a:t>
            </a:r>
            <a:r>
              <a:rPr lang="es-ES" b="1" i="1" dirty="0" err="1" smtClean="0"/>
              <a:t>than</a:t>
            </a:r>
            <a:r>
              <a:rPr lang="es-ES" b="1" i="1" dirty="0" smtClean="0"/>
              <a:t> a universal </a:t>
            </a:r>
            <a:r>
              <a:rPr lang="es-ES" b="1" i="1" dirty="0" err="1" smtClean="0"/>
              <a:t>who</a:t>
            </a:r>
            <a:r>
              <a:rPr lang="es-ES" b="1" i="1" dirty="0" smtClean="0"/>
              <a:t> </a:t>
            </a:r>
            <a:r>
              <a:rPr lang="es-ES" b="1" i="1" dirty="0" err="1" smtClean="0"/>
              <a:t>you</a:t>
            </a:r>
            <a:r>
              <a:rPr lang="es-ES" b="1" i="1" dirty="0" smtClean="0"/>
              <a:t> are…</a:t>
            </a:r>
            <a:r>
              <a:rPr lang="en-US" b="1" i="1" dirty="0" smtClean="0"/>
              <a:t>. By choosing to be different about it, we might work to change gender norms and the binary understanding of masculinity and femininity.”</a:t>
            </a:r>
          </a:p>
          <a:p>
            <a:r>
              <a:rPr lang="es-ES" b="1" dirty="0" smtClean="0"/>
              <a:t>..Las mujeres no deberían ser definidas por su sexo. No la diferencia entre los sexos sino la diferencia entre las mujeres”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"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effort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identify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enemy</a:t>
            </a:r>
            <a:r>
              <a:rPr lang="es-ES" b="1" dirty="0" smtClean="0"/>
              <a:t> as singular in </a:t>
            </a:r>
            <a:r>
              <a:rPr lang="es-ES" b="1" dirty="0" err="1" smtClean="0"/>
              <a:t>form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a reverse-</a:t>
            </a:r>
            <a:r>
              <a:rPr lang="es-ES" b="1" dirty="0" err="1" smtClean="0"/>
              <a:t>discourse</a:t>
            </a:r>
            <a:r>
              <a:rPr lang="es-ES" b="1" dirty="0" smtClean="0"/>
              <a:t> </a:t>
            </a:r>
            <a:r>
              <a:rPr lang="es-ES" b="1" dirty="0" err="1" smtClean="0"/>
              <a:t>that</a:t>
            </a:r>
            <a:r>
              <a:rPr lang="es-ES" b="1" dirty="0" smtClean="0"/>
              <a:t> </a:t>
            </a:r>
            <a:r>
              <a:rPr lang="es-ES" b="1" dirty="0" err="1" smtClean="0"/>
              <a:t>uncritically</a:t>
            </a:r>
            <a:r>
              <a:rPr lang="es-ES" b="1" dirty="0" smtClean="0"/>
              <a:t> </a:t>
            </a:r>
            <a:r>
              <a:rPr lang="es-ES" b="1" dirty="0" err="1" smtClean="0"/>
              <a:t>mimics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strategy</a:t>
            </a:r>
            <a:r>
              <a:rPr lang="es-ES" b="1" dirty="0" smtClean="0"/>
              <a:t> of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oppressor</a:t>
            </a:r>
            <a:r>
              <a:rPr lang="es-ES" b="1" dirty="0" smtClean="0"/>
              <a:t> </a:t>
            </a:r>
            <a:r>
              <a:rPr lang="es-ES" b="1" dirty="0" err="1" smtClean="0"/>
              <a:t>instead</a:t>
            </a:r>
            <a:r>
              <a:rPr lang="es-ES" b="1" dirty="0" smtClean="0"/>
              <a:t> of </a:t>
            </a:r>
            <a:r>
              <a:rPr lang="es-ES" b="1" dirty="0" err="1" smtClean="0"/>
              <a:t>offering</a:t>
            </a:r>
            <a:r>
              <a:rPr lang="es-ES" b="1" dirty="0" smtClean="0"/>
              <a:t> a </a:t>
            </a:r>
            <a:r>
              <a:rPr lang="es-ES" b="1" dirty="0" err="1" smtClean="0"/>
              <a:t>different</a:t>
            </a:r>
            <a:r>
              <a:rPr lang="es-ES" b="1" dirty="0" smtClean="0"/>
              <a:t> set of </a:t>
            </a:r>
            <a:r>
              <a:rPr lang="es-ES" b="1" dirty="0" err="1" smtClean="0"/>
              <a:t>terms</a:t>
            </a:r>
            <a:r>
              <a:rPr lang="es-ES" b="1" dirty="0" smtClean="0"/>
              <a:t>.“ (Butler, 1990, p.13) </a:t>
            </a:r>
            <a:r>
              <a:rPr lang="es-ES" b="1" dirty="0" smtClean="0">
                <a:solidFill>
                  <a:srgbClr val="FFFF00"/>
                </a:solidFill>
              </a:rPr>
              <a:t>"</a:t>
            </a:r>
            <a:r>
              <a:rPr lang="es-ES" b="1" dirty="0" smtClean="0"/>
              <a:t>By </a:t>
            </a:r>
            <a:r>
              <a:rPr lang="es-ES" b="1" dirty="0" err="1" smtClean="0"/>
              <a:t>conforming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a </a:t>
            </a:r>
            <a:r>
              <a:rPr lang="es-ES" b="1" dirty="0" err="1" smtClean="0"/>
              <a:t>requirement</a:t>
            </a:r>
            <a:r>
              <a:rPr lang="es-ES" b="1" dirty="0" smtClean="0"/>
              <a:t> of </a:t>
            </a:r>
            <a:r>
              <a:rPr lang="es-ES" b="1" dirty="0" err="1" smtClean="0"/>
              <a:t>representational</a:t>
            </a:r>
            <a:r>
              <a:rPr lang="es-ES" b="1" dirty="0" smtClean="0"/>
              <a:t> </a:t>
            </a:r>
            <a:r>
              <a:rPr lang="es-ES" b="1" dirty="0" err="1" smtClean="0"/>
              <a:t>politics</a:t>
            </a:r>
            <a:r>
              <a:rPr lang="es-ES" b="1" dirty="0" smtClean="0"/>
              <a:t> </a:t>
            </a:r>
            <a:r>
              <a:rPr lang="es-ES" b="1" dirty="0" err="1" smtClean="0"/>
              <a:t>that</a:t>
            </a:r>
            <a:r>
              <a:rPr lang="es-ES" b="1" dirty="0" smtClean="0"/>
              <a:t> </a:t>
            </a:r>
            <a:r>
              <a:rPr lang="es-ES" b="1" dirty="0" err="1" smtClean="0"/>
              <a:t>feminism</a:t>
            </a:r>
            <a:r>
              <a:rPr lang="es-ES" b="1" dirty="0" smtClean="0"/>
              <a:t> </a:t>
            </a:r>
            <a:r>
              <a:rPr lang="es-ES" b="1" dirty="0" err="1" smtClean="0"/>
              <a:t>articulate</a:t>
            </a:r>
            <a:r>
              <a:rPr lang="es-ES" b="1" dirty="0" smtClean="0"/>
              <a:t> a </a:t>
            </a:r>
            <a:r>
              <a:rPr lang="es-ES" b="1" dirty="0" err="1" smtClean="0"/>
              <a:t>stable</a:t>
            </a:r>
            <a:r>
              <a:rPr lang="es-ES" b="1" dirty="0" smtClean="0"/>
              <a:t> </a:t>
            </a:r>
            <a:r>
              <a:rPr lang="es-ES" b="1" dirty="0" err="1" smtClean="0"/>
              <a:t>subject</a:t>
            </a:r>
            <a:r>
              <a:rPr lang="es-ES" b="1" dirty="0" smtClean="0"/>
              <a:t>, </a:t>
            </a:r>
            <a:r>
              <a:rPr lang="es-ES" b="1" dirty="0" err="1" smtClean="0"/>
              <a:t>feminism</a:t>
            </a:r>
            <a:r>
              <a:rPr lang="es-ES" b="1" dirty="0" smtClean="0"/>
              <a:t> </a:t>
            </a:r>
            <a:r>
              <a:rPr lang="es-ES" b="1" dirty="0" err="1" smtClean="0"/>
              <a:t>thus</a:t>
            </a:r>
            <a:r>
              <a:rPr lang="es-ES" b="1" dirty="0" smtClean="0"/>
              <a:t> opens </a:t>
            </a:r>
            <a:r>
              <a:rPr lang="es-ES" b="1" dirty="0" err="1" smtClean="0"/>
              <a:t>itself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charges</a:t>
            </a:r>
            <a:r>
              <a:rPr lang="es-ES" b="1" dirty="0" smtClean="0"/>
              <a:t> of </a:t>
            </a:r>
            <a:r>
              <a:rPr lang="es-ES" b="1" dirty="0" err="1" smtClean="0"/>
              <a:t>gross</a:t>
            </a:r>
            <a:r>
              <a:rPr lang="es-ES" b="1" dirty="0" smtClean="0"/>
              <a:t> </a:t>
            </a:r>
            <a:r>
              <a:rPr lang="es-ES" b="1" dirty="0" err="1" smtClean="0"/>
              <a:t>misrepresentation</a:t>
            </a:r>
            <a:r>
              <a:rPr lang="es-ES" b="1" dirty="0" smtClean="0"/>
              <a:t>." </a:t>
            </a:r>
            <a:br>
              <a:rPr lang="es-ES" b="1" dirty="0" smtClean="0"/>
            </a:br>
            <a:r>
              <a:rPr lang="es-ES" b="1" dirty="0" smtClean="0"/>
              <a:t>(Butler, 1990, p.5) </a:t>
            </a:r>
          </a:p>
          <a:p>
            <a:endParaRPr lang="es-CL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"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If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identities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were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no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longer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fixed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as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premises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of a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political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syllogism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and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politics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no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longer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understood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as a set of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practices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derived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from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alleged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interests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that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belong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a set of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ready-made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subjects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a new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configuration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of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politics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would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surely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emerge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from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ruins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of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old</a:t>
            </a: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." </a:t>
            </a:r>
            <a:b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(Butler, 1990, p.149) 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“</a:t>
            </a:r>
            <a:r>
              <a:rPr lang="es-ES" dirty="0" smtClean="0"/>
              <a:t>El sexo no es una fatalidad, es la posibilidad de una vida creativa”</a:t>
            </a:r>
          </a:p>
          <a:p>
            <a:endParaRPr lang="es-ES" dirty="0" smtClean="0"/>
          </a:p>
          <a:p>
            <a:r>
              <a:rPr lang="es-ES" dirty="0" smtClean="0"/>
              <a:t>“Lo que me sorprende es---que en </a:t>
            </a:r>
            <a:r>
              <a:rPr lang="es-ES" b="1" dirty="0" smtClean="0"/>
              <a:t>nuestra sociedad, el arte se ha convertido en algo que atañe exclusivamente a los objetos y no a los individuos ni a la vida…¿Por qué esta lámpara, esta cosa, podría ser un objeto de arte y no mi vida”?</a:t>
            </a:r>
          </a:p>
          <a:p>
            <a:r>
              <a:rPr lang="es-ES" b="1" dirty="0" smtClean="0"/>
              <a:t>Michel Foucault</a:t>
            </a:r>
            <a:endParaRPr lang="es-C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5976937"/>
          </a:xfrm>
        </p:spPr>
        <p:txBody>
          <a:bodyPr/>
          <a:lstStyle/>
          <a:p>
            <a:pPr eaLnBrk="1" hangingPunct="1">
              <a:defRPr/>
            </a:pPr>
            <a:r>
              <a:rPr lang="es-CL" dirty="0" smtClean="0"/>
              <a:t>   </a:t>
            </a:r>
            <a:r>
              <a:rPr lang="es-CL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SSG HETEROGENEO, M </a:t>
            </a:r>
            <a:r>
              <a:rPr lang="es-CL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Lagarde</a:t>
            </a:r>
            <a:endParaRPr lang="es-E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971550" y="1412875"/>
            <a:ext cx="7416800" cy="5040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L" sz="2400" b="1">
                <a:solidFill>
                  <a:schemeClr val="folHlink"/>
                </a:solidFill>
              </a:rPr>
              <a:t>Sistema</a:t>
            </a:r>
          </a:p>
          <a:p>
            <a:pPr algn="ctr"/>
            <a:r>
              <a:rPr lang="es-CL" sz="2400" b="1">
                <a:solidFill>
                  <a:schemeClr val="folHlink"/>
                </a:solidFill>
              </a:rPr>
              <a:t> sexo genero </a:t>
            </a:r>
          </a:p>
          <a:p>
            <a:pPr algn="ctr"/>
            <a:endParaRPr lang="es-CL" sz="2400" b="1">
              <a:solidFill>
                <a:schemeClr val="folHlink"/>
              </a:solidFill>
            </a:endParaRPr>
          </a:p>
          <a:p>
            <a:pPr algn="ctr"/>
            <a:r>
              <a:rPr lang="es-CL" sz="2400" b="1">
                <a:solidFill>
                  <a:schemeClr val="folHlink"/>
                </a:solidFill>
              </a:rPr>
              <a:t>Dominante</a:t>
            </a:r>
          </a:p>
          <a:p>
            <a:pPr algn="ctr"/>
            <a:endParaRPr lang="es-CL" sz="2400" b="1">
              <a:solidFill>
                <a:schemeClr val="folHlink"/>
              </a:solidFill>
            </a:endParaRPr>
          </a:p>
          <a:p>
            <a:pPr algn="ctr"/>
            <a:endParaRPr lang="es-CL" sz="2400" b="1">
              <a:solidFill>
                <a:schemeClr val="folHlink"/>
              </a:solidFill>
            </a:endParaRPr>
          </a:p>
          <a:p>
            <a:pPr algn="ctr"/>
            <a:endParaRPr lang="es-CL" sz="2400" b="1"/>
          </a:p>
          <a:p>
            <a:pPr algn="ctr"/>
            <a:endParaRPr lang="es-CL" sz="2400" b="1"/>
          </a:p>
          <a:p>
            <a:pPr algn="ctr"/>
            <a:endParaRPr lang="es-CL" sz="2400" b="1"/>
          </a:p>
          <a:p>
            <a:pPr algn="ctr"/>
            <a:endParaRPr lang="es-CL" sz="2400" b="1"/>
          </a:p>
          <a:p>
            <a:pPr algn="ctr"/>
            <a:endParaRPr lang="es-ES" sz="2400" b="1"/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2051050" y="1989138"/>
            <a:ext cx="3025775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 flipH="1">
            <a:off x="4932363" y="1484313"/>
            <a:ext cx="1800225" cy="482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342" name="Oval 8"/>
          <p:cNvSpPr>
            <a:spLocks noChangeArrowheads="1"/>
          </p:cNvSpPr>
          <p:nvPr/>
        </p:nvSpPr>
        <p:spPr bwMode="auto">
          <a:xfrm>
            <a:off x="1476375" y="3141663"/>
            <a:ext cx="1655763" cy="194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L" sz="2000" b="1">
                <a:solidFill>
                  <a:schemeClr val="folHlink"/>
                </a:solidFill>
              </a:rPr>
              <a:t>Residuales</a:t>
            </a:r>
            <a:endParaRPr lang="es-ES" sz="2000" b="1">
              <a:solidFill>
                <a:schemeClr val="folHlink"/>
              </a:solidFill>
            </a:endParaRPr>
          </a:p>
        </p:txBody>
      </p:sp>
      <p:sp>
        <p:nvSpPr>
          <p:cNvPr id="14343" name="Oval 9"/>
          <p:cNvSpPr>
            <a:spLocks noChangeArrowheads="1"/>
          </p:cNvSpPr>
          <p:nvPr/>
        </p:nvSpPr>
        <p:spPr bwMode="auto">
          <a:xfrm>
            <a:off x="6156325" y="2852738"/>
            <a:ext cx="1655763" cy="2160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L" sz="2000" b="1">
                <a:solidFill>
                  <a:schemeClr val="folHlink"/>
                </a:solidFill>
              </a:rPr>
              <a:t>Emergentes</a:t>
            </a:r>
            <a:endParaRPr lang="es-ES" sz="20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David </a:t>
            </a:r>
            <a:r>
              <a:rPr lang="es-ES" dirty="0" err="1" smtClean="0"/>
              <a:t>Halperin</a:t>
            </a:r>
            <a:r>
              <a:rPr lang="es-ES" dirty="0" smtClean="0"/>
              <a:t>: '</a:t>
            </a:r>
            <a:r>
              <a:rPr lang="es-ES" dirty="0" err="1" smtClean="0"/>
              <a:t>Queer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definition</a:t>
            </a:r>
            <a:r>
              <a:rPr lang="es-ES" dirty="0" smtClean="0"/>
              <a:t> </a:t>
            </a:r>
            <a:r>
              <a:rPr lang="es-ES" dirty="0" err="1" smtClean="0"/>
              <a:t>whatever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at </a:t>
            </a:r>
            <a:r>
              <a:rPr lang="es-ES" dirty="0" err="1" smtClean="0"/>
              <a:t>odds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normal,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legitimate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dominant</a:t>
            </a:r>
            <a:r>
              <a:rPr lang="es-ES" dirty="0" smtClean="0"/>
              <a:t>. </a:t>
            </a:r>
            <a:r>
              <a:rPr lang="es-ES" i="1" dirty="0" err="1" smtClean="0"/>
              <a:t>There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nothing</a:t>
            </a:r>
            <a:r>
              <a:rPr lang="es-ES" i="1" dirty="0" smtClean="0"/>
              <a:t> in particular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which</a:t>
            </a:r>
            <a:r>
              <a:rPr lang="es-ES" i="1" dirty="0" smtClean="0"/>
              <a:t> </a:t>
            </a:r>
            <a:r>
              <a:rPr lang="es-ES" i="1" dirty="0" err="1" smtClean="0"/>
              <a:t>it</a:t>
            </a:r>
            <a:r>
              <a:rPr lang="es-ES" i="1" dirty="0" smtClean="0"/>
              <a:t> </a:t>
            </a:r>
            <a:r>
              <a:rPr lang="es-ES" i="1" dirty="0" err="1" smtClean="0"/>
              <a:t>necessarily</a:t>
            </a:r>
            <a:r>
              <a:rPr lang="es-ES" i="1" dirty="0" smtClean="0"/>
              <a:t> </a:t>
            </a:r>
            <a:r>
              <a:rPr lang="es-ES" i="1" dirty="0" err="1" smtClean="0"/>
              <a:t>refers</a:t>
            </a:r>
            <a:r>
              <a:rPr lang="es-ES" dirty="0" smtClean="0"/>
              <a:t>.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identity</a:t>
            </a:r>
            <a:r>
              <a:rPr lang="es-ES" dirty="0" smtClean="0"/>
              <a:t> </a:t>
            </a:r>
            <a:r>
              <a:rPr lang="es-ES" dirty="0" err="1" smtClean="0"/>
              <a:t>without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essence</a:t>
            </a:r>
            <a:r>
              <a:rPr lang="es-ES" dirty="0" smtClean="0"/>
              <a:t>.' 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 lIns="77111" tIns="38556" bIns="38556"/>
          <a:lstStyle/>
          <a:p>
            <a:pPr marL="501627" indent="-501627">
              <a:defRPr/>
            </a:pPr>
            <a:r>
              <a:rPr lang="es-ES" b="1" dirty="0" smtClean="0"/>
              <a:t>distinguir</a:t>
            </a:r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77111" tIns="38556" rIns="77111" bIns="38556" numCol="1" anchorCtr="0" compatLnSpc="1">
            <a:prstTxWarp prst="textNoShape">
              <a:avLst/>
            </a:prstTxWarp>
          </a:bodyPr>
          <a:lstStyle/>
          <a:p>
            <a:fld id="{9CA9806E-5E81-44B9-904C-E1695936E1E0}" type="slidenum">
              <a:rPr lang="es-ES" smtClean="0"/>
              <a:pPr/>
              <a:t>19</a:t>
            </a:fld>
            <a:endParaRPr lang="es-ES" smtClean="0"/>
          </a:p>
        </p:txBody>
      </p:sp>
      <p:sp>
        <p:nvSpPr>
          <p:cNvPr id="19460" name="4 Elipse"/>
          <p:cNvSpPr>
            <a:spLocks noChangeArrowheads="1"/>
          </p:cNvSpPr>
          <p:nvPr/>
        </p:nvSpPr>
        <p:spPr bwMode="auto">
          <a:xfrm>
            <a:off x="1143001" y="2786401"/>
            <a:ext cx="3429000" cy="24286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endParaRPr lang="es-ES" sz="2400" b="1" dirty="0"/>
          </a:p>
          <a:p>
            <a:endParaRPr lang="es-ES" sz="2400" b="1" dirty="0"/>
          </a:p>
          <a:p>
            <a:r>
              <a:rPr lang="es-ES" sz="2400" b="1" dirty="0"/>
              <a:t>SEXUALIDAD</a:t>
            </a:r>
            <a:r>
              <a:rPr lang="es-ES" sz="2400" dirty="0"/>
              <a:t> </a:t>
            </a:r>
          </a:p>
        </p:txBody>
      </p:sp>
      <p:sp>
        <p:nvSpPr>
          <p:cNvPr id="19461" name="5 Elipse"/>
          <p:cNvSpPr>
            <a:spLocks noChangeArrowheads="1"/>
          </p:cNvSpPr>
          <p:nvPr/>
        </p:nvSpPr>
        <p:spPr bwMode="auto">
          <a:xfrm>
            <a:off x="4143541" y="2500200"/>
            <a:ext cx="3571376" cy="2500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endParaRPr lang="es-ES" sz="2400" b="1" dirty="0"/>
          </a:p>
          <a:p>
            <a:endParaRPr lang="es-ES" sz="2400" b="1" dirty="0"/>
          </a:p>
          <a:p>
            <a:r>
              <a:rPr lang="es-ES" sz="2400" b="1" dirty="0"/>
              <a:t>GENERO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L" dirty="0" smtClean="0"/>
          </a:p>
          <a:p>
            <a:r>
              <a:rPr lang="es-ES" b="1" dirty="0" smtClean="0"/>
              <a:t>Profesorado responsable del Curso:</a:t>
            </a:r>
            <a:r>
              <a:rPr lang="es-ES" dirty="0" smtClean="0"/>
              <a:t> </a:t>
            </a:r>
            <a:endParaRPr lang="es-CL" dirty="0" smtClean="0"/>
          </a:p>
          <a:p>
            <a:r>
              <a:rPr lang="es-ES" dirty="0" smtClean="0"/>
              <a:t>Gerardo Rodríguez Salas. Universidad de Granada</a:t>
            </a:r>
            <a:endParaRPr lang="es-CL" dirty="0" smtClean="0"/>
          </a:p>
          <a:p>
            <a:r>
              <a:rPr lang="es-ES" u="sng" dirty="0" smtClean="0">
                <a:solidFill>
                  <a:srgbClr val="FFC000"/>
                </a:solidFill>
                <a:hlinkClick r:id="rId2"/>
              </a:rPr>
              <a:t>gerardor@ugr.es</a:t>
            </a:r>
            <a:endParaRPr lang="es-CL" dirty="0" smtClean="0">
              <a:solidFill>
                <a:srgbClr val="FFC000"/>
              </a:solidFill>
            </a:endParaRPr>
          </a:p>
          <a:p>
            <a:r>
              <a:rPr lang="es-ES" dirty="0" smtClean="0"/>
              <a:t> </a:t>
            </a:r>
            <a:endParaRPr lang="es-CL" dirty="0" smtClean="0"/>
          </a:p>
          <a:p>
            <a:r>
              <a:rPr lang="es-ES" dirty="0" smtClean="0"/>
              <a:t>Pilar Villar </a:t>
            </a:r>
            <a:r>
              <a:rPr lang="es-ES" dirty="0" err="1" smtClean="0"/>
              <a:t>Argáiz</a:t>
            </a:r>
            <a:r>
              <a:rPr lang="es-ES" dirty="0" smtClean="0"/>
              <a:t>. Universidad de Granada</a:t>
            </a:r>
            <a:endParaRPr lang="es-CL" dirty="0" smtClean="0"/>
          </a:p>
          <a:p>
            <a:r>
              <a:rPr lang="es-ES" u="sng" dirty="0" smtClean="0">
                <a:hlinkClick r:id="rId3"/>
              </a:rPr>
              <a:t>pvillar@ugr.es</a:t>
            </a:r>
            <a:endParaRPr lang="es-CL" dirty="0" smtClean="0"/>
          </a:p>
          <a:p>
            <a:r>
              <a:rPr lang="es-ES" b="1" dirty="0" smtClean="0"/>
              <a:t> </a:t>
            </a:r>
            <a:endParaRPr lang="es-CL" dirty="0" smtClean="0"/>
          </a:p>
          <a:p>
            <a:endParaRPr lang="es-C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 lIns="77111" tIns="38556" bIns="38556"/>
          <a:lstStyle/>
          <a:p>
            <a:pPr marL="501627" indent="-501627">
              <a:defRPr/>
            </a:pPr>
            <a:r>
              <a:rPr lang="es-ES" b="1" dirty="0" smtClean="0"/>
              <a:t>distinguir</a:t>
            </a:r>
          </a:p>
        </p:txBody>
      </p:sp>
      <p:sp>
        <p:nvSpPr>
          <p:cNvPr id="18435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77111" tIns="38556" rIns="77111" bIns="38556" numCol="1" anchorCtr="0" compatLnSpc="1">
            <a:prstTxWarp prst="textNoShape">
              <a:avLst/>
            </a:prstTxWarp>
          </a:bodyPr>
          <a:lstStyle/>
          <a:p>
            <a:fld id="{3CA408EC-DAA8-4C87-B993-7205F76F4369}" type="slidenum">
              <a:rPr lang="es-ES" smtClean="0"/>
              <a:pPr/>
              <a:t>20</a:t>
            </a:fld>
            <a:endParaRPr lang="es-ES" smtClean="0"/>
          </a:p>
        </p:txBody>
      </p:sp>
      <p:sp>
        <p:nvSpPr>
          <p:cNvPr id="18436" name="4 Elipse"/>
          <p:cNvSpPr>
            <a:spLocks noChangeArrowheads="1"/>
          </p:cNvSpPr>
          <p:nvPr/>
        </p:nvSpPr>
        <p:spPr bwMode="auto">
          <a:xfrm>
            <a:off x="611560" y="2755350"/>
            <a:ext cx="4130760" cy="24286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r>
              <a:rPr lang="es-CL" sz="2400" b="1" dirty="0"/>
              <a:t>DIFERENCIA-</a:t>
            </a:r>
            <a:r>
              <a:rPr lang="es-CL" sz="2400" b="1" dirty="0">
                <a:sym typeface="Wingdings" pitchFamily="2" charset="2"/>
              </a:rPr>
              <a:t>                      </a:t>
            </a:r>
            <a:r>
              <a:rPr lang="es-CL" sz="2400" dirty="0"/>
              <a:t/>
            </a:r>
            <a:br>
              <a:rPr lang="es-CL" sz="2400" dirty="0"/>
            </a:br>
            <a:endParaRPr lang="es-ES" sz="2400" dirty="0"/>
          </a:p>
        </p:txBody>
      </p:sp>
      <p:sp>
        <p:nvSpPr>
          <p:cNvPr id="18437" name="5 Elipse"/>
          <p:cNvSpPr>
            <a:spLocks noChangeArrowheads="1"/>
          </p:cNvSpPr>
          <p:nvPr/>
        </p:nvSpPr>
        <p:spPr bwMode="auto">
          <a:xfrm>
            <a:off x="4143540" y="2500200"/>
            <a:ext cx="3956851" cy="2500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endParaRPr lang="es-CL" sz="2400" b="1" dirty="0">
              <a:sym typeface="Wingdings" pitchFamily="2" charset="2"/>
            </a:endParaRPr>
          </a:p>
          <a:p>
            <a:endParaRPr lang="es-CL" sz="2400" b="1" dirty="0">
              <a:sym typeface="Wingdings" pitchFamily="2" charset="2"/>
            </a:endParaRPr>
          </a:p>
          <a:p>
            <a:r>
              <a:rPr lang="es-CL" sz="2400" b="1" dirty="0">
                <a:sym typeface="Wingdings" pitchFamily="2" charset="2"/>
              </a:rPr>
              <a:t>JERARQUÍA</a:t>
            </a:r>
            <a:endParaRPr lang="es-ES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971600" y="5589240"/>
            <a:ext cx="698477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i="1" dirty="0" smtClean="0"/>
              <a:t>Organización histórico-social de las diferencias</a:t>
            </a:r>
          </a:p>
          <a:p>
            <a:pPr algn="ctr"/>
            <a:r>
              <a:rPr lang="es-CL" b="1" i="1" dirty="0" smtClean="0"/>
              <a:t>Lógicas binarias</a:t>
            </a:r>
            <a:endParaRPr lang="es-CL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 lIns="77111" tIns="38556" bIns="38556"/>
          <a:lstStyle/>
          <a:p>
            <a:pPr marL="501627" indent="-501627">
              <a:defRPr/>
            </a:pPr>
            <a:r>
              <a:rPr lang="es-ES" b="1" dirty="0" smtClean="0"/>
              <a:t>distinguir</a:t>
            </a:r>
          </a:p>
        </p:txBody>
      </p:sp>
      <p:sp>
        <p:nvSpPr>
          <p:cNvPr id="20483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77111" tIns="38556" rIns="77111" bIns="38556" numCol="1" anchorCtr="0" compatLnSpc="1">
            <a:prstTxWarp prst="textNoShape">
              <a:avLst/>
            </a:prstTxWarp>
          </a:bodyPr>
          <a:lstStyle/>
          <a:p>
            <a:fld id="{E0B708E7-7D01-4FF3-9F5E-DDEC753502B6}" type="slidenum">
              <a:rPr lang="es-ES" smtClean="0"/>
              <a:pPr/>
              <a:t>21</a:t>
            </a:fld>
            <a:endParaRPr lang="es-ES" smtClean="0"/>
          </a:p>
        </p:txBody>
      </p:sp>
      <p:sp>
        <p:nvSpPr>
          <p:cNvPr id="20484" name="4 Elipse"/>
          <p:cNvSpPr>
            <a:spLocks noChangeArrowheads="1"/>
          </p:cNvSpPr>
          <p:nvPr/>
        </p:nvSpPr>
        <p:spPr bwMode="auto">
          <a:xfrm>
            <a:off x="683568" y="2786401"/>
            <a:ext cx="3888433" cy="24286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endParaRPr lang="es-ES" sz="2400" b="1" dirty="0"/>
          </a:p>
          <a:p>
            <a:endParaRPr lang="es-ES" sz="2400" b="1" dirty="0"/>
          </a:p>
          <a:p>
            <a:r>
              <a:rPr lang="es-ES" sz="2400" b="1" dirty="0"/>
              <a:t>SEXUALIDAD</a:t>
            </a:r>
            <a:r>
              <a:rPr lang="es-ES" sz="2400" dirty="0"/>
              <a:t> </a:t>
            </a:r>
          </a:p>
        </p:txBody>
      </p:sp>
      <p:sp>
        <p:nvSpPr>
          <p:cNvPr id="20485" name="5 Elipse"/>
          <p:cNvSpPr>
            <a:spLocks noChangeArrowheads="1"/>
          </p:cNvSpPr>
          <p:nvPr/>
        </p:nvSpPr>
        <p:spPr bwMode="auto">
          <a:xfrm>
            <a:off x="4143540" y="2500200"/>
            <a:ext cx="3812835" cy="2500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endParaRPr lang="es-ES" sz="2400" b="1" dirty="0"/>
          </a:p>
          <a:p>
            <a:r>
              <a:rPr lang="es-ES" sz="2400" b="1" dirty="0"/>
              <a:t>PROCREACIÓN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 lIns="77111" tIns="38556" bIns="38556"/>
          <a:lstStyle/>
          <a:p>
            <a:pPr marL="501627" indent="-501627">
              <a:defRPr/>
            </a:pPr>
            <a:r>
              <a:rPr lang="es-ES" dirty="0" smtClean="0"/>
              <a:t>distinguir</a:t>
            </a:r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77111" tIns="38556" rIns="77111" bIns="38556" numCol="1" anchorCtr="0" compatLnSpc="1">
            <a:prstTxWarp prst="textNoShape">
              <a:avLst/>
            </a:prstTxWarp>
          </a:bodyPr>
          <a:lstStyle/>
          <a:p>
            <a:fld id="{16BE32D3-CAC5-4B15-83C1-55D63BF878F3}" type="slidenum">
              <a:rPr lang="es-ES" smtClean="0"/>
              <a:pPr/>
              <a:t>22</a:t>
            </a:fld>
            <a:endParaRPr lang="es-ES" smtClean="0"/>
          </a:p>
        </p:txBody>
      </p:sp>
      <p:sp>
        <p:nvSpPr>
          <p:cNvPr id="21508" name="4 Elipse"/>
          <p:cNvSpPr>
            <a:spLocks noChangeArrowheads="1"/>
          </p:cNvSpPr>
          <p:nvPr/>
        </p:nvSpPr>
        <p:spPr bwMode="auto">
          <a:xfrm>
            <a:off x="611561" y="2708920"/>
            <a:ext cx="3888432" cy="2506131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r>
              <a:rPr lang="es-ES" sz="2400" dirty="0"/>
              <a:t>Relaciones de </a:t>
            </a:r>
          </a:p>
          <a:p>
            <a:r>
              <a:rPr lang="es-ES" sz="2400" dirty="0"/>
              <a:t>Sexualidad </a:t>
            </a:r>
          </a:p>
        </p:txBody>
      </p:sp>
      <p:sp>
        <p:nvSpPr>
          <p:cNvPr id="21509" name="5 Elipse"/>
          <p:cNvSpPr>
            <a:spLocks noChangeArrowheads="1"/>
          </p:cNvSpPr>
          <p:nvPr/>
        </p:nvSpPr>
        <p:spPr bwMode="auto">
          <a:xfrm>
            <a:off x="4143540" y="2500200"/>
            <a:ext cx="4244883" cy="2500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22" tIns="45710" rIns="91422" bIns="45710"/>
          <a:lstStyle/>
          <a:p>
            <a:r>
              <a:rPr lang="es-ES" sz="2400" dirty="0" smtClean="0"/>
              <a:t>      Relaciones </a:t>
            </a:r>
            <a:r>
              <a:rPr lang="es-ES" sz="2400" dirty="0"/>
              <a:t>de</a:t>
            </a:r>
          </a:p>
          <a:p>
            <a:r>
              <a:rPr lang="es-ES" sz="2400" dirty="0" smtClean="0"/>
              <a:t>     producción</a:t>
            </a:r>
            <a:endParaRPr lang="es-ES" sz="2400" dirty="0"/>
          </a:p>
        </p:txBody>
      </p:sp>
      <p:sp>
        <p:nvSpPr>
          <p:cNvPr id="6" name="5 Triángulo isósceles"/>
          <p:cNvSpPr/>
          <p:nvPr/>
        </p:nvSpPr>
        <p:spPr>
          <a:xfrm>
            <a:off x="2771800" y="2348880"/>
            <a:ext cx="3312368" cy="4320480"/>
          </a:xfrm>
          <a:prstGeom prst="triangle">
            <a:avLst>
              <a:gd name="adj" fmla="val 50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Relaciones de  género                    </a:t>
            </a:r>
            <a:endParaRPr lang="es-CL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b="1" dirty="0" smtClean="0"/>
              <a:t>1. Esencia –performance</a:t>
            </a:r>
          </a:p>
          <a:p>
            <a:r>
              <a:rPr lang="es-CL" b="1" dirty="0" smtClean="0"/>
              <a:t>2. Diferencia ontológica—antropológica</a:t>
            </a:r>
          </a:p>
          <a:p>
            <a:r>
              <a:rPr lang="es-CL" b="1" dirty="0" smtClean="0"/>
              <a:t>(o pragmática)—, epistemológica,  histórica, política</a:t>
            </a:r>
          </a:p>
          <a:p>
            <a:r>
              <a:rPr lang="es-CL" b="1" dirty="0" smtClean="0"/>
              <a:t>3. Relaciones sexo-género-deseo; relaciones, situaciones, articulación</a:t>
            </a:r>
          </a:p>
          <a:p>
            <a:r>
              <a:rPr lang="es-CL" b="1" dirty="0" smtClean="0"/>
              <a:t>4.  La mujer, las mujeres—interculturalidad/multiculturalismo</a:t>
            </a:r>
          </a:p>
          <a:p>
            <a:r>
              <a:rPr lang="es-CL" b="1" dirty="0" smtClean="0"/>
              <a:t>5.Democracia/s:  convergencias (</a:t>
            </a:r>
            <a:r>
              <a:rPr lang="es-CL" b="1" dirty="0" err="1" smtClean="0"/>
              <a:t>heteronormatividad</a:t>
            </a:r>
            <a:r>
              <a:rPr lang="es-CL" b="1" dirty="0" smtClean="0"/>
              <a:t>, maternidad, deseo anti </a:t>
            </a:r>
            <a:r>
              <a:rPr lang="es-CL" b="1" dirty="0" err="1" smtClean="0"/>
              <a:t>edípico</a:t>
            </a:r>
            <a:r>
              <a:rPr lang="es-CL" b="1" dirty="0" smtClean="0"/>
              <a:t>)</a:t>
            </a:r>
            <a:r>
              <a:rPr lang="es-CL" b="1" dirty="0" smtClean="0">
                <a:sym typeface="Wingdings" pitchFamily="2" charset="2"/>
              </a:rPr>
              <a:t> interseccionalidad</a:t>
            </a:r>
            <a:endParaRPr lang="es-CL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09534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SESIÓN 2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sz="4800" b="1" dirty="0" smtClean="0">
                <a:solidFill>
                  <a:srgbClr val="FFC000"/>
                </a:solidFill>
              </a:rPr>
              <a:t>Viernes 27 de abril </a:t>
            </a:r>
            <a:br>
              <a:rPr lang="es-ES" sz="4800" b="1" dirty="0" smtClean="0">
                <a:solidFill>
                  <a:srgbClr val="FFC000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255684"/>
          </a:xfrm>
        </p:spPr>
        <p:txBody>
          <a:bodyPr>
            <a:noAutofit/>
          </a:bodyPr>
          <a:lstStyle/>
          <a:p>
            <a:r>
              <a:rPr lang="es-ES" sz="2000" dirty="0" smtClean="0">
                <a:latin typeface="+mj-lt"/>
                <a:ea typeface="Verdana" pitchFamily="34" charset="0"/>
                <a:cs typeface="Times New Roman" pitchFamily="18" charset="0"/>
              </a:rPr>
              <a:t>Cuerpos deseados/cuerpos deseantes.  Mercado, Estado laico y rol de la Iglesia frente a las ciudadanías del cuerpo.  Feminismo, instituciones y formas de la familia. La familia como </a:t>
            </a:r>
            <a:r>
              <a:rPr lang="es-ES" sz="2000" dirty="0" err="1" smtClean="0">
                <a:latin typeface="+mj-lt"/>
                <a:ea typeface="Verdana" pitchFamily="34" charset="0"/>
                <a:cs typeface="Times New Roman" pitchFamily="18" charset="0"/>
              </a:rPr>
              <a:t>ideologema</a:t>
            </a:r>
            <a:r>
              <a:rPr lang="es-ES" sz="2000" dirty="0" smtClean="0">
                <a:latin typeface="+mj-lt"/>
                <a:ea typeface="Verdana" pitchFamily="34" charset="0"/>
                <a:cs typeface="Times New Roman" pitchFamily="18" charset="0"/>
              </a:rPr>
              <a:t>. Dialéctica entre “familia moral” y el “salario familiar” en los feminismos emancipatorios.   Ideologema de la  familia, “Crisis Moral”  y cuerpos globalizados. Biopolítica y  nuevas convergencias feministas.</a:t>
            </a:r>
          </a:p>
          <a:p>
            <a:pPr>
              <a:buNone/>
            </a:pPr>
            <a:endParaRPr lang="es-ES" sz="2000" dirty="0" smtClean="0">
              <a:latin typeface="+mj-lt"/>
              <a:ea typeface="Verdana" pitchFamily="34" charset="0"/>
              <a:cs typeface="Times New Roman" pitchFamily="18" charset="0"/>
            </a:endParaRPr>
          </a:p>
          <a:p>
            <a:r>
              <a:rPr lang="es-ES" sz="2000" dirty="0" smtClean="0">
                <a:solidFill>
                  <a:srgbClr val="FFC000"/>
                </a:solidFill>
                <a:latin typeface="+mj-lt"/>
                <a:ea typeface="Verdana" pitchFamily="34" charset="0"/>
                <a:cs typeface="Times New Roman" pitchFamily="18" charset="0"/>
              </a:rPr>
              <a:t>Referencias</a:t>
            </a:r>
            <a:r>
              <a:rPr lang="es-ES" sz="2000" dirty="0" smtClean="0">
                <a:latin typeface="+mj-lt"/>
                <a:ea typeface="Verdana" pitchFamily="34" charset="0"/>
                <a:cs typeface="Times New Roman" pitchFamily="18" charset="0"/>
              </a:rPr>
              <a:t>:</a:t>
            </a:r>
          </a:p>
          <a:p>
            <a:endParaRPr lang="es-ES" sz="2000" dirty="0" smtClean="0">
              <a:latin typeface="+mj-lt"/>
              <a:ea typeface="Verdana" pitchFamily="34" charset="0"/>
              <a:cs typeface="Times New Roman" pitchFamily="18" charset="0"/>
            </a:endParaRPr>
          </a:p>
          <a:p>
            <a:r>
              <a:rPr lang="es-ES" sz="2000" dirty="0" smtClean="0">
                <a:latin typeface="+mj-lt"/>
                <a:ea typeface="Verdana" pitchFamily="34" charset="0"/>
                <a:cs typeface="Times New Roman" pitchFamily="18" charset="0"/>
              </a:rPr>
              <a:t>Kemy Oyarzún, “En busca de cuerpo y vestidura”, </a:t>
            </a:r>
            <a:r>
              <a:rPr lang="es-ES" sz="2000" dirty="0" smtClean="0">
                <a:latin typeface="+mj-lt"/>
                <a:ea typeface="Verdana" pitchFamily="34" charset="0"/>
                <a:cs typeface="Times New Roman" pitchFamily="18" charset="0"/>
                <a:hlinkClick r:id="rId3"/>
              </a:rPr>
              <a:t>www.fes.cl</a:t>
            </a:r>
            <a:r>
              <a:rPr lang="es-ES" sz="2000" dirty="0" smtClean="0">
                <a:latin typeface="+mj-lt"/>
                <a:ea typeface="Verdana" pitchFamily="34" charset="0"/>
                <a:cs typeface="Times New Roman" pitchFamily="18" charset="0"/>
              </a:rPr>
              <a:t>,</a:t>
            </a:r>
          </a:p>
          <a:p>
            <a:r>
              <a:rPr lang="es-ES" sz="2000" dirty="0" smtClean="0">
                <a:latin typeface="+mj-lt"/>
                <a:ea typeface="Verdana" pitchFamily="34" charset="0"/>
                <a:cs typeface="Times New Roman" pitchFamily="18" charset="0"/>
              </a:rPr>
              <a:t> “ Votos, almas y sexos. En torno a las ciudadanías del cuerpo”</a:t>
            </a:r>
            <a:r>
              <a:rPr lang="es-CL" sz="2000" b="1" i="1" dirty="0" smtClean="0">
                <a:latin typeface="+mj-lt"/>
                <a:ea typeface="Verdana" pitchFamily="34" charset="0"/>
                <a:cs typeface="Times New Roman" pitchFamily="18" charset="0"/>
              </a:rPr>
              <a:t> , </a:t>
            </a:r>
            <a:r>
              <a:rPr lang="es-CL" sz="2000" dirty="0" smtClean="0">
                <a:latin typeface="+mj-lt"/>
                <a:ea typeface="Verdana" pitchFamily="34" charset="0"/>
                <a:cs typeface="Times New Roman" pitchFamily="18" charset="0"/>
              </a:rPr>
              <a:t>“La familia como ideologema</a:t>
            </a:r>
            <a:r>
              <a:rPr lang="es-CL" sz="2000" b="1" i="1" dirty="0" smtClean="0">
                <a:latin typeface="+mj-lt"/>
                <a:ea typeface="Verdana" pitchFamily="34" charset="0"/>
                <a:cs typeface="Times New Roman" pitchFamily="18" charset="0"/>
              </a:rPr>
              <a:t>”, </a:t>
            </a:r>
            <a:r>
              <a:rPr lang="es-CL" sz="2000" dirty="0" smtClean="0">
                <a:latin typeface="+mj-lt"/>
                <a:ea typeface="Verdana" pitchFamily="34" charset="0"/>
                <a:cs typeface="Times New Roman" pitchFamily="18" charset="0"/>
              </a:rPr>
              <a:t>en</a:t>
            </a:r>
            <a:r>
              <a:rPr lang="es-CL" sz="2000" i="1" dirty="0" smtClean="0">
                <a:latin typeface="+mj-lt"/>
                <a:ea typeface="Verdana" pitchFamily="34" charset="0"/>
                <a:cs typeface="Times New Roman" pitchFamily="18" charset="0"/>
              </a:rPr>
              <a:t> attachment</a:t>
            </a:r>
            <a:endParaRPr lang="es-CL" sz="2000" dirty="0" smtClean="0">
              <a:latin typeface="+mj-lt"/>
              <a:ea typeface="Verdana" pitchFamily="34" charset="0"/>
              <a:cs typeface="Times New Roman" pitchFamily="18" charset="0"/>
            </a:endParaRPr>
          </a:p>
          <a:p>
            <a:r>
              <a:rPr lang="es-CL" sz="2000" dirty="0" smtClean="0">
                <a:latin typeface="+mj-lt"/>
                <a:ea typeface="Verdana" pitchFamily="34" charset="0"/>
                <a:cs typeface="Times New Roman" pitchFamily="18" charset="0"/>
              </a:rPr>
              <a:t> </a:t>
            </a:r>
            <a:r>
              <a:rPr lang="es-CL" sz="2000" i="1" dirty="0" smtClean="0">
                <a:latin typeface="+mj-lt"/>
                <a:ea typeface="Verdana" pitchFamily="34" charset="0"/>
                <a:cs typeface="Times New Roman" pitchFamily="18" charset="0"/>
              </a:rPr>
              <a:t>					</a:t>
            </a:r>
            <a:r>
              <a:rPr lang="es-CL" sz="2000" dirty="0" smtClean="0">
                <a:latin typeface="+mj-lt"/>
                <a:ea typeface="Verdana" pitchFamily="34" charset="0"/>
                <a:cs typeface="Times New Roman" pitchFamily="18" charset="0"/>
              </a:rPr>
              <a:t>	</a:t>
            </a:r>
            <a:r>
              <a:rPr lang="es-CL" sz="2000" b="1" dirty="0" smtClean="0">
                <a:latin typeface="+mj-lt"/>
                <a:ea typeface="Verdana" pitchFamily="34" charset="0"/>
                <a:cs typeface="Times New Roman" pitchFamily="18" charset="0"/>
              </a:rPr>
              <a:t>					</a:t>
            </a:r>
            <a:r>
              <a:rPr lang="es-ES" sz="2000" dirty="0" smtClean="0">
                <a:latin typeface="+mj-lt"/>
                <a:ea typeface="Verdana" pitchFamily="34" charset="0"/>
                <a:cs typeface="Times New Roman" pitchFamily="18" charset="0"/>
              </a:rPr>
              <a:t> </a:t>
            </a:r>
          </a:p>
          <a:p>
            <a:endParaRPr lang="es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0731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SESIÓN 3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sz="4800" b="1" dirty="0" smtClean="0">
                <a:solidFill>
                  <a:srgbClr val="FFC000"/>
                </a:solidFill>
              </a:rPr>
              <a:t>Lunes 7 de mayo </a:t>
            </a:r>
            <a:br>
              <a:rPr lang="es-ES" sz="4800" b="1" dirty="0" smtClean="0">
                <a:solidFill>
                  <a:srgbClr val="FFC000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63797"/>
          </a:xfrm>
        </p:spPr>
        <p:txBody>
          <a:bodyPr>
            <a:normAutofit fontScale="77500" lnSpcReduction="20000"/>
          </a:bodyPr>
          <a:lstStyle/>
          <a:p>
            <a:endParaRPr lang="es-ES" sz="2800" dirty="0" smtClean="0"/>
          </a:p>
          <a:p>
            <a:endParaRPr lang="es-ES" sz="2900" dirty="0" smtClean="0"/>
          </a:p>
          <a:p>
            <a:r>
              <a:rPr lang="es-ES" sz="2900" dirty="0" smtClean="0">
                <a:latin typeface="+mj-lt"/>
              </a:rPr>
              <a:t>Revisión crítica de modelos de democracia en  relación a sexualidad, género y clase; postdictadura, límites de la democracia representativa;  democracia paritaria y deliberativa. Estudio de caso:  Chile, sistema binominal; límites del “modelo paritario” de Michelle Bachelet.  </a:t>
            </a:r>
          </a:p>
          <a:p>
            <a:endParaRPr lang="es-ES" sz="2800" dirty="0" smtClean="0"/>
          </a:p>
          <a:p>
            <a:r>
              <a:rPr lang="es-ES" sz="2800" dirty="0" smtClean="0">
                <a:solidFill>
                  <a:srgbClr val="FFC000"/>
                </a:solidFill>
              </a:rPr>
              <a:t>Referencias</a:t>
            </a:r>
          </a:p>
          <a:p>
            <a:endParaRPr lang="es-ES" sz="2800" dirty="0" smtClean="0"/>
          </a:p>
          <a:p>
            <a:r>
              <a:rPr lang="es-ES" sz="2600" dirty="0" smtClean="0"/>
              <a:t>T. Marshall,  “Ciudadanía y clase social”, en attachment</a:t>
            </a:r>
          </a:p>
          <a:p>
            <a:r>
              <a:rPr lang="es-ES" sz="2600" dirty="0" smtClean="0"/>
              <a:t>Chantal Mouffe,  El retorno de lo político”, selección, en attachment</a:t>
            </a:r>
          </a:p>
          <a:p>
            <a:endParaRPr lang="es-ES" sz="2600" dirty="0" smtClean="0">
              <a:latin typeface="+mj-lt"/>
            </a:endParaRPr>
          </a:p>
          <a:p>
            <a:r>
              <a:rPr lang="es-ES" sz="2600" dirty="0" err="1" smtClean="0">
                <a:latin typeface="+mj-lt"/>
                <a:ea typeface="Verdana" pitchFamily="34" charset="0"/>
                <a:cs typeface="Verdana" pitchFamily="34" charset="0"/>
              </a:rPr>
              <a:t>Garretón</a:t>
            </a:r>
            <a:r>
              <a:rPr lang="es-ES" sz="2600" dirty="0" smtClean="0">
                <a:latin typeface="+mj-lt"/>
                <a:ea typeface="Verdana" pitchFamily="34" charset="0"/>
                <a:cs typeface="Verdana" pitchFamily="34" charset="0"/>
              </a:rPr>
              <a:t>, Manuel Antonio, ”Igualdad, Ciudadanía y Actores  en las políticas públicas” </a:t>
            </a:r>
            <a:r>
              <a:rPr lang="es-ES" sz="2600" i="1" dirty="0" smtClean="0">
                <a:latin typeface="+mj-lt"/>
                <a:ea typeface="Verdana" pitchFamily="34" charset="0"/>
                <a:cs typeface="Verdana" pitchFamily="34" charset="0"/>
              </a:rPr>
              <a:t>en attachment</a:t>
            </a:r>
          </a:p>
          <a:p>
            <a:endParaRPr lang="es-ES" sz="2600" i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es-ES" sz="2600" dirty="0" smtClean="0">
                <a:latin typeface="+mj-lt"/>
                <a:ea typeface="Verdana" pitchFamily="34" charset="0"/>
                <a:cs typeface="Verdana" pitchFamily="34" charset="0"/>
              </a:rPr>
              <a:t>Kemy Oyarzún,  “Michelle Bachelet o los imbunches de la política </a:t>
            </a:r>
            <a:r>
              <a:rPr lang="es-ES" sz="2600" dirty="0" err="1" smtClean="0">
                <a:latin typeface="+mj-lt"/>
                <a:ea typeface="Verdana" pitchFamily="34" charset="0"/>
                <a:cs typeface="Verdana" pitchFamily="34" charset="0"/>
              </a:rPr>
              <a:t>postdictatorial</a:t>
            </a:r>
            <a:r>
              <a:rPr lang="es-ES" sz="2600" dirty="0" smtClean="0">
                <a:latin typeface="+mj-lt"/>
                <a:ea typeface="Verdana" pitchFamily="34" charset="0"/>
                <a:cs typeface="Verdana" pitchFamily="34" charset="0"/>
              </a:rPr>
              <a:t>” </a:t>
            </a:r>
            <a:r>
              <a:rPr lang="es-ES" sz="2600" i="1" dirty="0" smtClean="0">
                <a:latin typeface="+mj-lt"/>
                <a:ea typeface="Verdana" pitchFamily="34" charset="0"/>
                <a:cs typeface="Verdana" pitchFamily="34" charset="0"/>
              </a:rPr>
              <a:t>en , </a:t>
            </a:r>
            <a:r>
              <a:rPr lang="es-ES" sz="2600" dirty="0" smtClean="0">
                <a:latin typeface="+mj-lt"/>
                <a:ea typeface="Verdana" pitchFamily="34" charset="0"/>
                <a:cs typeface="Verdana" pitchFamily="34" charset="0"/>
              </a:rPr>
              <a:t>Carmen Torres et al, </a:t>
            </a:r>
            <a:r>
              <a:rPr lang="es-ES" sz="2600" i="1" dirty="0" smtClean="0">
                <a:latin typeface="+mj-lt"/>
                <a:ea typeface="Verdana" pitchFamily="34" charset="0"/>
                <a:cs typeface="Verdana" pitchFamily="34" charset="0"/>
              </a:rPr>
              <a:t>Y votamos por ella, </a:t>
            </a:r>
            <a:r>
              <a:rPr lang="es-ES" sz="2600" dirty="0" smtClean="0">
                <a:latin typeface="+mj-lt"/>
                <a:ea typeface="Verdana" pitchFamily="34" charset="0"/>
                <a:cs typeface="Verdana" pitchFamily="34" charset="0"/>
              </a:rPr>
              <a:t>en attachment</a:t>
            </a:r>
            <a:endParaRPr lang="es-ES" sz="2600" baseline="300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endParaRPr lang="es-ES" sz="2600" b="1" i="1" baseline="30000" dirty="0" smtClean="0">
              <a:latin typeface="+mj-lt"/>
            </a:endParaRPr>
          </a:p>
          <a:p>
            <a:endParaRPr lang="es-ES" sz="2600" b="1" baseline="30000" dirty="0" smtClean="0">
              <a:latin typeface="+mj-lt"/>
            </a:endParaRPr>
          </a:p>
          <a:p>
            <a:endParaRPr lang="es-ES" sz="2600" b="1" baseline="30000" dirty="0" smtClean="0">
              <a:latin typeface="+mj-lt"/>
            </a:endParaRPr>
          </a:p>
          <a:p>
            <a:endParaRPr lang="es-ES" sz="2600" b="1" dirty="0" smtClean="0">
              <a:latin typeface="+mj-lt"/>
            </a:endParaRPr>
          </a:p>
          <a:p>
            <a:endParaRPr lang="es-ES" sz="1900" b="1" baseline="30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--</a:t>
            </a:r>
            <a:r>
              <a:rPr lang="es-ES" dirty="0" err="1" smtClean="0"/>
              <a:t>Abramo</a:t>
            </a:r>
            <a:r>
              <a:rPr lang="es-ES" dirty="0" smtClean="0"/>
              <a:t>, </a:t>
            </a:r>
            <a:r>
              <a:rPr lang="es-ES" dirty="0" err="1" smtClean="0"/>
              <a:t>Lais</a:t>
            </a:r>
            <a:r>
              <a:rPr lang="es-ES" dirty="0" smtClean="0"/>
              <a:t>. “Imágenes de género y políticas de recursos humanos en un contexto de modernización productiva”, ILPES, OIT. 1996.</a:t>
            </a:r>
          </a:p>
          <a:p>
            <a:r>
              <a:rPr lang="es-ES" dirty="0" smtClean="0"/>
              <a:t>--Aguirre, Rosario. “El </a:t>
            </a:r>
            <a:r>
              <a:rPr lang="es-ES" dirty="0" err="1" smtClean="0"/>
              <a:t>maternalismo</a:t>
            </a:r>
            <a:r>
              <a:rPr lang="es-ES" dirty="0" smtClean="0"/>
              <a:t> en las políticas sociales” en La Ciudadanía a debate, Eugenia Hola y Ana María Portugal, editoras, Ediciones de las Mujeres N° 25, ISIS, CEM, Santiago, 1997.</a:t>
            </a:r>
          </a:p>
          <a:p>
            <a:r>
              <a:rPr lang="es-ES" dirty="0" smtClean="0"/>
              <a:t>--</a:t>
            </a:r>
            <a:r>
              <a:rPr lang="es-ES" dirty="0" err="1" smtClean="0"/>
              <a:t>Alvarez</a:t>
            </a:r>
            <a:r>
              <a:rPr lang="es-ES" dirty="0" smtClean="0"/>
              <a:t>, Sonia. “Feminismos diversos y desplazamientos desiguales”, en Feminismos de fin de siglo, Especial </a:t>
            </a:r>
            <a:r>
              <a:rPr lang="es-ES" dirty="0" err="1" smtClean="0"/>
              <a:t>Fempress</a:t>
            </a:r>
            <a:r>
              <a:rPr lang="es-ES" dirty="0" smtClean="0"/>
              <a:t>, Santiago, 1999.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err="1" smtClean="0"/>
              <a:t>Birgin</a:t>
            </a:r>
            <a:r>
              <a:rPr lang="es-ES" dirty="0" smtClean="0"/>
              <a:t>, </a:t>
            </a:r>
            <a:r>
              <a:rPr lang="es-ES" dirty="0" err="1" smtClean="0"/>
              <a:t>Haydeé</a:t>
            </a:r>
            <a:r>
              <a:rPr lang="es-ES" dirty="0" smtClean="0"/>
              <a:t>. “Las mujeres en las estrategias de desarrollo sustentable” en De Nairobi a Beijing, Diagnósticos y propuestas, Ediciones de las Mujeres N° 21, ISIS Internacional, Santiago, 1994.</a:t>
            </a:r>
          </a:p>
          <a:p>
            <a:r>
              <a:rPr lang="es-ES" dirty="0" smtClean="0"/>
              <a:t>Butler,  Judith, “Sujetos de sexo/género/deseo”,  </a:t>
            </a:r>
            <a:r>
              <a:rPr lang="es-ES" i="1" dirty="0" smtClean="0"/>
              <a:t>El género en disputa, </a:t>
            </a:r>
            <a:r>
              <a:rPr lang="es-ES" dirty="0" smtClean="0"/>
              <a:t>en attachment</a:t>
            </a:r>
          </a:p>
          <a:p>
            <a:r>
              <a:rPr lang="es-ES" dirty="0" err="1" smtClean="0"/>
              <a:t>Castells</a:t>
            </a:r>
            <a:r>
              <a:rPr lang="es-ES" dirty="0" smtClean="0"/>
              <a:t>, Manuel. “Globalización: temas de desarrollo humano sustentable” ponencia presenta en PNUD.</a:t>
            </a:r>
          </a:p>
          <a:p>
            <a:r>
              <a:rPr lang="es-ES" dirty="0" err="1" smtClean="0"/>
              <a:t>Castells</a:t>
            </a:r>
            <a:r>
              <a:rPr lang="es-ES" dirty="0" smtClean="0"/>
              <a:t>, Manuel. El fin del patriarcado: movimientos sociales, familia y sexualidad en la era de la información, en El poder de la identidad, </a:t>
            </a:r>
            <a:r>
              <a:rPr lang="es-ES" dirty="0" err="1" smtClean="0"/>
              <a:t>Vol</a:t>
            </a:r>
            <a:r>
              <a:rPr lang="es-ES" dirty="0" smtClean="0"/>
              <a:t> II. La era de la información, pp. 159-269 (Siglo XXI,, México, 2000).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 fontScale="70000" lnSpcReduction="20000"/>
          </a:bodyPr>
          <a:lstStyle/>
          <a:p>
            <a:endParaRPr lang="es-ES" dirty="0" smtClean="0"/>
          </a:p>
          <a:p>
            <a:r>
              <a:rPr lang="es-ES" dirty="0" smtClean="0"/>
              <a:t>CELADE, FNUAP. “América Latina, Integración de las variables demográficas en las políticas sociales dirigidas a superar la pobreza”, Documentos docentes, Santiago, 1994</a:t>
            </a:r>
          </a:p>
          <a:p>
            <a:r>
              <a:rPr lang="es-ES" dirty="0" smtClean="0"/>
              <a:t>CEPAL. “Trabajo, educación y salud de las niñas en América Latina y el Caribe: indicadores elaborados en el marco de la plataforma de Beijing”, Mujer y desarrollo N° 82, abril, 2007.</a:t>
            </a:r>
          </a:p>
          <a:p>
            <a:r>
              <a:rPr lang="es-ES" dirty="0" smtClean="0"/>
              <a:t>CEPAL. Equidad, desarrollo y ciudadanía, México, 2000.</a:t>
            </a:r>
          </a:p>
          <a:p>
            <a:r>
              <a:rPr lang="es-ES" dirty="0" smtClean="0"/>
              <a:t>CEPAL. “El trabajo a tiempo parcial en Chiloé. ¿Constituye empleo precario? Reflexiones desde la perspectiva de género, Serie Mujer y Desarrollo, Santiago, 2000.</a:t>
            </a:r>
          </a:p>
          <a:p>
            <a:r>
              <a:rPr lang="es-ES" dirty="0" err="1" smtClean="0"/>
              <a:t>Clert</a:t>
            </a:r>
            <a:r>
              <a:rPr lang="es-ES" dirty="0" smtClean="0"/>
              <a:t>, </a:t>
            </a:r>
            <a:r>
              <a:rPr lang="es-ES" dirty="0" err="1" smtClean="0"/>
              <a:t>Carine</a:t>
            </a:r>
            <a:r>
              <a:rPr lang="es-ES" dirty="0" smtClean="0"/>
              <a:t> “La vulnerabilidad a la exclusión: género y conceptos de desventaja social”, en Género y Pobreza .Nuevas Dimensiones, Irma </a:t>
            </a:r>
            <a:r>
              <a:rPr lang="es-ES" dirty="0" err="1" smtClean="0"/>
              <a:t>Arriagada</a:t>
            </a:r>
            <a:r>
              <a:rPr lang="es-ES" dirty="0" smtClean="0"/>
              <a:t> y Carmen </a:t>
            </a:r>
            <a:r>
              <a:rPr lang="es-ES" dirty="0" err="1" smtClean="0"/>
              <a:t>Arriagada</a:t>
            </a:r>
            <a:r>
              <a:rPr lang="es-ES" dirty="0" smtClean="0"/>
              <a:t>, editoras, Ediciones de las Mujeres N° 26, ISIS Internacional, 1998.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15285"/>
          </a:xfrm>
        </p:spPr>
        <p:txBody>
          <a:bodyPr>
            <a:normAutofit fontScale="70000" lnSpcReduction="20000"/>
          </a:bodyPr>
          <a:lstStyle/>
          <a:p>
            <a:r>
              <a:rPr lang="es-ES" dirty="0" err="1" smtClean="0"/>
              <a:t>Dietz</a:t>
            </a:r>
            <a:r>
              <a:rPr lang="es-ES" dirty="0" smtClean="0"/>
              <a:t>; Mary. “El contexto es lo que cuenta. Feminismo y teorías de la ciudadanía” en Ciudadanía y Feminismo, Compilación de en sayos de Debate feminista, México, diciembre, 2001.</a:t>
            </a:r>
          </a:p>
          <a:p>
            <a:r>
              <a:rPr lang="es-ES" dirty="0" smtClean="0"/>
              <a:t>Domínguez, Deme. “Ciudadanías y Feminismos. Entre el género y la clase” en Mujeres, Ciudadanía y participación política en México,  Universidad de Gotemburgo, 2004, Suecia.</a:t>
            </a:r>
          </a:p>
          <a:p>
            <a:r>
              <a:rPr lang="es-ES" dirty="0" smtClean="0"/>
              <a:t>Espino Alma. Análisis de género de las políticas comerciales., en El género en la economía, Rosalía </a:t>
            </a:r>
            <a:r>
              <a:rPr lang="es-ES" dirty="0" err="1" smtClean="0"/>
              <a:t>Todro</a:t>
            </a:r>
            <a:r>
              <a:rPr lang="es-ES" dirty="0" smtClean="0"/>
              <a:t> y </a:t>
            </a:r>
            <a:r>
              <a:rPr lang="es-ES" dirty="0" err="1" smtClean="0"/>
              <a:t>regina</a:t>
            </a:r>
            <a:r>
              <a:rPr lang="es-ES" dirty="0" smtClean="0"/>
              <a:t> Rodríguez, editoras, Ediciones de las Mujeres N° 32, CEM-ISIS Internacional, Santiago, 2001.</a:t>
            </a:r>
          </a:p>
          <a:p>
            <a:r>
              <a:rPr lang="es-ES" dirty="0" smtClean="0"/>
              <a:t>Foucault, Michel. “¿Qué es la ilustración?”</a:t>
            </a:r>
          </a:p>
          <a:p>
            <a:r>
              <a:rPr lang="es-ES" dirty="0" err="1" smtClean="0"/>
              <a:t>Frazer</a:t>
            </a:r>
            <a:r>
              <a:rPr lang="es-ES" dirty="0" smtClean="0"/>
              <a:t>, Nancy. “La lucha por las necesidades” en Ciudadanía y Feminismo, Compilación de ensayos de Debate feminista, México, diciembre, 2001.</a:t>
            </a:r>
          </a:p>
          <a:p>
            <a:r>
              <a:rPr lang="es-ES" dirty="0" err="1" smtClean="0"/>
              <a:t>Giddens</a:t>
            </a:r>
            <a:r>
              <a:rPr lang="es-ES" dirty="0" smtClean="0"/>
              <a:t> Anthony. La transformación de la intimidad, Capítulo IV Amor, compromiso y nuevo modelo de relación afectiva, pp.53-65 (Cátedra,, Madrid, 1995).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Profesora responsable del Módulo:</a:t>
            </a:r>
          </a:p>
          <a:p>
            <a:endParaRPr lang="es-CL" dirty="0" smtClean="0"/>
          </a:p>
          <a:p>
            <a:r>
              <a:rPr lang="es-CL" dirty="0" smtClean="0"/>
              <a:t>Kemy Oyarzún</a:t>
            </a:r>
          </a:p>
          <a:p>
            <a:r>
              <a:rPr lang="es-CL" dirty="0" err="1" smtClean="0">
                <a:hlinkClick r:id="rId2"/>
              </a:rPr>
              <a:t>koyarzun</a:t>
            </a:r>
            <a:r>
              <a:rPr lang="es-ES" u="sng" dirty="0" smtClean="0">
                <a:hlinkClick r:id="rId2"/>
              </a:rPr>
              <a:t>@</a:t>
            </a:r>
            <a:r>
              <a:rPr lang="es-ES" u="sng" dirty="0" err="1" smtClean="0">
                <a:hlinkClick r:id="rId2"/>
              </a:rPr>
              <a:t>gmail.com</a:t>
            </a:r>
            <a:endParaRPr lang="es-ES" u="sng" dirty="0" smtClean="0"/>
          </a:p>
          <a:p>
            <a:endParaRPr lang="es-C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01037"/>
          </a:xfrm>
        </p:spPr>
        <p:txBody>
          <a:bodyPr>
            <a:normAutofit fontScale="70000" lnSpcReduction="20000"/>
          </a:bodyPr>
          <a:lstStyle/>
          <a:p>
            <a:r>
              <a:rPr lang="es-ES" dirty="0" err="1" smtClean="0"/>
              <a:t>Hartmann</a:t>
            </a:r>
            <a:r>
              <a:rPr lang="es-ES" dirty="0" smtClean="0"/>
              <a:t>, Heidi. “la familia como lugar de lucha política”, en Cambios sociales, económicos y culturales, Marisa Navarro y C. </a:t>
            </a:r>
            <a:r>
              <a:rPr lang="es-ES" dirty="0" err="1" smtClean="0"/>
              <a:t>Stimpson</a:t>
            </a:r>
            <a:r>
              <a:rPr lang="es-ES" dirty="0" smtClean="0"/>
              <a:t> compiladoras, FCE, Argentina, 2000.</a:t>
            </a:r>
          </a:p>
          <a:p>
            <a:r>
              <a:rPr lang="es-ES" dirty="0" err="1" smtClean="0"/>
              <a:t>Hopenhayn</a:t>
            </a:r>
            <a:r>
              <a:rPr lang="es-ES" dirty="0" smtClean="0"/>
              <a:t>, Martín. Repensar el trabajo. Historia, profusión y perspectivas de un concepto, Editorial Norma, Argentina, 2001, Capítulo XI y conclusiones.</a:t>
            </a:r>
          </a:p>
          <a:p>
            <a:r>
              <a:rPr lang="es-ES" dirty="0" err="1" smtClean="0"/>
              <a:t>Iguiñez</a:t>
            </a:r>
            <a:r>
              <a:rPr lang="es-ES" dirty="0" smtClean="0"/>
              <a:t>, Javier. “Desarrollo y experiencias de género. Apuntes desde la perspectiva de SEN, en Ediciones de las Mujeres, # 27, ISIS Internacional, Santiago, 1998.</a:t>
            </a:r>
          </a:p>
          <a:p>
            <a:r>
              <a:rPr lang="es-ES" dirty="0" err="1" smtClean="0"/>
              <a:t>Jelin</a:t>
            </a:r>
            <a:r>
              <a:rPr lang="es-ES" dirty="0" smtClean="0"/>
              <a:t>, Elisabeth, “Los derechos y la cultura de género” en La Ciudadanía a debate, Eugenia Hola y Ana María Portugal, editoras, Ediciones de las Mujeres N° 25, ISIS, CEM, Santiago, 1997.</a:t>
            </a:r>
          </a:p>
          <a:p>
            <a:r>
              <a:rPr lang="es-ES" dirty="0" err="1" smtClean="0"/>
              <a:t>Kabeer</a:t>
            </a:r>
            <a:r>
              <a:rPr lang="es-ES" dirty="0" smtClean="0"/>
              <a:t>, </a:t>
            </a:r>
            <a:r>
              <a:rPr lang="es-ES" dirty="0" err="1" smtClean="0"/>
              <a:t>Nayla</a:t>
            </a:r>
            <a:r>
              <a:rPr lang="es-ES" dirty="0" smtClean="0"/>
              <a:t>. “Tácticas y compromisos, nexos entre género y pobreza” en Género y Pobreza .Nuevas Dimensiones, Irma </a:t>
            </a:r>
            <a:r>
              <a:rPr lang="es-ES" dirty="0" err="1" smtClean="0"/>
              <a:t>Arriagada</a:t>
            </a:r>
            <a:r>
              <a:rPr lang="es-ES" dirty="0" smtClean="0"/>
              <a:t> y Carmen </a:t>
            </a:r>
            <a:r>
              <a:rPr lang="es-ES" dirty="0" err="1" smtClean="0"/>
              <a:t>Arriagada</a:t>
            </a:r>
            <a:r>
              <a:rPr lang="es-ES" dirty="0" smtClean="0"/>
              <a:t>, editoras, Ediciones de las Mujeres N° 26, ISIS Internacional, 1998.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s-ES" dirty="0" smtClean="0"/>
          </a:p>
          <a:p>
            <a:r>
              <a:rPr lang="es-ES" dirty="0" smtClean="0"/>
              <a:t>--</a:t>
            </a:r>
            <a:r>
              <a:rPr lang="es-ES" dirty="0" err="1" smtClean="0"/>
              <a:t>Jelin</a:t>
            </a:r>
            <a:r>
              <a:rPr lang="es-ES" dirty="0" smtClean="0"/>
              <a:t>, Elizabeth (1994). “Las familias en América Latina”. En Regina Rodríguez (editora), </a:t>
            </a:r>
            <a:r>
              <a:rPr lang="es-ES" i="1" dirty="0" smtClean="0"/>
              <a:t>Familias siglo XXI</a:t>
            </a:r>
            <a:r>
              <a:rPr lang="es-ES" dirty="0" smtClean="0"/>
              <a:t>, Ediciones de las Mujeres Nº 20. Santiago de Chile: Isis Internacional.</a:t>
            </a:r>
          </a:p>
          <a:p>
            <a:r>
              <a:rPr lang="es-ES" dirty="0" smtClean="0"/>
              <a:t>--Oyarzún, Kemy  (2005)“En busca de cuerpo y vestidura”, Chile XXI</a:t>
            </a:r>
          </a:p>
          <a:p>
            <a:r>
              <a:rPr lang="es-ES" dirty="0" smtClean="0"/>
              <a:t>-- (2000), “El </a:t>
            </a:r>
            <a:r>
              <a:rPr lang="es-ES" dirty="0" err="1" smtClean="0"/>
              <a:t>ideologema</a:t>
            </a:r>
            <a:r>
              <a:rPr lang="es-ES" dirty="0" smtClean="0"/>
              <a:t> de la familia”, </a:t>
            </a:r>
            <a:r>
              <a:rPr lang="es-ES" i="1" dirty="0" smtClean="0"/>
              <a:t>Revista Chilena de Humanidades</a:t>
            </a:r>
          </a:p>
          <a:p>
            <a:r>
              <a:rPr lang="es-ES" dirty="0" smtClean="0"/>
              <a:t>--</a:t>
            </a:r>
            <a:r>
              <a:rPr lang="es-ES_tradnl" dirty="0" smtClean="0"/>
              <a:t> Ximena Valdés y Teresa Valdés E. (editoras), </a:t>
            </a:r>
            <a:r>
              <a:rPr lang="es-ES" i="1" dirty="0" smtClean="0"/>
              <a:t>Familia y vida privada ¿Transformaciones, tensiones, resistencias o nuevos sentidos?</a:t>
            </a:r>
            <a:r>
              <a:rPr lang="es-ES" dirty="0" smtClean="0"/>
              <a:t> Santiago de Chile: </a:t>
            </a:r>
            <a:r>
              <a:rPr lang="es-ES_tradnl" dirty="0" err="1" smtClean="0"/>
              <a:t>Cedem</a:t>
            </a:r>
            <a:r>
              <a:rPr lang="es-ES_tradnl" dirty="0" smtClean="0"/>
              <a:t>/FLACSO</a:t>
            </a:r>
            <a:endParaRPr lang="es-C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 fontScale="70000" lnSpcReduction="20000"/>
          </a:bodyPr>
          <a:lstStyle/>
          <a:p>
            <a:r>
              <a:rPr lang="es-ES" dirty="0" err="1" smtClean="0"/>
              <a:t>Pautassi</a:t>
            </a:r>
            <a:r>
              <a:rPr lang="es-ES" dirty="0" smtClean="0"/>
              <a:t>, Laura </a:t>
            </a:r>
            <a:r>
              <a:rPr lang="es-ES" dirty="0" err="1" smtClean="0"/>
              <a:t>et.al</a:t>
            </a:r>
            <a:r>
              <a:rPr lang="es-ES" dirty="0" smtClean="0"/>
              <a:t>. “Legislación laboral en 6 países latinoamericanos. Avances y omisiones para una mayor equidad”, Serie Mujer y Desarrollo N° 56, CEPAL, 2004.</a:t>
            </a:r>
          </a:p>
          <a:p>
            <a:r>
              <a:rPr lang="es-ES" dirty="0" smtClean="0"/>
              <a:t>Pérez Galán Beatriz. “Género y Desarrollo” en Colección pedagógica universitaria N° 40, Universidad de Granada, 2003.</a:t>
            </a:r>
          </a:p>
          <a:p>
            <a:endParaRPr lang="es-ES" dirty="0" smtClean="0"/>
          </a:p>
          <a:p>
            <a:r>
              <a:rPr lang="es-ES" dirty="0" smtClean="0"/>
              <a:t>PNUD (2010). </a:t>
            </a:r>
            <a:r>
              <a:rPr lang="es-ES" i="1" dirty="0" smtClean="0"/>
              <a:t>Desarrollo Humano en Chile. Género: los desafíos de la igualdad</a:t>
            </a:r>
            <a:r>
              <a:rPr lang="es-ES" dirty="0" smtClean="0"/>
              <a:t>. Santiago: PNUD (disponible en </a:t>
            </a:r>
            <a:r>
              <a:rPr lang="es-ES" u="sng" dirty="0" smtClean="0">
                <a:hlinkClick r:id="rId2"/>
              </a:rPr>
              <a:t>www.desarrollohumano.cl</a:t>
            </a:r>
            <a:r>
              <a:rPr lang="es-ES" dirty="0" smtClean="0"/>
              <a:t>) Leer: Introducciones a partes 4 y 5 </a:t>
            </a:r>
            <a:r>
              <a:rPr lang="es-ES" dirty="0" err="1" smtClean="0"/>
              <a:t>pgs</a:t>
            </a:r>
            <a:r>
              <a:rPr lang="es-ES" dirty="0" smtClean="0"/>
              <a:t>. 155 – 159 y 213 – 216</a:t>
            </a:r>
          </a:p>
          <a:p>
            <a:endParaRPr lang="es-ES" dirty="0" smtClean="0"/>
          </a:p>
          <a:p>
            <a:r>
              <a:rPr lang="es-ES" dirty="0" smtClean="0"/>
              <a:t>Rico, Nieves. “Desarrollo y equidad de género, una tarea pendiente”, Serie Mujer y Desarrollo, Santiago, CEPAL, 1993.</a:t>
            </a:r>
          </a:p>
          <a:p>
            <a:r>
              <a:rPr lang="es-ES" dirty="0" err="1" smtClean="0"/>
              <a:t>Rioseco</a:t>
            </a:r>
            <a:r>
              <a:rPr lang="es-ES" dirty="0" smtClean="0"/>
              <a:t>, Luz. “Buenas prácticas para la erradicación de la violencia doméstica en la región de América Latina y el Caribe, CEPAL, Serie Mujer y Desarrollo N° 75, 2005.</a:t>
            </a:r>
          </a:p>
          <a:p>
            <a:r>
              <a:rPr lang="es-ES" dirty="0" err="1" smtClean="0"/>
              <a:t>Sen</a:t>
            </a:r>
            <a:r>
              <a:rPr lang="es-ES" dirty="0" smtClean="0"/>
              <a:t>, </a:t>
            </a:r>
            <a:r>
              <a:rPr lang="es-ES" dirty="0" err="1" smtClean="0"/>
              <a:t>Amartya</a:t>
            </a:r>
            <a:r>
              <a:rPr lang="es-ES" dirty="0" smtClean="0"/>
              <a:t>. “Sobre conceptos y medidas de pobreza”, en Comercio Exterior, vol. 42(4), México, abril, 1992.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3276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Este módulo planteará investigaciones en torno a  feminismo/s, identidades y poder a partir de las tensiones de las postdictaduras del Cono Sur, con especial énfasis en el caso chileno. Entre las matrices revisadas destacan: a) feminismo/s, postdictadura y  modelos de democracia, b) sujetos y actores deseantes, c)  el feminismo ante las “nuevas” ciudadanías  del cuerpo, d) las identidades como nuevos territorios de derecho.</a:t>
            </a:r>
            <a:r>
              <a:rPr lang="es-CL" b="1" dirty="0" smtClean="0"/>
              <a:t> Se contemplarán aspectos teóricos y metodologías concretas referidos a un corpus de  investigaciones  de Kemy Oyarzún. Aparte de los supuestos feministas y de los objetivos, identificaremos estrategias metodológicas que abordamos en las investigaciones y analizaremos los resultados obtenidos.</a:t>
            </a:r>
            <a:endParaRPr lang="es-CL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</a:rPr>
              <a:t>DESCRIPCIÓN 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s-ES" b="1" u="sng" dirty="0" smtClean="0"/>
              <a:t/>
            </a:r>
            <a:br>
              <a:rPr lang="es-ES" b="1" u="sng" dirty="0" smtClean="0"/>
            </a:br>
            <a:r>
              <a:rPr lang="es-ES" b="1" u="sng" dirty="0" smtClean="0"/>
              <a:t/>
            </a:r>
            <a:br>
              <a:rPr lang="es-ES" b="1" u="sng" dirty="0" smtClean="0"/>
            </a:br>
            <a:r>
              <a:rPr lang="es-ES" b="1" u="sng" dirty="0" smtClean="0"/>
              <a:t/>
            </a:r>
            <a:br>
              <a:rPr lang="es-ES" b="1" u="sng" dirty="0" smtClean="0"/>
            </a:br>
            <a:r>
              <a:rPr lang="es-ES" b="1" u="sng" dirty="0" smtClean="0">
                <a:solidFill>
                  <a:srgbClr val="FFC000"/>
                </a:solidFill>
              </a:rPr>
              <a:t>Objetivos</a:t>
            </a: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FFC000"/>
                </a:solidFill>
              </a:rPr>
              <a:t> </a:t>
            </a:r>
            <a:r>
              <a:rPr lang="es-ES" b="1" u="sng" dirty="0" smtClean="0">
                <a:solidFill>
                  <a:srgbClr val="FFC000"/>
                </a:solidFill>
              </a:rPr>
              <a:t>Objetivo General</a:t>
            </a:r>
            <a:endParaRPr lang="es-ES" dirty="0" smtClean="0">
              <a:solidFill>
                <a:srgbClr val="FFC000"/>
              </a:solidFill>
            </a:endParaRPr>
          </a:p>
          <a:p>
            <a:endParaRPr lang="es-ES" dirty="0" smtClean="0"/>
          </a:p>
          <a:p>
            <a:pPr algn="just"/>
            <a:r>
              <a:rPr lang="es-ES" dirty="0" smtClean="0"/>
              <a:t>El modulo de tres sesiones reflexionará sobre democracia y postdictadura en relación al feminismo  en el Cono Sur, con especial referencia al caso chileno y sobre el soporte de los resultados investigativos  de la profesora responsable del módulo sobre la temática.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6280"/>
          </a:xfrm>
        </p:spPr>
        <p:txBody>
          <a:bodyPr>
            <a:normAutofit fontScale="92500" lnSpcReduction="20000"/>
          </a:bodyPr>
          <a:lstStyle/>
          <a:p>
            <a:r>
              <a:rPr lang="es-ES" b="1" u="sng" dirty="0" smtClean="0">
                <a:solidFill>
                  <a:srgbClr val="FFC000"/>
                </a:solidFill>
              </a:rPr>
              <a:t>Objetivos Específicos</a:t>
            </a:r>
            <a:endParaRPr lang="es-ES" dirty="0" smtClean="0">
              <a:solidFill>
                <a:srgbClr val="FFC000"/>
              </a:solidFill>
            </a:endParaRPr>
          </a:p>
          <a:p>
            <a:r>
              <a:rPr lang="es-ES" dirty="0" smtClean="0"/>
              <a:t> </a:t>
            </a:r>
          </a:p>
          <a:p>
            <a:r>
              <a:rPr lang="es-MX" dirty="0" smtClean="0"/>
              <a:t>a) Problematizar algunas tesis</a:t>
            </a:r>
            <a:r>
              <a:rPr lang="es-ES" dirty="0" smtClean="0"/>
              <a:t> sobre feminismo y  ciudadanías en las postdictaduras del Cono Sur  </a:t>
            </a:r>
          </a:p>
          <a:p>
            <a:r>
              <a:rPr lang="es-ES" dirty="0" smtClean="0"/>
              <a:t>b) Plantear debates feministas sobre el Estado, la Iglesia, las “nuevas”  representaciones y ciudadanías  del cuerpo, </a:t>
            </a:r>
          </a:p>
          <a:p>
            <a:r>
              <a:rPr lang="es-ES" dirty="0" smtClean="0"/>
              <a:t>c) Discutir las identidades como “nuevos” territorios de derecho</a:t>
            </a:r>
          </a:p>
          <a:p>
            <a:r>
              <a:rPr lang="es-ES" dirty="0" smtClean="0"/>
              <a:t>d) Ejemplificar dichos nudos investigativos en textos específicos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pPr algn="just"/>
            <a:r>
              <a:rPr lang="es-CL" b="1" dirty="0" smtClean="0"/>
              <a:t>La metodología de trabajo es participativa.  Cada sesión se dividirá en dos partes; la primera parte de cada sesión—más breve--será expositiva y la segunda  enfatizará la modalidad de taller.   Se trabajarán textos artísticos en las sesiones presenciales a fin de propiciar “emergentes grupales”.  La modalidad grupal incluye vocerías temáticas.  Al final de cada sesión, las/os voceras/os expondrán síntesis de emergentes, incorporando dificultades y logros obtenidos.</a:t>
            </a:r>
            <a:endParaRPr lang="es-CL" dirty="0" smtClean="0"/>
          </a:p>
          <a:p>
            <a:pPr algn="just"/>
            <a:r>
              <a:rPr lang="es-CL" b="1" dirty="0" smtClean="0"/>
              <a:t> 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3347864" y="764704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u="sng" dirty="0" smtClean="0">
                <a:solidFill>
                  <a:srgbClr val="FFC000"/>
                </a:solidFill>
              </a:rPr>
              <a:t>Metodología</a:t>
            </a:r>
            <a:endParaRPr lang="es-ES" sz="36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857280"/>
            <a:ext cx="8229600" cy="24288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SESIÓN 1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b="1" dirty="0" smtClean="0">
                <a:solidFill>
                  <a:srgbClr val="FFC000"/>
                </a:solidFill>
              </a:rPr>
              <a:t>Jueves 26 de abril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83159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Unidad 1</a:t>
            </a:r>
            <a:r>
              <a:rPr lang="es-ES" dirty="0" smtClean="0"/>
              <a:t>.</a:t>
            </a:r>
            <a:r>
              <a:rPr lang="es-ES" b="1" dirty="0" smtClean="0"/>
              <a:t> </a:t>
            </a:r>
            <a:r>
              <a:rPr lang="es-ES" dirty="0" smtClean="0"/>
              <a:t>Introducción sobre feminismo/s   y relaciones saber/poder a la luz de algunos debates sobre  la  noción clásica </a:t>
            </a:r>
            <a:r>
              <a:rPr lang="es-ES" dirty="0" smtClean="0">
                <a:solidFill>
                  <a:srgbClr val="FFC000"/>
                </a:solidFill>
              </a:rPr>
              <a:t>de ciudadanía,  igualdad, diferencia, deseo  y equidad. </a:t>
            </a:r>
            <a:r>
              <a:rPr lang="es-ES" dirty="0" smtClean="0"/>
              <a:t>¿</a:t>
            </a:r>
            <a:r>
              <a:rPr lang="es-ES" dirty="0" err="1" smtClean="0"/>
              <a:t>Desconstruir</a:t>
            </a:r>
            <a:r>
              <a:rPr lang="es-ES" dirty="0" smtClean="0"/>
              <a:t> el género? Tensiones entre feminismos, post/feminismos y culturas “</a:t>
            </a:r>
            <a:r>
              <a:rPr lang="es-ES" dirty="0" err="1" smtClean="0"/>
              <a:t>Queer</a:t>
            </a:r>
            <a:r>
              <a:rPr lang="es-ES" dirty="0" smtClean="0"/>
              <a:t>”. Redefiniciones de lo político; biopolítica y “ciudadanías del cuerpo”. </a:t>
            </a:r>
          </a:p>
          <a:p>
            <a:endParaRPr lang="es-ES" dirty="0" smtClean="0"/>
          </a:p>
          <a:p>
            <a:endParaRPr lang="es-ES" dirty="0" smtClean="0">
              <a:solidFill>
                <a:srgbClr val="FFC000"/>
              </a:solidFill>
            </a:endParaRPr>
          </a:p>
          <a:p>
            <a:r>
              <a:rPr lang="es-ES" dirty="0" smtClean="0">
                <a:solidFill>
                  <a:srgbClr val="FFC000"/>
                </a:solidFill>
              </a:rPr>
              <a:t>Lecturas y discusiones</a:t>
            </a:r>
          </a:p>
          <a:p>
            <a:pPr>
              <a:buNone/>
            </a:pPr>
            <a:endParaRPr lang="es-ES" dirty="0" smtClean="0">
              <a:solidFill>
                <a:srgbClr val="FFC000"/>
              </a:solidFill>
            </a:endParaRPr>
          </a:p>
          <a:p>
            <a:r>
              <a:rPr lang="es-ES" dirty="0" smtClean="0"/>
              <a:t>Marta Lamas, “Usos, posibilidades y dificultades de la categoría de género”,  en attachment</a:t>
            </a:r>
          </a:p>
          <a:p>
            <a:endParaRPr lang="es-ES" dirty="0" smtClean="0"/>
          </a:p>
          <a:p>
            <a:r>
              <a:rPr lang="es-ES" dirty="0" smtClean="0"/>
              <a:t>Judith Butler, “Sujetos de sexo/género/deseo”,  El género en disputa, en attachment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Referencia:  Kemy Oyarzún, “Los tráficos de la teoría”, en attachment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Introducción</a:t>
            </a:r>
            <a:br>
              <a:rPr lang="es-CL" dirty="0" smtClean="0"/>
            </a:br>
            <a:r>
              <a:rPr lang="es-CL" dirty="0" smtClean="0"/>
              <a:t>¿“</a:t>
            </a:r>
            <a:r>
              <a:rPr lang="es-CL" dirty="0" err="1" smtClean="0"/>
              <a:t>Desconstruir</a:t>
            </a:r>
            <a:r>
              <a:rPr lang="es-CL" dirty="0" smtClean="0"/>
              <a:t> el género”?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L" dirty="0" smtClean="0"/>
          </a:p>
          <a:p>
            <a:r>
              <a:rPr lang="es-CL" dirty="0" smtClean="0"/>
              <a:t>1. Debates en torno a la categoría de “género”: feminismos, masculinidades críticas, post feminismos</a:t>
            </a:r>
          </a:p>
          <a:p>
            <a:endParaRPr lang="es-CL" dirty="0" smtClean="0"/>
          </a:p>
          <a:p>
            <a:r>
              <a:rPr lang="es-CL" dirty="0" smtClean="0"/>
              <a:t>2. Ciudadanías. Feminismos y Poder</a:t>
            </a:r>
          </a:p>
          <a:p>
            <a:endParaRPr lang="es-CL" dirty="0" smtClean="0"/>
          </a:p>
          <a:p>
            <a:r>
              <a:rPr lang="es-CL" dirty="0" smtClean="0"/>
              <a:t>3. Posmodernismo y Post/feminismos. La noción de lo </a:t>
            </a:r>
            <a:r>
              <a:rPr lang="es-CL" dirty="0" err="1" smtClean="0"/>
              <a:t>Queer</a:t>
            </a:r>
            <a:r>
              <a:rPr lang="es-CL" dirty="0" smtClean="0"/>
              <a:t>, las Repúblicas y la Modernidad Crítica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714</TotalTime>
  <Words>2412</Words>
  <Application>Microsoft Office PowerPoint</Application>
  <PresentationFormat>Presentación en pantalla (4:3)</PresentationFormat>
  <Paragraphs>184</Paragraphs>
  <Slides>32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Fundición</vt:lpstr>
      <vt:lpstr>“FEMINISMO/S,  IDENTIDADES Y  PODER” </vt:lpstr>
      <vt:lpstr>Diapositiva 2</vt:lpstr>
      <vt:lpstr>Diapositiva 3</vt:lpstr>
      <vt:lpstr>DESCRIPCIÓN </vt:lpstr>
      <vt:lpstr>   Objetivos </vt:lpstr>
      <vt:lpstr>Diapositiva 6</vt:lpstr>
      <vt:lpstr>Diapositiva 7</vt:lpstr>
      <vt:lpstr>SESIÓN 1 Jueves 26 de abril </vt:lpstr>
      <vt:lpstr>Introducción ¿“Desconstruir el género”?</vt:lpstr>
      <vt:lpstr>Citas para el Debate: N1</vt:lpstr>
      <vt:lpstr>   GAYLE  RUBIN  “EL SEXO ES SOCIO-HISTORICO PERO RELATIVAMENTE AUTONOMO” N2</vt:lpstr>
      <vt:lpstr>Diapositiva 12</vt:lpstr>
      <vt:lpstr>Judith Butler, N 3</vt:lpstr>
      <vt:lpstr>Diapositiva 14</vt:lpstr>
      <vt:lpstr>Diapositiva 15</vt:lpstr>
      <vt:lpstr>Diapositiva 16</vt:lpstr>
      <vt:lpstr>Diapositiva 17</vt:lpstr>
      <vt:lpstr>Diapositiva 18</vt:lpstr>
      <vt:lpstr>distinguir</vt:lpstr>
      <vt:lpstr>distinguir</vt:lpstr>
      <vt:lpstr>distinguir</vt:lpstr>
      <vt:lpstr>distinguir</vt:lpstr>
      <vt:lpstr>Diapositiva 23</vt:lpstr>
      <vt:lpstr>SESIÓN 2 Viernes 27 de abril  </vt:lpstr>
      <vt:lpstr>SESIÓN 3 Lunes 7 de mayo  </vt:lpstr>
      <vt:lpstr>BIBLIOGRAFÍA</vt:lpstr>
      <vt:lpstr>Diapositiva 27</vt:lpstr>
      <vt:lpstr>Diapositiva 28</vt:lpstr>
      <vt:lpstr>Diapositiva 29</vt:lpstr>
      <vt:lpstr>Diapositiva 30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“IDENTIDADES, PARTICIPACIÓN Y PODER. EL GÉNERO EN CUESTIÓN”</dc:title>
  <dc:creator>Kemy Oyarzun V.</dc:creator>
  <cp:lastModifiedBy>kemy oyarzun</cp:lastModifiedBy>
  <cp:revision>135</cp:revision>
  <dcterms:created xsi:type="dcterms:W3CDTF">2011-10-25T12:58:09Z</dcterms:created>
  <dcterms:modified xsi:type="dcterms:W3CDTF">2012-04-25T16:50:34Z</dcterms:modified>
</cp:coreProperties>
</file>